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56" r:id="rId2"/>
    <p:sldId id="267" r:id="rId3"/>
    <p:sldId id="286" r:id="rId4"/>
    <p:sldId id="288" r:id="rId5"/>
    <p:sldId id="289" r:id="rId6"/>
    <p:sldId id="285" r:id="rId7"/>
    <p:sldId id="290" r:id="rId8"/>
    <p:sldId id="292" r:id="rId9"/>
    <p:sldId id="293" r:id="rId10"/>
    <p:sldId id="294" r:id="rId11"/>
    <p:sldId id="295" r:id="rId12"/>
    <p:sldId id="291" r:id="rId13"/>
    <p:sldId id="296" r:id="rId14"/>
    <p:sldId id="297" r:id="rId15"/>
    <p:sldId id="280" r:id="rId16"/>
  </p:sldIdLst>
  <p:sldSz cx="9144000" cy="6858000" type="screen4x3"/>
  <p:notesSz cx="6743700" cy="98933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D1C24"/>
    <a:srgbClr val="339933"/>
    <a:srgbClr val="CCECFF"/>
    <a:srgbClr val="DD137B"/>
    <a:srgbClr val="FF66CC"/>
    <a:srgbClr val="66FF66"/>
    <a:srgbClr val="FFFF00"/>
    <a:srgbClr val="EEB00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048" autoAdjust="0"/>
    <p:restoredTop sz="94614" autoAdjust="0"/>
  </p:normalViewPr>
  <p:slideViewPr>
    <p:cSldViewPr snapToGrid="0">
      <p:cViewPr varScale="1">
        <p:scale>
          <a:sx n="92" d="100"/>
          <a:sy n="92" d="100"/>
        </p:scale>
        <p:origin x="-1470" y="-102"/>
      </p:cViewPr>
      <p:guideLst>
        <p:guide orient="horz" pos="426"/>
        <p:guide orient="horz" pos="4176"/>
        <p:guide orient="horz" pos="824"/>
        <p:guide orient="horz" pos="2747"/>
        <p:guide orient="horz" pos="1632"/>
        <p:guide orient="horz" pos="3160"/>
        <p:guide orient="horz" pos="1951"/>
        <p:guide pos="5523"/>
        <p:guide pos="2880"/>
        <p:guide pos="237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7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Řada 1</c:v>
                </c:pt>
              </c:strCache>
            </c:strRef>
          </c:tx>
          <c:invertIfNegative val="0"/>
          <c:cat>
            <c:strRef>
              <c:f>List1!$A$2:$A$4</c:f>
              <c:strCache>
                <c:ptCount val="3"/>
                <c:pt idx="0">
                  <c:v>km</c:v>
                </c:pt>
                <c:pt idx="1">
                  <c:v>tkm</c:v>
                </c:pt>
                <c:pt idx="2">
                  <c:v>navýšené tkm</c:v>
                </c:pt>
              </c:strCache>
            </c:strRef>
          </c:cat>
          <c:val>
            <c:numRef>
              <c:f>List1!$B$2:$B$4</c:f>
              <c:numCache>
                <c:formatCode>General</c:formatCode>
                <c:ptCount val="3"/>
                <c:pt idx="0">
                  <c:v>0.74299999999999999</c:v>
                </c:pt>
                <c:pt idx="1">
                  <c:v>3.4249999999999998</c:v>
                </c:pt>
                <c:pt idx="2">
                  <c:v>3.1139999999999999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11124864"/>
        <c:axId val="111126400"/>
      </c:barChart>
      <c:catAx>
        <c:axId val="111124864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pPr>
            <a:endParaRPr lang="cs-CZ"/>
          </a:p>
        </c:txPr>
        <c:crossAx val="111126400"/>
        <c:crosses val="autoZero"/>
        <c:auto val="1"/>
        <c:lblAlgn val="ctr"/>
        <c:lblOffset val="100"/>
        <c:noMultiLvlLbl val="0"/>
      </c:catAx>
      <c:valAx>
        <c:axId val="111126400"/>
        <c:scaling>
          <c:orientation val="minMax"/>
          <c:max val="3.5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pPr>
            <a:endParaRPr lang="cs-CZ"/>
          </a:p>
        </c:txPr>
        <c:crossAx val="111124864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cs-CZ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Současný stav</c:v>
                </c:pt>
              </c:strCache>
            </c:strRef>
          </c:tx>
          <c:invertIfNegative val="0"/>
          <c:cat>
            <c:strRef>
              <c:f>List1!$A$2:$A$5</c:f>
              <c:strCache>
                <c:ptCount val="4"/>
                <c:pt idx="0">
                  <c:v>km</c:v>
                </c:pt>
                <c:pt idx="1">
                  <c:v>tkm</c:v>
                </c:pt>
                <c:pt idx="2">
                  <c:v>navýšené tkm</c:v>
                </c:pt>
                <c:pt idx="3">
                  <c:v>na 1 km</c:v>
                </c:pt>
              </c:strCache>
            </c:strRef>
          </c:cat>
          <c:val>
            <c:numRef>
              <c:f>List1!$B$2:$B$5</c:f>
              <c:numCache>
                <c:formatCode>General</c:formatCode>
                <c:ptCount val="4"/>
                <c:pt idx="0">
                  <c:v>0.74299999999999999</c:v>
                </c:pt>
                <c:pt idx="1">
                  <c:v>3.4249999999999998</c:v>
                </c:pt>
                <c:pt idx="2">
                  <c:v>3.1139999999999999</c:v>
                </c:pt>
                <c:pt idx="3" formatCode="_(&quot;Kč&quot;* #,##0.00_);_(&quot;Kč&quot;* \(#,##0.00\);_(&quot;Kč&quot;* &quot;-&quot;??_);_(@_)">
                  <c:v>6.5339</c:v>
                </c:pt>
              </c:numCache>
            </c:numRef>
          </c:val>
        </c:ser>
        <c:ser>
          <c:idx val="1"/>
          <c:order val="1"/>
          <c:tx>
            <c:strRef>
              <c:f>List1!$C$1</c:f>
              <c:strCache>
                <c:ptCount val="1"/>
                <c:pt idx="0">
                  <c:v>Koeficient dopravy</c:v>
                </c:pt>
              </c:strCache>
            </c:strRef>
          </c:tx>
          <c:invertIfNegative val="0"/>
          <c:cat>
            <c:strRef>
              <c:f>List1!$A$2:$A$5</c:f>
              <c:strCache>
                <c:ptCount val="4"/>
                <c:pt idx="0">
                  <c:v>km</c:v>
                </c:pt>
                <c:pt idx="1">
                  <c:v>tkm</c:v>
                </c:pt>
                <c:pt idx="2">
                  <c:v>navýšené tkm</c:v>
                </c:pt>
                <c:pt idx="3">
                  <c:v>na 1 km</c:v>
                </c:pt>
              </c:strCache>
            </c:strRef>
          </c:cat>
          <c:val>
            <c:numRef>
              <c:f>List1!$C$2:$C$5</c:f>
              <c:numCache>
                <c:formatCode>General</c:formatCode>
                <c:ptCount val="4"/>
                <c:pt idx="0">
                  <c:v>0.69699999999999995</c:v>
                </c:pt>
                <c:pt idx="1">
                  <c:v>3.2370000000000001</c:v>
                </c:pt>
                <c:pt idx="2">
                  <c:v>2.9430000000000001</c:v>
                </c:pt>
                <c:pt idx="3" formatCode="_(&quot;Kč&quot;* #,##0.00_);_(&quot;Kč&quot;* \(#,##0.00\);_(&quot;Kč&quot;* &quot;-&quot;??_);_(@_)">
                  <c:v>6.1742999999999997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1188608"/>
        <c:axId val="21190144"/>
      </c:barChart>
      <c:catAx>
        <c:axId val="21188608"/>
        <c:scaling>
          <c:orientation val="minMax"/>
        </c:scaling>
        <c:delete val="0"/>
        <c:axPos val="b"/>
        <c:majorTickMark val="out"/>
        <c:minorTickMark val="none"/>
        <c:tickLblPos val="nextTo"/>
        <c:crossAx val="21190144"/>
        <c:crosses val="autoZero"/>
        <c:auto val="1"/>
        <c:lblAlgn val="ctr"/>
        <c:lblOffset val="100"/>
        <c:noMultiLvlLbl val="0"/>
      </c:catAx>
      <c:valAx>
        <c:axId val="2119014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1188608"/>
        <c:crosses val="autoZero"/>
        <c:crossBetween val="between"/>
      </c:valAx>
      <c:dTable>
        <c:showHorzBorder val="1"/>
        <c:showVertBorder val="1"/>
        <c:showOutline val="1"/>
        <c:showKeys val="0"/>
        <c:txPr>
          <a:bodyPr/>
          <a:lstStyle/>
          <a:p>
            <a:pPr rtl="0">
              <a:defRPr sz="16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pPr>
            <a:endParaRPr lang="cs-CZ"/>
          </a:p>
        </c:txPr>
      </c:dTable>
    </c:plotArea>
    <c:legend>
      <c:legendPos val="b"/>
      <c:layout>
        <c:manualLayout>
          <c:xMode val="edge"/>
          <c:yMode val="edge"/>
          <c:x val="0.31512420246335604"/>
          <c:y val="6.4018280289030269E-2"/>
          <c:w val="0.44862075259823897"/>
          <c:h val="9.2894230604052566E-2"/>
        </c:manualLayout>
      </c:layout>
      <c:overlay val="0"/>
      <c:txPr>
        <a:bodyPr/>
        <a:lstStyle/>
        <a:p>
          <a:pPr>
            <a:defRPr sz="160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defRPr>
          </a:pPr>
          <a:endParaRPr lang="cs-CZ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cs-CZ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Současný stav</c:v>
                </c:pt>
              </c:strCache>
            </c:strRef>
          </c:tx>
          <c:invertIfNegative val="0"/>
          <c:cat>
            <c:strRef>
              <c:f>List1!$A$2:$A$5</c:f>
              <c:strCache>
                <c:ptCount val="4"/>
                <c:pt idx="0">
                  <c:v>km</c:v>
                </c:pt>
                <c:pt idx="1">
                  <c:v>tkm</c:v>
                </c:pt>
                <c:pt idx="2">
                  <c:v>navýšené tkm</c:v>
                </c:pt>
                <c:pt idx="3">
                  <c:v>na 1 km</c:v>
                </c:pt>
              </c:strCache>
            </c:strRef>
          </c:cat>
          <c:val>
            <c:numRef>
              <c:f>List1!$B$2:$B$5</c:f>
              <c:numCache>
                <c:formatCode>General</c:formatCode>
                <c:ptCount val="4"/>
                <c:pt idx="0">
                  <c:v>0.74299999999999999</c:v>
                </c:pt>
                <c:pt idx="1">
                  <c:v>3.4249999999999998</c:v>
                </c:pt>
                <c:pt idx="2">
                  <c:v>3.1139999999999999</c:v>
                </c:pt>
                <c:pt idx="3" formatCode="_(&quot;Kč&quot;* #,##0.00_);_(&quot;Kč&quot;* \(#,##0.00\);_(&quot;Kč&quot;* &quot;-&quot;??_);_(@_)">
                  <c:v>6.5339</c:v>
                </c:pt>
              </c:numCache>
            </c:numRef>
          </c:val>
        </c:ser>
        <c:ser>
          <c:idx val="1"/>
          <c:order val="1"/>
          <c:tx>
            <c:strRef>
              <c:f>List1!$C$1</c:f>
              <c:strCache>
                <c:ptCount val="1"/>
                <c:pt idx="0">
                  <c:v>15 %</c:v>
                </c:pt>
              </c:strCache>
            </c:strRef>
          </c:tx>
          <c:invertIfNegative val="0"/>
          <c:cat>
            <c:strRef>
              <c:f>List1!$A$2:$A$5</c:f>
              <c:strCache>
                <c:ptCount val="4"/>
                <c:pt idx="0">
                  <c:v>km</c:v>
                </c:pt>
                <c:pt idx="1">
                  <c:v>tkm</c:v>
                </c:pt>
                <c:pt idx="2">
                  <c:v>navýšené tkm</c:v>
                </c:pt>
                <c:pt idx="3">
                  <c:v>na 1 km</c:v>
                </c:pt>
              </c:strCache>
            </c:strRef>
          </c:cat>
          <c:val>
            <c:numRef>
              <c:f>List1!$C$2:$C$5</c:f>
              <c:numCache>
                <c:formatCode>General</c:formatCode>
                <c:ptCount val="4"/>
                <c:pt idx="0">
                  <c:v>0.74299999999999999</c:v>
                </c:pt>
                <c:pt idx="1">
                  <c:v>3.4249999999999998</c:v>
                </c:pt>
                <c:pt idx="2">
                  <c:v>2.9790000000000001</c:v>
                </c:pt>
                <c:pt idx="3" formatCode="_(&quot;Kč&quot;* #,##0.00_);_(&quot;Kč&quot;* \(#,##0.00\);_(&quot;Kč&quot;* &quot;-&quot;??_);_(@_)">
                  <c:v>6.2497999999999996</c:v>
                </c:pt>
              </c:numCache>
            </c:numRef>
          </c:val>
        </c:ser>
        <c:ser>
          <c:idx val="2"/>
          <c:order val="2"/>
          <c:tx>
            <c:strRef>
              <c:f>List1!$D$1</c:f>
              <c:strCache>
                <c:ptCount val="1"/>
                <c:pt idx="0">
                  <c:v>20 %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cat>
            <c:strRef>
              <c:f>List1!$A$2:$A$5</c:f>
              <c:strCache>
                <c:ptCount val="4"/>
                <c:pt idx="0">
                  <c:v>km</c:v>
                </c:pt>
                <c:pt idx="1">
                  <c:v>tkm</c:v>
                </c:pt>
                <c:pt idx="2">
                  <c:v>navýšené tkm</c:v>
                </c:pt>
                <c:pt idx="3">
                  <c:v>na 1 km</c:v>
                </c:pt>
              </c:strCache>
            </c:strRef>
          </c:cat>
          <c:val>
            <c:numRef>
              <c:f>List1!$D$2:$D$5</c:f>
              <c:numCache>
                <c:formatCode>General</c:formatCode>
                <c:ptCount val="4"/>
                <c:pt idx="0">
                  <c:v>0.74299999999999999</c:v>
                </c:pt>
                <c:pt idx="1">
                  <c:v>3.4249999999999998</c:v>
                </c:pt>
                <c:pt idx="2">
                  <c:v>2.8540000000000001</c:v>
                </c:pt>
                <c:pt idx="3" formatCode="_(&quot;Kč&quot;* #,##0.00_);_(&quot;Kč&quot;* \(#,##0.00\);_(&quot;Kč&quot;* &quot;-&quot;??_);_(@_)">
                  <c:v>5.9813999999999998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2215296"/>
        <c:axId val="30605696"/>
      </c:barChart>
      <c:catAx>
        <c:axId val="22215296"/>
        <c:scaling>
          <c:orientation val="minMax"/>
        </c:scaling>
        <c:delete val="0"/>
        <c:axPos val="b"/>
        <c:majorTickMark val="out"/>
        <c:minorTickMark val="none"/>
        <c:tickLblPos val="nextTo"/>
        <c:crossAx val="30605696"/>
        <c:crosses val="autoZero"/>
        <c:auto val="1"/>
        <c:lblAlgn val="ctr"/>
        <c:lblOffset val="100"/>
        <c:noMultiLvlLbl val="0"/>
      </c:catAx>
      <c:valAx>
        <c:axId val="3060569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2215296"/>
        <c:crosses val="autoZero"/>
        <c:crossBetween val="between"/>
      </c:valAx>
      <c:dTable>
        <c:showHorzBorder val="1"/>
        <c:showVertBorder val="1"/>
        <c:showOutline val="1"/>
        <c:showKeys val="0"/>
        <c:txPr>
          <a:bodyPr/>
          <a:lstStyle/>
          <a:p>
            <a:pPr rtl="0">
              <a:defRPr sz="16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pPr>
            <a:endParaRPr lang="cs-CZ"/>
          </a:p>
        </c:txPr>
      </c:dTable>
    </c:plotArea>
    <c:legend>
      <c:legendPos val="b"/>
      <c:layout>
        <c:manualLayout>
          <c:xMode val="edge"/>
          <c:yMode val="edge"/>
          <c:x val="0.31512420246335604"/>
          <c:y val="6.4018280289030269E-2"/>
          <c:w val="0.38624649485320361"/>
          <c:h val="9.2894230604052566E-2"/>
        </c:manualLayout>
      </c:layout>
      <c:overlay val="0"/>
      <c:txPr>
        <a:bodyPr/>
        <a:lstStyle/>
        <a:p>
          <a:pPr>
            <a:defRPr sz="160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defRPr>
          </a:pPr>
          <a:endParaRPr lang="cs-CZ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cs-CZ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Současný stav</c:v>
                </c:pt>
              </c:strCache>
            </c:strRef>
          </c:tx>
          <c:invertIfNegative val="0"/>
          <c:cat>
            <c:strRef>
              <c:f>List1!$A$2:$A$5</c:f>
              <c:strCache>
                <c:ptCount val="4"/>
                <c:pt idx="0">
                  <c:v>km</c:v>
                </c:pt>
                <c:pt idx="1">
                  <c:v>tkm</c:v>
                </c:pt>
                <c:pt idx="2">
                  <c:v>navýšené tkm</c:v>
                </c:pt>
                <c:pt idx="3">
                  <c:v>na 1 km</c:v>
                </c:pt>
              </c:strCache>
            </c:strRef>
          </c:cat>
          <c:val>
            <c:numRef>
              <c:f>List1!$B$2:$B$5</c:f>
              <c:numCache>
                <c:formatCode>General</c:formatCode>
                <c:ptCount val="4"/>
                <c:pt idx="0">
                  <c:v>0.74299999999999999</c:v>
                </c:pt>
                <c:pt idx="1">
                  <c:v>3.4249999999999998</c:v>
                </c:pt>
                <c:pt idx="2">
                  <c:v>3.1139999999999999</c:v>
                </c:pt>
                <c:pt idx="3" formatCode="_(&quot;Kč&quot;* #,##0.00_);_(&quot;Kč&quot;* \(#,##0.00\);_(&quot;Kč&quot;* &quot;-&quot;??_);_(@_)">
                  <c:v>6.5339</c:v>
                </c:pt>
              </c:numCache>
            </c:numRef>
          </c:val>
        </c:ser>
        <c:ser>
          <c:idx val="1"/>
          <c:order val="1"/>
          <c:tx>
            <c:strRef>
              <c:f>List1!$C$1</c:f>
              <c:strCache>
                <c:ptCount val="1"/>
                <c:pt idx="0">
                  <c:v>Hmotnost na nápravu</c:v>
                </c:pt>
              </c:strCache>
            </c:strRef>
          </c:tx>
          <c:invertIfNegative val="0"/>
          <c:cat>
            <c:strRef>
              <c:f>List1!$A$2:$A$5</c:f>
              <c:strCache>
                <c:ptCount val="4"/>
                <c:pt idx="0">
                  <c:v>km</c:v>
                </c:pt>
                <c:pt idx="1">
                  <c:v>tkm</c:v>
                </c:pt>
                <c:pt idx="2">
                  <c:v>navýšené tkm</c:v>
                </c:pt>
                <c:pt idx="3">
                  <c:v>na 1 km</c:v>
                </c:pt>
              </c:strCache>
            </c:strRef>
          </c:cat>
          <c:val>
            <c:numRef>
              <c:f>List1!$C$2:$C$5</c:f>
              <c:numCache>
                <c:formatCode>General</c:formatCode>
                <c:ptCount val="4"/>
                <c:pt idx="0">
                  <c:v>0.74299999999999999</c:v>
                </c:pt>
                <c:pt idx="1">
                  <c:v>2.7080000000000002</c:v>
                </c:pt>
                <c:pt idx="2">
                  <c:v>2.4620000000000002</c:v>
                </c:pt>
                <c:pt idx="3" formatCode="_(&quot;Kč&quot;* #,##0.00_);_(&quot;Kč&quot;* \(#,##0.00\);_(&quot;Kč&quot;* &quot;-&quot;??_);_(@_)">
                  <c:v>5.1657000000000002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0221056"/>
        <c:axId val="30222592"/>
      </c:barChart>
      <c:catAx>
        <c:axId val="30221056"/>
        <c:scaling>
          <c:orientation val="minMax"/>
        </c:scaling>
        <c:delete val="0"/>
        <c:axPos val="b"/>
        <c:majorTickMark val="out"/>
        <c:minorTickMark val="none"/>
        <c:tickLblPos val="nextTo"/>
        <c:crossAx val="30222592"/>
        <c:crosses val="autoZero"/>
        <c:auto val="1"/>
        <c:lblAlgn val="ctr"/>
        <c:lblOffset val="100"/>
        <c:noMultiLvlLbl val="0"/>
      </c:catAx>
      <c:valAx>
        <c:axId val="3022259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30221056"/>
        <c:crosses val="autoZero"/>
        <c:crossBetween val="between"/>
      </c:valAx>
      <c:dTable>
        <c:showHorzBorder val="1"/>
        <c:showVertBorder val="1"/>
        <c:showOutline val="1"/>
        <c:showKeys val="0"/>
        <c:txPr>
          <a:bodyPr/>
          <a:lstStyle/>
          <a:p>
            <a:pPr rtl="0">
              <a:defRPr sz="16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pPr>
            <a:endParaRPr lang="cs-CZ"/>
          </a:p>
        </c:txPr>
      </c:dTable>
    </c:plotArea>
    <c:legend>
      <c:legendPos val="b"/>
      <c:layout>
        <c:manualLayout>
          <c:xMode val="edge"/>
          <c:yMode val="edge"/>
          <c:x val="0.31512420246335604"/>
          <c:y val="6.4018280289030269E-2"/>
          <c:w val="0.44862075259823897"/>
          <c:h val="9.2894230604052566E-2"/>
        </c:manualLayout>
      </c:layout>
      <c:overlay val="0"/>
      <c:txPr>
        <a:bodyPr/>
        <a:lstStyle/>
        <a:p>
          <a:pPr>
            <a:defRPr sz="160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defRPr>
          </a:pPr>
          <a:endParaRPr lang="cs-CZ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cs-CZ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Současný stav</c:v>
                </c:pt>
              </c:strCache>
            </c:strRef>
          </c:tx>
          <c:invertIfNegative val="0"/>
          <c:cat>
            <c:strRef>
              <c:f>List1!$A$2:$A$5</c:f>
              <c:strCache>
                <c:ptCount val="4"/>
                <c:pt idx="0">
                  <c:v>km</c:v>
                </c:pt>
                <c:pt idx="1">
                  <c:v>tkm</c:v>
                </c:pt>
                <c:pt idx="2">
                  <c:v>navýšené tkm</c:v>
                </c:pt>
                <c:pt idx="3">
                  <c:v>na 1 km</c:v>
                </c:pt>
              </c:strCache>
            </c:strRef>
          </c:cat>
          <c:val>
            <c:numRef>
              <c:f>List1!$B$2:$B$5</c:f>
              <c:numCache>
                <c:formatCode>General</c:formatCode>
                <c:ptCount val="4"/>
                <c:pt idx="0">
                  <c:v>0.74299999999999999</c:v>
                </c:pt>
                <c:pt idx="1">
                  <c:v>3.4249999999999998</c:v>
                </c:pt>
                <c:pt idx="2">
                  <c:v>3.1139999999999999</c:v>
                </c:pt>
                <c:pt idx="3" formatCode="_(&quot;Kč&quot;* #,##0.00_);_(&quot;Kč&quot;* \(#,##0.00\);_(&quot;Kč&quot;* &quot;-&quot;??_);_(@_)">
                  <c:v>6.5339</c:v>
                </c:pt>
              </c:numCache>
            </c:numRef>
          </c:val>
        </c:ser>
        <c:ser>
          <c:idx val="1"/>
          <c:order val="1"/>
          <c:tx>
            <c:strRef>
              <c:f>List1!$C$1</c:f>
              <c:strCache>
                <c:ptCount val="1"/>
                <c:pt idx="0">
                  <c:v>Kombinace</c:v>
                </c:pt>
              </c:strCache>
            </c:strRef>
          </c:tx>
          <c:invertIfNegative val="0"/>
          <c:cat>
            <c:strRef>
              <c:f>List1!$A$2:$A$5</c:f>
              <c:strCache>
                <c:ptCount val="4"/>
                <c:pt idx="0">
                  <c:v>km</c:v>
                </c:pt>
                <c:pt idx="1">
                  <c:v>tkm</c:v>
                </c:pt>
                <c:pt idx="2">
                  <c:v>navýšené tkm</c:v>
                </c:pt>
                <c:pt idx="3">
                  <c:v>na 1 km</c:v>
                </c:pt>
              </c:strCache>
            </c:strRef>
          </c:cat>
          <c:val>
            <c:numRef>
              <c:f>List1!$C$2:$C$5</c:f>
              <c:numCache>
                <c:formatCode>General</c:formatCode>
                <c:ptCount val="4"/>
                <c:pt idx="0">
                  <c:v>0.69699999999999995</c:v>
                </c:pt>
                <c:pt idx="1">
                  <c:v>2.56</c:v>
                </c:pt>
                <c:pt idx="2">
                  <c:v>2.133</c:v>
                </c:pt>
                <c:pt idx="3" formatCode="_(&quot;Kč&quot;* #,##0.00_);_(&quot;Kč&quot;* \(#,##0.00\);_(&quot;Kč&quot;* &quot;-&quot;??_);_(@_)">
                  <c:v>4.4757999999999996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21666944"/>
        <c:axId val="121685120"/>
      </c:barChart>
      <c:catAx>
        <c:axId val="121666944"/>
        <c:scaling>
          <c:orientation val="minMax"/>
        </c:scaling>
        <c:delete val="0"/>
        <c:axPos val="b"/>
        <c:majorTickMark val="out"/>
        <c:minorTickMark val="none"/>
        <c:tickLblPos val="nextTo"/>
        <c:crossAx val="121685120"/>
        <c:crosses val="autoZero"/>
        <c:auto val="1"/>
        <c:lblAlgn val="ctr"/>
        <c:lblOffset val="100"/>
        <c:noMultiLvlLbl val="0"/>
      </c:catAx>
      <c:valAx>
        <c:axId val="12168512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21666944"/>
        <c:crosses val="autoZero"/>
        <c:crossBetween val="between"/>
      </c:valAx>
      <c:dTable>
        <c:showHorzBorder val="1"/>
        <c:showVertBorder val="1"/>
        <c:showOutline val="1"/>
        <c:showKeys val="0"/>
        <c:txPr>
          <a:bodyPr/>
          <a:lstStyle/>
          <a:p>
            <a:pPr rtl="0">
              <a:defRPr sz="16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pPr>
            <a:endParaRPr lang="cs-CZ"/>
          </a:p>
        </c:txPr>
      </c:dTable>
    </c:plotArea>
    <c:legend>
      <c:legendPos val="b"/>
      <c:layout>
        <c:manualLayout>
          <c:xMode val="edge"/>
          <c:yMode val="edge"/>
          <c:x val="0.31512420246335604"/>
          <c:y val="6.4018280289030269E-2"/>
          <c:w val="0.44862075259823897"/>
          <c:h val="9.2894230604052566E-2"/>
        </c:manualLayout>
      </c:layout>
      <c:overlay val="0"/>
      <c:txPr>
        <a:bodyPr/>
        <a:lstStyle/>
        <a:p>
          <a:pPr>
            <a:defRPr sz="160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defRPr>
          </a:pPr>
          <a:endParaRPr lang="cs-CZ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cs-CZ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Současný stav</c:v>
                </c:pt>
              </c:strCache>
            </c:strRef>
          </c:tx>
          <c:invertIfNegative val="0"/>
          <c:cat>
            <c:strRef>
              <c:f>List1!$A$2:$A$5</c:f>
              <c:strCache>
                <c:ptCount val="4"/>
                <c:pt idx="0">
                  <c:v>km</c:v>
                </c:pt>
                <c:pt idx="1">
                  <c:v>tkm</c:v>
                </c:pt>
                <c:pt idx="2">
                  <c:v>navýšené tkm</c:v>
                </c:pt>
                <c:pt idx="3">
                  <c:v>na 1 km</c:v>
                </c:pt>
              </c:strCache>
            </c:strRef>
          </c:cat>
          <c:val>
            <c:numRef>
              <c:f>List1!$B$2:$B$5</c:f>
              <c:numCache>
                <c:formatCode>General</c:formatCode>
                <c:ptCount val="4"/>
                <c:pt idx="0">
                  <c:v>0.74299999999999999</c:v>
                </c:pt>
                <c:pt idx="1">
                  <c:v>3.4249999999999998</c:v>
                </c:pt>
                <c:pt idx="2">
                  <c:v>3.1139999999999999</c:v>
                </c:pt>
                <c:pt idx="3" formatCode="_(&quot;Kč&quot;* #,##0.00_);_(&quot;Kč&quot;* \(#,##0.00\);_(&quot;Kč&quot;* &quot;-&quot;??_);_(@_)">
                  <c:v>6.5339</c:v>
                </c:pt>
              </c:numCache>
            </c:numRef>
          </c:val>
        </c:ser>
        <c:ser>
          <c:idx val="1"/>
          <c:order val="1"/>
          <c:tx>
            <c:strRef>
              <c:f>List1!$C$1</c:f>
              <c:strCache>
                <c:ptCount val="1"/>
                <c:pt idx="0">
                  <c:v>200% investice</c:v>
                </c:pt>
              </c:strCache>
            </c:strRef>
          </c:tx>
          <c:invertIfNegative val="0"/>
          <c:cat>
            <c:strRef>
              <c:f>List1!$A$2:$A$5</c:f>
              <c:strCache>
                <c:ptCount val="4"/>
                <c:pt idx="0">
                  <c:v>km</c:v>
                </c:pt>
                <c:pt idx="1">
                  <c:v>tkm</c:v>
                </c:pt>
                <c:pt idx="2">
                  <c:v>navýšené tkm</c:v>
                </c:pt>
                <c:pt idx="3">
                  <c:v>na 1 km</c:v>
                </c:pt>
              </c:strCache>
            </c:strRef>
          </c:cat>
          <c:val>
            <c:numRef>
              <c:f>List1!$C$2:$C$5</c:f>
              <c:numCache>
                <c:formatCode>General</c:formatCode>
                <c:ptCount val="4"/>
                <c:pt idx="0">
                  <c:v>0.74299999999999999</c:v>
                </c:pt>
                <c:pt idx="1">
                  <c:v>3.4249999999999998</c:v>
                </c:pt>
                <c:pt idx="2">
                  <c:v>3.1139999999999999</c:v>
                </c:pt>
                <c:pt idx="3" formatCode="_(&quot;Kč&quot;* #,##0.00_);_(&quot;Kč&quot;* \(#,##0.00\);_(&quot;Kč&quot;* &quot;-&quot;??_);_(@_)">
                  <c:v>10.2659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13782784"/>
        <c:axId val="113785088"/>
      </c:barChart>
      <c:catAx>
        <c:axId val="113782784"/>
        <c:scaling>
          <c:orientation val="minMax"/>
        </c:scaling>
        <c:delete val="0"/>
        <c:axPos val="b"/>
        <c:majorTickMark val="out"/>
        <c:minorTickMark val="none"/>
        <c:tickLblPos val="nextTo"/>
        <c:crossAx val="113785088"/>
        <c:crosses val="autoZero"/>
        <c:auto val="1"/>
        <c:lblAlgn val="ctr"/>
        <c:lblOffset val="100"/>
        <c:noMultiLvlLbl val="0"/>
      </c:catAx>
      <c:valAx>
        <c:axId val="11378508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13782784"/>
        <c:crosses val="autoZero"/>
        <c:crossBetween val="between"/>
      </c:valAx>
      <c:dTable>
        <c:showHorzBorder val="1"/>
        <c:showVertBorder val="1"/>
        <c:showOutline val="1"/>
        <c:showKeys val="0"/>
        <c:txPr>
          <a:bodyPr/>
          <a:lstStyle/>
          <a:p>
            <a:pPr rtl="0">
              <a:defRPr sz="16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pPr>
            <a:endParaRPr lang="cs-CZ"/>
          </a:p>
        </c:txPr>
      </c:dTable>
    </c:plotArea>
    <c:legend>
      <c:legendPos val="b"/>
      <c:layout>
        <c:manualLayout>
          <c:xMode val="edge"/>
          <c:yMode val="edge"/>
          <c:x val="0.31512420246335604"/>
          <c:y val="6.4018280289030269E-2"/>
          <c:w val="0.44862075259823897"/>
          <c:h val="9.2894230604052566E-2"/>
        </c:manualLayout>
      </c:layout>
      <c:overlay val="0"/>
      <c:txPr>
        <a:bodyPr/>
        <a:lstStyle/>
        <a:p>
          <a:pPr>
            <a:defRPr sz="160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defRPr>
          </a:pPr>
          <a:endParaRPr lang="cs-CZ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cs-CZ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na 1 km</c:v>
                </c:pt>
              </c:strCache>
            </c:strRef>
          </c:tx>
          <c:invertIfNegative val="0"/>
          <c:cat>
            <c:strRef>
              <c:f>List1!$A$2:$A$7</c:f>
              <c:strCache>
                <c:ptCount val="6"/>
                <c:pt idx="0">
                  <c:v>Současný stav</c:v>
                </c:pt>
                <c:pt idx="1">
                  <c:v>Koeficient dopravy</c:v>
                </c:pt>
                <c:pt idx="2">
                  <c:v>Paretovo pravidlo</c:v>
                </c:pt>
                <c:pt idx="3">
                  <c:v>Hmotnost na nápravu</c:v>
                </c:pt>
                <c:pt idx="4">
                  <c:v>Kombinace</c:v>
                </c:pt>
                <c:pt idx="5">
                  <c:v>200% investice</c:v>
                </c:pt>
              </c:strCache>
            </c:strRef>
          </c:cat>
          <c:val>
            <c:numRef>
              <c:f>List1!$B$2:$B$7</c:f>
              <c:numCache>
                <c:formatCode>_("Kč"* #,##0.00_);_("Kč"* \(#,##0.00\);_("Kč"* "-"??_);_(@_)</c:formatCode>
                <c:ptCount val="6"/>
                <c:pt idx="0">
                  <c:v>6.5339</c:v>
                </c:pt>
                <c:pt idx="1">
                  <c:v>6.1742999999999997</c:v>
                </c:pt>
                <c:pt idx="2">
                  <c:v>5.9813999999999998</c:v>
                </c:pt>
                <c:pt idx="3">
                  <c:v>5.1657000000000002</c:v>
                </c:pt>
                <c:pt idx="4">
                  <c:v>4.4757999999999996</c:v>
                </c:pt>
                <c:pt idx="5">
                  <c:v>10.27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13265280"/>
        <c:axId val="113312128"/>
      </c:barChart>
      <c:catAx>
        <c:axId val="113265280"/>
        <c:scaling>
          <c:orientation val="minMax"/>
        </c:scaling>
        <c:delete val="0"/>
        <c:axPos val="b"/>
        <c:majorTickMark val="out"/>
        <c:minorTickMark val="none"/>
        <c:tickLblPos val="nextTo"/>
        <c:crossAx val="113312128"/>
        <c:crosses val="autoZero"/>
        <c:auto val="1"/>
        <c:lblAlgn val="ctr"/>
        <c:lblOffset val="100"/>
        <c:noMultiLvlLbl val="0"/>
      </c:catAx>
      <c:valAx>
        <c:axId val="113312128"/>
        <c:scaling>
          <c:orientation val="minMax"/>
          <c:max val="11"/>
          <c:min val="0"/>
        </c:scaling>
        <c:delete val="0"/>
        <c:axPos val="l"/>
        <c:majorGridlines/>
        <c:numFmt formatCode="_(&quot;Kč&quot;* #,##0.00_);_(&quot;Kč&quot;* \(#,##0.00\);_(&quot;Kč&quot;* &quot;-&quot;??_);_(@_)" sourceLinked="1"/>
        <c:majorTickMark val="out"/>
        <c:minorTickMark val="none"/>
        <c:tickLblPos val="nextTo"/>
        <c:crossAx val="113265280"/>
        <c:crosses val="autoZero"/>
        <c:crossBetween val="between"/>
      </c:valAx>
      <c:dTable>
        <c:showHorzBorder val="1"/>
        <c:showVertBorder val="1"/>
        <c:showOutline val="1"/>
        <c:showKeys val="0"/>
        <c:txPr>
          <a:bodyPr/>
          <a:lstStyle/>
          <a:p>
            <a:pPr rtl="0">
              <a:defRPr sz="16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pPr>
            <a:endParaRPr lang="cs-CZ"/>
          </a:p>
        </c:txPr>
      </c:dTable>
    </c:plotArea>
    <c:plotVisOnly val="1"/>
    <c:dispBlanksAs val="gap"/>
    <c:showDLblsOverMax val="0"/>
  </c:chart>
  <c:txPr>
    <a:bodyPr/>
    <a:lstStyle/>
    <a:p>
      <a:pPr>
        <a:defRPr sz="1800"/>
      </a:pPr>
      <a:endParaRPr lang="cs-CZ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22588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013" tIns="45507" rIns="91013" bIns="45507" numCol="1" anchor="t" anchorCtr="0" compatLnSpc="1">
            <a:prstTxWarp prst="textNoShape">
              <a:avLst/>
            </a:prstTxWarp>
          </a:bodyPr>
          <a:lstStyle>
            <a:lvl1pPr defTabSz="908050">
              <a:defRPr sz="1200"/>
            </a:lvl1pPr>
          </a:lstStyle>
          <a:p>
            <a:endParaRPr lang="cs-CZ" altLang="cs-CZ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21113" y="0"/>
            <a:ext cx="2922587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013" tIns="45507" rIns="91013" bIns="45507" numCol="1" anchor="t" anchorCtr="0" compatLnSpc="1">
            <a:prstTxWarp prst="textNoShape">
              <a:avLst/>
            </a:prstTxWarp>
          </a:bodyPr>
          <a:lstStyle>
            <a:lvl1pPr algn="r" defTabSz="908050">
              <a:defRPr sz="1200"/>
            </a:lvl1pPr>
          </a:lstStyle>
          <a:p>
            <a:endParaRPr lang="cs-CZ" altLang="cs-CZ"/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99588"/>
            <a:ext cx="2922588" cy="493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013" tIns="45507" rIns="91013" bIns="45507" numCol="1" anchor="b" anchorCtr="0" compatLnSpc="1">
            <a:prstTxWarp prst="textNoShape">
              <a:avLst/>
            </a:prstTxWarp>
          </a:bodyPr>
          <a:lstStyle>
            <a:lvl1pPr defTabSz="908050">
              <a:defRPr sz="1200"/>
            </a:lvl1pPr>
          </a:lstStyle>
          <a:p>
            <a:endParaRPr lang="cs-CZ" altLang="cs-CZ"/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21113" y="9399588"/>
            <a:ext cx="2922587" cy="493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013" tIns="45507" rIns="91013" bIns="45507" numCol="1" anchor="b" anchorCtr="0" compatLnSpc="1">
            <a:prstTxWarp prst="textNoShape">
              <a:avLst/>
            </a:prstTxWarp>
          </a:bodyPr>
          <a:lstStyle>
            <a:lvl1pPr algn="r" defTabSz="908050">
              <a:defRPr sz="1200"/>
            </a:lvl1pPr>
          </a:lstStyle>
          <a:p>
            <a:fld id="{06F8DD2B-1C4C-48ED-8316-D0B016EE7BB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2652144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22588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15" tIns="45709" rIns="91415" bIns="45709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19525" y="0"/>
            <a:ext cx="2922588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15" tIns="45709" rIns="91415" bIns="45709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409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98525" y="741363"/>
            <a:ext cx="4946650" cy="37099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096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4688" y="4700588"/>
            <a:ext cx="5394325" cy="445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15" tIns="45709" rIns="91415" bIns="4570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4096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96413"/>
            <a:ext cx="2922588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15" tIns="45709" rIns="91415" bIns="45709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4096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9525" y="9396413"/>
            <a:ext cx="2922588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15" tIns="45709" rIns="91415" bIns="4570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1AF976D-F36B-45B5-B495-2DF0BF605C98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92172920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smtClean="0"/>
              <a:t>14. 5. 2015 </a:t>
            </a:r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smtClean="0"/>
              <a:t>kolokvium ŽelAktuel 2015</a:t>
            </a:r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05E18D2-8CC0-4BB9-A942-41FCD05872AF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0289404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smtClean="0"/>
              <a:t>14. 5. 2015 </a:t>
            </a:r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smtClean="0"/>
              <a:t>kolokvium ŽelAktuel 2015</a:t>
            </a:r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FB89692-7613-4115-9374-18426E410EE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3385346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smtClean="0"/>
              <a:t>14. 5. 2015 </a:t>
            </a:r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smtClean="0"/>
              <a:t>kolokvium ŽelAktuel 2015</a:t>
            </a:r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CD6ABF0-E96E-4E85-9470-59B3A9C620C5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5132235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smtClean="0"/>
              <a:t>14. 5. 2015 </a:t>
            </a:r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smtClean="0"/>
              <a:t>kolokvium ŽelAktuel 2015</a:t>
            </a:r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698FC8D-3E9E-41BD-8043-98EBFBEAC370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1047945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smtClean="0"/>
              <a:t>14. 5. 2015 </a:t>
            </a:r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smtClean="0"/>
              <a:t>kolokvium ŽelAktuel 2015</a:t>
            </a:r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FDF4E12-C97A-4052-A4F8-8A67BAD0928B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959555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smtClean="0"/>
              <a:t>14. 5. 2015 </a:t>
            </a:r>
            <a:endParaRPr lang="cs-CZ" alt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smtClean="0"/>
              <a:t>kolokvium ŽelAktuel 2015</a:t>
            </a:r>
            <a:endParaRPr lang="cs-CZ" alt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6F392AD-85D3-4AE2-90E8-FEDC9B287DE4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39365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smtClean="0"/>
              <a:t>14. 5. 2015 </a:t>
            </a:r>
            <a:endParaRPr lang="cs-CZ" alt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smtClean="0"/>
              <a:t>kolokvium ŽelAktuel 2015</a:t>
            </a:r>
            <a:endParaRPr lang="cs-CZ" alt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54EAF9B-A77A-431F-B3E6-459D970099E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8945924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smtClean="0"/>
              <a:t>14. 5. 2015 </a:t>
            </a:r>
            <a:endParaRPr lang="cs-CZ" alt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smtClean="0"/>
              <a:t>kolokvium ŽelAktuel 2015</a:t>
            </a:r>
            <a:endParaRPr lang="cs-CZ" alt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65DED73-8B3D-45ED-B3A8-6F9DB1EDEF36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8186265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smtClean="0"/>
              <a:t>14. 5. 2015 </a:t>
            </a:r>
            <a:endParaRPr lang="cs-CZ" alt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smtClean="0"/>
              <a:t>kolokvium ŽelAktuel 2015</a:t>
            </a:r>
            <a:endParaRPr lang="cs-CZ" alt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880840D-7C80-4568-93BB-4BF7A1C96A3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5613323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smtClean="0"/>
              <a:t>14. 5. 2015 </a:t>
            </a:r>
            <a:endParaRPr lang="cs-CZ" alt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smtClean="0"/>
              <a:t>kolokvium ŽelAktuel 2015</a:t>
            </a:r>
            <a:endParaRPr lang="cs-CZ" alt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602BAAA-A9AF-434D-9554-3EB75C85B38B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1836992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smtClean="0"/>
              <a:t>14. 5. 2015 </a:t>
            </a:r>
            <a:endParaRPr lang="cs-CZ" alt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smtClean="0"/>
              <a:t>kolokvium ŽelAktuel 2015</a:t>
            </a:r>
            <a:endParaRPr lang="cs-CZ" alt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074BC32-634E-4F17-B6FC-164AD0B599EB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5305733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r>
              <a:rPr lang="cs-CZ" altLang="cs-CZ" smtClean="0"/>
              <a:t>14. 5. 2015 </a:t>
            </a:r>
            <a:endParaRPr lang="cs-CZ" altLang="cs-CZ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r>
              <a:rPr lang="cs-CZ" altLang="cs-CZ" smtClean="0"/>
              <a:t>kolokvium ŽelAktuel 2015</a:t>
            </a:r>
            <a:endParaRPr lang="cs-CZ" altLang="cs-CZ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C60D2F65-CE04-485E-B723-41E932F0FB41}" type="slidenum">
              <a:rPr lang="cs-CZ" altLang="cs-CZ"/>
              <a:pPr/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7.png"/><Relationship Id="rId4" Type="http://schemas.openxmlformats.org/officeDocument/2006/relationships/chart" Target="../charts/char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7" name="Rectangle 29"/>
          <p:cNvSpPr>
            <a:spLocks noChangeArrowheads="1"/>
          </p:cNvSpPr>
          <p:nvPr/>
        </p:nvSpPr>
        <p:spPr bwMode="auto">
          <a:xfrm>
            <a:off x="376238" y="676275"/>
            <a:ext cx="2698750" cy="1900238"/>
          </a:xfrm>
          <a:prstGeom prst="rect">
            <a:avLst/>
          </a:prstGeom>
          <a:noFill/>
          <a:ln w="25400">
            <a:solidFill>
              <a:srgbClr val="969696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grpSp>
        <p:nvGrpSpPr>
          <p:cNvPr id="2086" name="Group 38"/>
          <p:cNvGrpSpPr>
            <a:grpSpLocks/>
          </p:cNvGrpSpPr>
          <p:nvPr/>
        </p:nvGrpSpPr>
        <p:grpSpPr bwMode="auto">
          <a:xfrm>
            <a:off x="5687568" y="3124645"/>
            <a:ext cx="3383280" cy="1919287"/>
            <a:chOff x="3823" y="1951"/>
            <a:chExt cx="1700" cy="1209"/>
          </a:xfrm>
        </p:grpSpPr>
        <p:sp>
          <p:nvSpPr>
            <p:cNvPr id="2055" name="Text Box 7"/>
            <p:cNvSpPr txBox="1">
              <a:spLocks noChangeArrowheads="1"/>
            </p:cNvSpPr>
            <p:nvPr/>
          </p:nvSpPr>
          <p:spPr bwMode="auto">
            <a:xfrm>
              <a:off x="3851" y="2096"/>
              <a:ext cx="1635" cy="9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105156" tIns="52578" rIns="105156" bIns="52578">
              <a:spAutoFit/>
            </a:bodyPr>
            <a:lstStyle>
              <a:lvl1pPr defTabSz="105092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525463" defTabSz="105092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050925" defTabSz="105092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577975" defTabSz="105092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103438" defTabSz="105092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60638" defTabSz="1050925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3017838" defTabSz="1050925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75038" defTabSz="1050925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932238" defTabSz="1050925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0" hangingPunct="0">
                <a:lnSpc>
                  <a:spcPct val="120000"/>
                </a:lnSpc>
              </a:pPr>
              <a:r>
                <a:rPr lang="cs-CZ" altLang="cs-CZ" sz="1800" dirty="0" smtClean="0">
                  <a:latin typeface="Tahoma" pitchFamily="34" charset="0"/>
                </a:rPr>
                <a:t>Univerzita Pardubice</a:t>
              </a:r>
            </a:p>
            <a:p>
              <a:pPr eaLnBrk="0" hangingPunct="0">
                <a:lnSpc>
                  <a:spcPct val="120000"/>
                </a:lnSpc>
              </a:pPr>
              <a:r>
                <a:rPr lang="cs-CZ" altLang="cs-CZ" sz="1800" dirty="0" smtClean="0">
                  <a:latin typeface="Tahoma" pitchFamily="34" charset="0"/>
                </a:rPr>
                <a:t>Dopravní fakulta Jana </a:t>
              </a:r>
              <a:r>
                <a:rPr lang="cs-CZ" altLang="cs-CZ" sz="1800" dirty="0" err="1" smtClean="0">
                  <a:latin typeface="Tahoma" pitchFamily="34" charset="0"/>
                </a:rPr>
                <a:t>Pernera</a:t>
              </a:r>
              <a:endParaRPr lang="cs-CZ" altLang="cs-CZ" sz="1800" dirty="0" smtClean="0">
                <a:latin typeface="Tahoma" pitchFamily="34" charset="0"/>
              </a:endParaRPr>
            </a:p>
            <a:p>
              <a:pPr eaLnBrk="0" hangingPunct="0">
                <a:lnSpc>
                  <a:spcPct val="120000"/>
                </a:lnSpc>
              </a:pPr>
              <a:r>
                <a:rPr lang="cs-CZ" altLang="cs-CZ" sz="1800" dirty="0" smtClean="0">
                  <a:latin typeface="Tahoma" pitchFamily="34" charset="0"/>
                </a:rPr>
                <a:t>Studentská </a:t>
              </a:r>
              <a:r>
                <a:rPr lang="cs-CZ" altLang="cs-CZ" sz="1800" dirty="0">
                  <a:latin typeface="Tahoma" pitchFamily="34" charset="0"/>
                </a:rPr>
                <a:t>95</a:t>
              </a:r>
            </a:p>
            <a:p>
              <a:pPr eaLnBrk="0" hangingPunct="0">
                <a:lnSpc>
                  <a:spcPct val="120000"/>
                </a:lnSpc>
              </a:pPr>
              <a:r>
                <a:rPr lang="cs-CZ" altLang="cs-CZ" sz="1800" dirty="0">
                  <a:latin typeface="Tahoma" pitchFamily="34" charset="0"/>
                </a:rPr>
                <a:t>532 10  PARDUBICE</a:t>
              </a:r>
              <a:endParaRPr lang="cs-CZ" altLang="cs-CZ" sz="2800" dirty="0">
                <a:latin typeface="Tahoma" pitchFamily="34" charset="0"/>
              </a:endParaRPr>
            </a:p>
          </p:txBody>
        </p:sp>
        <p:sp>
          <p:nvSpPr>
            <p:cNvPr id="2078" name="Rectangle 30"/>
            <p:cNvSpPr>
              <a:spLocks noChangeArrowheads="1"/>
            </p:cNvSpPr>
            <p:nvPr/>
          </p:nvSpPr>
          <p:spPr bwMode="auto">
            <a:xfrm>
              <a:off x="3823" y="1951"/>
              <a:ext cx="1700" cy="1209"/>
            </a:xfrm>
            <a:prstGeom prst="rect">
              <a:avLst/>
            </a:prstGeom>
            <a:noFill/>
            <a:ln w="25400">
              <a:solidFill>
                <a:srgbClr val="969696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</p:grpSp>
      <p:sp>
        <p:nvSpPr>
          <p:cNvPr id="2088" name="Rectangle 40"/>
          <p:cNvSpPr>
            <a:spLocks noChangeArrowheads="1"/>
          </p:cNvSpPr>
          <p:nvPr/>
        </p:nvSpPr>
        <p:spPr bwMode="auto">
          <a:xfrm>
            <a:off x="2914650" y="5435600"/>
            <a:ext cx="44323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/>
            <a:r>
              <a:rPr lang="cs-CZ" altLang="cs-CZ" b="1">
                <a:latin typeface="Tahoma" pitchFamily="34" charset="0"/>
              </a:rPr>
              <a:t>www.uni-pardubice.cz</a:t>
            </a:r>
          </a:p>
        </p:txBody>
      </p:sp>
      <p:pic>
        <p:nvPicPr>
          <p:cNvPr id="16" name="Picture 17" descr="lista-DFJP-znak-A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5" y="5492750"/>
            <a:ext cx="9140825" cy="1365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7" name="Group 38"/>
          <p:cNvGrpSpPr>
            <a:grpSpLocks/>
          </p:cNvGrpSpPr>
          <p:nvPr/>
        </p:nvGrpSpPr>
        <p:grpSpPr bwMode="auto">
          <a:xfrm>
            <a:off x="376238" y="3128136"/>
            <a:ext cx="5169789" cy="1919286"/>
            <a:chOff x="3823" y="1951"/>
            <a:chExt cx="1700" cy="1209"/>
          </a:xfrm>
        </p:grpSpPr>
        <p:sp>
          <p:nvSpPr>
            <p:cNvPr id="18" name="Text Box 7"/>
            <p:cNvSpPr txBox="1">
              <a:spLocks noChangeArrowheads="1"/>
            </p:cNvSpPr>
            <p:nvPr/>
          </p:nvSpPr>
          <p:spPr bwMode="auto">
            <a:xfrm>
              <a:off x="3850" y="2031"/>
              <a:ext cx="1673" cy="9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105156" tIns="52578" rIns="105156" bIns="52578">
              <a:spAutoFit/>
            </a:bodyPr>
            <a:lstStyle>
              <a:lvl1pPr defTabSz="105092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525463" defTabSz="105092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050925" defTabSz="105092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577975" defTabSz="105092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103438" defTabSz="105092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60638" defTabSz="1050925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3017838" defTabSz="1050925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75038" defTabSz="1050925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932238" defTabSz="1050925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0" hangingPunct="0">
                <a:lnSpc>
                  <a:spcPct val="120000"/>
                </a:lnSpc>
              </a:pPr>
              <a:r>
                <a:rPr lang="cs-CZ" altLang="cs-CZ" sz="1800" b="1" dirty="0" smtClean="0">
                  <a:latin typeface="Tahoma" pitchFamily="34" charset="0"/>
                </a:rPr>
                <a:t>Ing. Petr </a:t>
              </a:r>
              <a:r>
                <a:rPr lang="cs-CZ" altLang="cs-CZ" sz="1800" b="1" dirty="0" err="1" smtClean="0">
                  <a:latin typeface="Tahoma" pitchFamily="34" charset="0"/>
                </a:rPr>
                <a:t>Nachtigall</a:t>
              </a:r>
              <a:r>
                <a:rPr lang="cs-CZ" altLang="cs-CZ" sz="1800" b="1" dirty="0" smtClean="0">
                  <a:latin typeface="Tahoma" pitchFamily="34" charset="0"/>
                </a:rPr>
                <a:t>, Ph.D.</a:t>
              </a:r>
            </a:p>
            <a:p>
              <a:pPr eaLnBrk="0" hangingPunct="0">
                <a:lnSpc>
                  <a:spcPct val="120000"/>
                </a:lnSpc>
              </a:pPr>
              <a:r>
                <a:rPr lang="cs-CZ" altLang="cs-CZ" sz="1800" dirty="0">
                  <a:latin typeface="Tahoma" pitchFamily="34" charset="0"/>
                </a:rPr>
                <a:t>p</a:t>
              </a:r>
              <a:r>
                <a:rPr lang="cs-CZ" altLang="cs-CZ" sz="1800" dirty="0" smtClean="0">
                  <a:latin typeface="Tahoma" pitchFamily="34" charset="0"/>
                </a:rPr>
                <a:t>etr.nachtigall@upce.cz</a:t>
              </a:r>
            </a:p>
            <a:p>
              <a:pPr eaLnBrk="0" hangingPunct="0">
                <a:lnSpc>
                  <a:spcPct val="120000"/>
                </a:lnSpc>
              </a:pPr>
              <a:endParaRPr lang="cs-CZ" altLang="cs-CZ" sz="1800" dirty="0">
                <a:latin typeface="Tahoma" pitchFamily="34" charset="0"/>
              </a:endParaRPr>
            </a:p>
            <a:p>
              <a:pPr eaLnBrk="0" hangingPunct="0">
                <a:lnSpc>
                  <a:spcPct val="120000"/>
                </a:lnSpc>
              </a:pPr>
              <a:r>
                <a:rPr lang="cs-CZ" altLang="cs-CZ" sz="1800" dirty="0" smtClean="0">
                  <a:latin typeface="Tahoma" pitchFamily="34" charset="0"/>
                </a:rPr>
                <a:t>Katedra Technologie a řízení dopravy</a:t>
              </a:r>
              <a:endParaRPr lang="cs-CZ" altLang="cs-CZ" sz="1800" dirty="0">
                <a:latin typeface="Tahoma" pitchFamily="34" charset="0"/>
              </a:endParaRPr>
            </a:p>
          </p:txBody>
        </p:sp>
        <p:sp>
          <p:nvSpPr>
            <p:cNvPr id="19" name="Text Box 8"/>
            <p:cNvSpPr txBox="1">
              <a:spLocks noChangeArrowheads="1"/>
            </p:cNvSpPr>
            <p:nvPr/>
          </p:nvSpPr>
          <p:spPr bwMode="auto">
            <a:xfrm>
              <a:off x="3939" y="2727"/>
              <a:ext cx="1584" cy="25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105156" tIns="52578" rIns="105156" bIns="52578">
              <a:spAutoFit/>
            </a:bodyPr>
            <a:lstStyle>
              <a:lvl1pPr defTabSz="105092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525463" defTabSz="105092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050925" defTabSz="105092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577975" defTabSz="105092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103438" defTabSz="105092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60638" defTabSz="1050925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3017838" defTabSz="1050925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75038" defTabSz="1050925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932238" defTabSz="1050925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0" hangingPunct="0"/>
              <a:endParaRPr lang="cs-CZ" altLang="cs-CZ" sz="2000" b="1">
                <a:latin typeface="Tahoma" pitchFamily="34" charset="0"/>
              </a:endParaRPr>
            </a:p>
          </p:txBody>
        </p:sp>
        <p:sp>
          <p:nvSpPr>
            <p:cNvPr id="20" name="Rectangle 30"/>
            <p:cNvSpPr>
              <a:spLocks noChangeArrowheads="1"/>
            </p:cNvSpPr>
            <p:nvPr/>
          </p:nvSpPr>
          <p:spPr bwMode="auto">
            <a:xfrm>
              <a:off x="3823" y="1951"/>
              <a:ext cx="1700" cy="1209"/>
            </a:xfrm>
            <a:prstGeom prst="rect">
              <a:avLst/>
            </a:prstGeom>
            <a:noFill/>
            <a:ln w="25400">
              <a:solidFill>
                <a:srgbClr val="969696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</p:grpSp>
      <p:pic>
        <p:nvPicPr>
          <p:cNvPr id="21" name="Picture 15" descr="lista-DFJP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0825" cy="3603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90" name="Picture 42" descr="Dopravní fakulta Jana Pernera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434" b="14212"/>
          <a:stretch/>
        </p:blipFill>
        <p:spPr bwMode="auto">
          <a:xfrm>
            <a:off x="585025" y="986314"/>
            <a:ext cx="2359067" cy="12801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23" name="Picture 15" descr="lista-DFJP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0825" cy="3603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425" name="Picture 17" descr="lista-DFJP-znak-A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5" y="5492750"/>
            <a:ext cx="9140825" cy="1365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>
          <a:xfrm>
            <a:off x="109728" y="6248400"/>
            <a:ext cx="1905000" cy="457200"/>
          </a:xfrm>
        </p:spPr>
        <p:txBody>
          <a:bodyPr/>
          <a:lstStyle/>
          <a:p>
            <a:r>
              <a:rPr lang="cs-CZ" altLang="cs-CZ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19. 5. 2016 </a:t>
            </a:r>
            <a:endParaRPr lang="cs-CZ" altLang="cs-CZ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altLang="cs-CZ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kolokvium </a:t>
            </a:r>
            <a:r>
              <a:rPr lang="cs-CZ" altLang="cs-CZ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ŽelAktuel</a:t>
            </a:r>
            <a:r>
              <a:rPr lang="cs-CZ" altLang="cs-CZ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2016</a:t>
            </a:r>
            <a:endParaRPr lang="cs-CZ" altLang="cs-CZ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5876544" y="6248400"/>
            <a:ext cx="1905000" cy="457200"/>
          </a:xfrm>
        </p:spPr>
        <p:txBody>
          <a:bodyPr/>
          <a:lstStyle/>
          <a:p>
            <a:fld id="{4880840D-7C80-4568-93BB-4BF7A1C96A3D}" type="slidenum">
              <a:rPr lang="cs-CZ" altLang="cs-CZ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pPr/>
              <a:t>10</a:t>
            </a:fld>
            <a:endParaRPr lang="cs-CZ" altLang="cs-CZ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420623" y="360363"/>
            <a:ext cx="872020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Citlivostní analýza – hmotnosti na nápravu</a:t>
            </a:r>
          </a:p>
        </p:txBody>
      </p:sp>
      <p:sp>
        <p:nvSpPr>
          <p:cNvPr id="12" name="TextovéPole 11"/>
          <p:cNvSpPr txBox="1"/>
          <p:nvPr/>
        </p:nvSpPr>
        <p:spPr>
          <a:xfrm>
            <a:off x="3175" y="1127323"/>
            <a:ext cx="914082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Osobní auto	– 	900	kg∙náprava</a:t>
            </a:r>
            <a:r>
              <a:rPr lang="cs-CZ" baseline="30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-1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Nákladní auto	– 	9 000	kg</a:t>
            </a:r>
            <a:r>
              <a:rPr lang="cs-CZ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∙</a:t>
            </a:r>
            <a:r>
              <a:rPr lang="cs-CZ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náprava</a:t>
            </a:r>
            <a:r>
              <a:rPr lang="cs-CZ" baseline="30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-1</a:t>
            </a:r>
            <a:endParaRPr lang="cs-CZ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Motocykl		– 	250	kg</a:t>
            </a:r>
            <a:r>
              <a:rPr lang="cs-CZ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∙náprava</a:t>
            </a:r>
            <a:r>
              <a:rPr lang="cs-CZ" baseline="30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-1</a:t>
            </a:r>
            <a:endParaRPr lang="cs-CZ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aphicFrame>
        <p:nvGraphicFramePr>
          <p:cNvPr id="5" name="Graf 4"/>
          <p:cNvGraphicFramePr/>
          <p:nvPr>
            <p:extLst>
              <p:ext uri="{D42A27DB-BD31-4B8C-83A1-F6EECF244321}">
                <p14:modId xmlns:p14="http://schemas.microsoft.com/office/powerpoint/2010/main" val="2244336973"/>
              </p:ext>
            </p:extLst>
          </p:nvPr>
        </p:nvGraphicFramePr>
        <p:xfrm>
          <a:off x="3175" y="2327651"/>
          <a:ext cx="9017454" cy="34345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6771545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Graphic spid="5" grpId="0">
        <p:bldAsOne/>
      </p:bldGraphic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23" name="Picture 15" descr="lista-DFJP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0825" cy="3603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425" name="Picture 17" descr="lista-DFJP-znak-A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5" y="5492750"/>
            <a:ext cx="9140825" cy="1365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>
          <a:xfrm>
            <a:off x="109728" y="6248400"/>
            <a:ext cx="1905000" cy="457200"/>
          </a:xfrm>
        </p:spPr>
        <p:txBody>
          <a:bodyPr/>
          <a:lstStyle/>
          <a:p>
            <a:r>
              <a:rPr lang="cs-CZ" altLang="cs-CZ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19. 5. 2016 </a:t>
            </a:r>
            <a:endParaRPr lang="cs-CZ" altLang="cs-CZ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altLang="cs-CZ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kolokvium </a:t>
            </a:r>
            <a:r>
              <a:rPr lang="cs-CZ" altLang="cs-CZ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ŽelAktuel</a:t>
            </a:r>
            <a:r>
              <a:rPr lang="cs-CZ" altLang="cs-CZ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2016</a:t>
            </a:r>
            <a:endParaRPr lang="cs-CZ" altLang="cs-CZ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5876544" y="6248400"/>
            <a:ext cx="1905000" cy="457200"/>
          </a:xfrm>
        </p:spPr>
        <p:txBody>
          <a:bodyPr/>
          <a:lstStyle/>
          <a:p>
            <a:fld id="{4880840D-7C80-4568-93BB-4BF7A1C96A3D}" type="slidenum">
              <a:rPr lang="cs-CZ" altLang="cs-CZ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pPr/>
              <a:t>11</a:t>
            </a:fld>
            <a:endParaRPr lang="cs-CZ" altLang="cs-CZ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420623" y="360363"/>
            <a:ext cx="872020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Citlivostní analýza – kombinace</a:t>
            </a:r>
          </a:p>
        </p:txBody>
      </p:sp>
      <p:graphicFrame>
        <p:nvGraphicFramePr>
          <p:cNvPr id="5" name="Graf 4"/>
          <p:cNvGraphicFramePr/>
          <p:nvPr>
            <p:extLst>
              <p:ext uri="{D42A27DB-BD31-4B8C-83A1-F6EECF244321}">
                <p14:modId xmlns:p14="http://schemas.microsoft.com/office/powerpoint/2010/main" val="365889509"/>
              </p:ext>
            </p:extLst>
          </p:nvPr>
        </p:nvGraphicFramePr>
        <p:xfrm>
          <a:off x="3175" y="943429"/>
          <a:ext cx="9017454" cy="481874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837756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AsOne/>
      </p:bldGraphic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23" name="Picture 15" descr="lista-DFJP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0825" cy="3603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425" name="Picture 17" descr="lista-DFJP-znak-A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5492750"/>
            <a:ext cx="9140825" cy="1365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>
          <a:xfrm>
            <a:off x="109728" y="6248400"/>
            <a:ext cx="1905000" cy="457200"/>
          </a:xfrm>
        </p:spPr>
        <p:txBody>
          <a:bodyPr/>
          <a:lstStyle/>
          <a:p>
            <a:r>
              <a:rPr lang="cs-CZ" altLang="cs-CZ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19. 5. 2016 </a:t>
            </a:r>
            <a:endParaRPr lang="cs-CZ" altLang="cs-CZ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altLang="cs-CZ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kolokvium </a:t>
            </a:r>
            <a:r>
              <a:rPr lang="cs-CZ" altLang="cs-CZ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ŽelAktuel</a:t>
            </a:r>
            <a:r>
              <a:rPr lang="cs-CZ" altLang="cs-CZ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2016</a:t>
            </a:r>
            <a:endParaRPr lang="cs-CZ" altLang="cs-CZ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5876544" y="6248400"/>
            <a:ext cx="1905000" cy="457200"/>
          </a:xfrm>
        </p:spPr>
        <p:txBody>
          <a:bodyPr/>
          <a:lstStyle/>
          <a:p>
            <a:fld id="{4880840D-7C80-4568-93BB-4BF7A1C96A3D}" type="slidenum">
              <a:rPr lang="cs-CZ" altLang="cs-CZ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pPr/>
              <a:t>12</a:t>
            </a:fld>
            <a:endParaRPr lang="cs-CZ" altLang="cs-CZ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aphicFrame>
        <p:nvGraphicFramePr>
          <p:cNvPr id="10" name="Tabulka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74227879"/>
              </p:ext>
            </p:extLst>
          </p:nvPr>
        </p:nvGraphicFramePr>
        <p:xfrm>
          <a:off x="87086" y="442689"/>
          <a:ext cx="8949409" cy="526051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833980"/>
                <a:gridCol w="1640725"/>
                <a:gridCol w="1939039"/>
                <a:gridCol w="1193255"/>
                <a:gridCol w="1342410"/>
              </a:tblGrid>
              <a:tr h="377814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Náklad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Objem financí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Podíl objednávané autobusové dopravy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Na 1 buskm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Na 1 místokm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17294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[</a:t>
                      </a:r>
                      <a:r>
                        <a:rPr lang="cs-CZ" sz="140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haléře</a:t>
                      </a: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]</a:t>
                      </a:r>
                      <a:endParaRPr lang="cs-CZ" sz="140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[</a:t>
                      </a:r>
                      <a:r>
                        <a:rPr lang="cs-CZ" sz="140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haléře</a:t>
                      </a: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]</a:t>
                      </a:r>
                      <a:endParaRPr lang="cs-CZ" sz="140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2889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 b="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Investice I. třída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1 446 194 389 Kč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45 033 095 Kč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281,81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6,22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2889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 b="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Letní údržba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493 353 553 Kč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15 362 553 Kč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96,14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2,12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2452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 b="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Investiční prostředky II. a III. třída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469 000 000 Kč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14 604 207 Kč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91,39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2,02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9194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 b="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Provozní prostředky II. a III. třída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413 000 000 Kč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12 860 421 Kč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80,48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1,78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9194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 b="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Opravy I. třída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202 280 012 Kč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6 298 804 Kč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39,42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0,87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9194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 b="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Zimní údržba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89 741 464 Kč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2 794 462 Kč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17,49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0,39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9194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 b="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Údržba I. třída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82 325 900 Kč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2 563 549 Kč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16,04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0,35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9194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 b="0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Policie ČR</a:t>
                      </a:r>
                      <a:endParaRPr lang="cs-CZ" sz="1400" b="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62 845 175 Kč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1 956 938 Kč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12,25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0,27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9194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 b="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Letní údržba I. třída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47 771 276 Kč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1 487 551 Kč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9,31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0,21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9194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 b="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Zaměstnanci dopravních úřadů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20 265 314 Kč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631 042 Kč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3,95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0,09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9194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 b="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Zimní údržba I. třída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19 551 516 Kč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608 815 Kč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3,81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0,08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9194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 b="0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Záchranná služba</a:t>
                      </a:r>
                      <a:r>
                        <a:rPr lang="cs-CZ" sz="1400" b="0" baseline="0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cs-CZ" sz="1400" b="0" baseline="0" dirty="0" err="1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Pk</a:t>
                      </a:r>
                      <a:endParaRPr lang="cs-CZ" sz="1400" b="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6 734 502 Kč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209 706 Kč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1,31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0,03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23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 b="0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Hasičský</a:t>
                      </a:r>
                      <a:r>
                        <a:rPr lang="cs-CZ" sz="1400" b="0" baseline="0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záchranný sbor </a:t>
                      </a:r>
                      <a:r>
                        <a:rPr lang="cs-CZ" sz="1400" b="0" baseline="0" dirty="0" err="1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Pk</a:t>
                      </a:r>
                      <a:endParaRPr lang="cs-CZ" sz="1400" b="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-   Kč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-   Kč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0,00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0,00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9534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CELKEM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 b="1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3 353 063 102 Kč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 b="1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104 411 143 Kč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b="1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653,39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b="1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(6,53</a:t>
                      </a:r>
                      <a:r>
                        <a:rPr lang="cs-CZ" sz="1400" b="1" baseline="0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Kč)</a:t>
                      </a:r>
                      <a:endParaRPr lang="cs-CZ" sz="1400" b="1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b="1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14,41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b="1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(0,14</a:t>
                      </a:r>
                      <a:r>
                        <a:rPr lang="cs-CZ" sz="1400" b="1" baseline="0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Kč)</a:t>
                      </a:r>
                      <a:endParaRPr lang="cs-CZ" sz="1400" b="1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66384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23" name="Picture 15" descr="lista-DFJP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0825" cy="3603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425" name="Picture 17" descr="lista-DFJP-znak-A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5" y="5492750"/>
            <a:ext cx="9140825" cy="1365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>
          <a:xfrm>
            <a:off x="109728" y="6248400"/>
            <a:ext cx="1905000" cy="457200"/>
          </a:xfrm>
        </p:spPr>
        <p:txBody>
          <a:bodyPr/>
          <a:lstStyle/>
          <a:p>
            <a:r>
              <a:rPr lang="cs-CZ" altLang="cs-CZ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19. 5. 2016 </a:t>
            </a:r>
            <a:endParaRPr lang="cs-CZ" altLang="cs-CZ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altLang="cs-CZ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kolokvium </a:t>
            </a:r>
            <a:r>
              <a:rPr lang="cs-CZ" altLang="cs-CZ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ŽelAktuel</a:t>
            </a:r>
            <a:r>
              <a:rPr lang="cs-CZ" altLang="cs-CZ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2016</a:t>
            </a:r>
            <a:endParaRPr lang="cs-CZ" altLang="cs-CZ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5876544" y="6248400"/>
            <a:ext cx="1905000" cy="457200"/>
          </a:xfrm>
        </p:spPr>
        <p:txBody>
          <a:bodyPr/>
          <a:lstStyle/>
          <a:p>
            <a:fld id="{4880840D-7C80-4568-93BB-4BF7A1C96A3D}" type="slidenum">
              <a:rPr lang="cs-CZ" altLang="cs-CZ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pPr/>
              <a:t>13</a:t>
            </a:fld>
            <a:endParaRPr lang="cs-CZ" altLang="cs-CZ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420623" y="360363"/>
            <a:ext cx="872020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Citlivostní analýza – 200% investice</a:t>
            </a:r>
          </a:p>
        </p:txBody>
      </p:sp>
      <p:sp>
        <p:nvSpPr>
          <p:cNvPr id="12" name="TextovéPole 11"/>
          <p:cNvSpPr txBox="1"/>
          <p:nvPr/>
        </p:nvSpPr>
        <p:spPr>
          <a:xfrm>
            <a:off x="3175" y="1127323"/>
            <a:ext cx="914082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Investiční prostředky </a:t>
            </a:r>
            <a:r>
              <a:rPr lang="cs-CZ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II. a III. třída	</a:t>
            </a:r>
            <a:r>
              <a:rPr lang="cs-CZ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938 000 000</a:t>
            </a:r>
            <a:r>
              <a:rPr lang="cs-CZ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</a:t>
            </a:r>
            <a:r>
              <a:rPr lang="cs-CZ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Kč</a:t>
            </a:r>
            <a:endParaRPr lang="cs-CZ" baseline="30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Investice I. třída</a:t>
            </a:r>
            <a:r>
              <a:rPr lang="cs-CZ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</a:t>
            </a:r>
            <a:r>
              <a:rPr lang="cs-CZ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		2 892 388 779</a:t>
            </a:r>
            <a:r>
              <a:rPr lang="cs-CZ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</a:t>
            </a:r>
            <a:r>
              <a:rPr lang="cs-CZ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Kč</a:t>
            </a:r>
            <a:endParaRPr lang="cs-CZ" baseline="30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aphicFrame>
        <p:nvGraphicFramePr>
          <p:cNvPr id="5" name="Graf 4"/>
          <p:cNvGraphicFramePr/>
          <p:nvPr>
            <p:extLst>
              <p:ext uri="{D42A27DB-BD31-4B8C-83A1-F6EECF244321}">
                <p14:modId xmlns:p14="http://schemas.microsoft.com/office/powerpoint/2010/main" val="3032139058"/>
              </p:ext>
            </p:extLst>
          </p:nvPr>
        </p:nvGraphicFramePr>
        <p:xfrm>
          <a:off x="3175" y="2327651"/>
          <a:ext cx="9017454" cy="34345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5377006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Graphic spid="5" grpId="0">
        <p:bldAsOne/>
      </p:bldGraphic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23" name="Picture 15" descr="lista-DFJP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0825" cy="3603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425" name="Picture 17" descr="lista-DFJP-znak-A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5" y="5492750"/>
            <a:ext cx="9140825" cy="1365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>
          <a:xfrm>
            <a:off x="109728" y="6248400"/>
            <a:ext cx="1905000" cy="457200"/>
          </a:xfrm>
        </p:spPr>
        <p:txBody>
          <a:bodyPr/>
          <a:lstStyle/>
          <a:p>
            <a:r>
              <a:rPr lang="cs-CZ" altLang="cs-CZ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19. 5. 2016 </a:t>
            </a:r>
            <a:endParaRPr lang="cs-CZ" altLang="cs-CZ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altLang="cs-CZ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kolokvium </a:t>
            </a:r>
            <a:r>
              <a:rPr lang="cs-CZ" altLang="cs-CZ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ŽelAktuel</a:t>
            </a:r>
            <a:r>
              <a:rPr lang="cs-CZ" altLang="cs-CZ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2016</a:t>
            </a:r>
            <a:endParaRPr lang="cs-CZ" altLang="cs-CZ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5876544" y="6248400"/>
            <a:ext cx="1905000" cy="457200"/>
          </a:xfrm>
        </p:spPr>
        <p:txBody>
          <a:bodyPr/>
          <a:lstStyle/>
          <a:p>
            <a:fld id="{4880840D-7C80-4568-93BB-4BF7A1C96A3D}" type="slidenum">
              <a:rPr lang="cs-CZ" altLang="cs-CZ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pPr/>
              <a:t>14</a:t>
            </a:fld>
            <a:endParaRPr lang="cs-CZ" altLang="cs-CZ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420623" y="360363"/>
            <a:ext cx="872020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Citlivostní analýza – srovnání</a:t>
            </a:r>
          </a:p>
        </p:txBody>
      </p:sp>
      <p:sp>
        <p:nvSpPr>
          <p:cNvPr id="12" name="TextovéPole 11"/>
          <p:cNvSpPr txBox="1"/>
          <p:nvPr/>
        </p:nvSpPr>
        <p:spPr>
          <a:xfrm>
            <a:off x="3175" y="1127323"/>
            <a:ext cx="914082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Investiční prostředky </a:t>
            </a:r>
            <a:r>
              <a:rPr lang="cs-CZ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II. a III. třída	</a:t>
            </a:r>
            <a:r>
              <a:rPr lang="cs-CZ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938 000 000</a:t>
            </a:r>
            <a:r>
              <a:rPr lang="cs-CZ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</a:t>
            </a:r>
            <a:r>
              <a:rPr lang="cs-CZ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Kč</a:t>
            </a:r>
            <a:endParaRPr lang="cs-CZ" baseline="30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Investice I. třída</a:t>
            </a:r>
            <a:r>
              <a:rPr lang="cs-CZ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</a:t>
            </a:r>
            <a:r>
              <a:rPr lang="cs-CZ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		2 892 388 779</a:t>
            </a:r>
            <a:r>
              <a:rPr lang="cs-CZ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</a:t>
            </a:r>
            <a:r>
              <a:rPr lang="cs-CZ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Kč</a:t>
            </a:r>
            <a:endParaRPr lang="cs-CZ" baseline="30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aphicFrame>
        <p:nvGraphicFramePr>
          <p:cNvPr id="5" name="Graf 4"/>
          <p:cNvGraphicFramePr/>
          <p:nvPr>
            <p:extLst>
              <p:ext uri="{D42A27DB-BD31-4B8C-83A1-F6EECF244321}">
                <p14:modId xmlns:p14="http://schemas.microsoft.com/office/powerpoint/2010/main" val="905710227"/>
              </p:ext>
            </p:extLst>
          </p:nvPr>
        </p:nvGraphicFramePr>
        <p:xfrm>
          <a:off x="3175" y="1901372"/>
          <a:ext cx="9017454" cy="369388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4967738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Graphic spid="5" grpId="0">
        <p:bldAsOne/>
      </p:bldGraphic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7" name="Rectangle 29"/>
          <p:cNvSpPr>
            <a:spLocks noChangeArrowheads="1"/>
          </p:cNvSpPr>
          <p:nvPr/>
        </p:nvSpPr>
        <p:spPr bwMode="auto">
          <a:xfrm>
            <a:off x="376238" y="676275"/>
            <a:ext cx="2698750" cy="1900238"/>
          </a:xfrm>
          <a:prstGeom prst="rect">
            <a:avLst/>
          </a:prstGeom>
          <a:noFill/>
          <a:ln w="25400">
            <a:solidFill>
              <a:srgbClr val="969696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088" name="Rectangle 40"/>
          <p:cNvSpPr>
            <a:spLocks noChangeArrowheads="1"/>
          </p:cNvSpPr>
          <p:nvPr/>
        </p:nvSpPr>
        <p:spPr bwMode="auto">
          <a:xfrm>
            <a:off x="2914650" y="5435600"/>
            <a:ext cx="44323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/>
            <a:r>
              <a:rPr lang="cs-CZ" altLang="cs-CZ" b="1">
                <a:latin typeface="Tahoma" pitchFamily="34" charset="0"/>
              </a:rPr>
              <a:t>www.uni-pardubice.cz</a:t>
            </a:r>
          </a:p>
        </p:txBody>
      </p:sp>
      <p:pic>
        <p:nvPicPr>
          <p:cNvPr id="16" name="Picture 17" descr="lista-DFJP-znak-A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5" y="5492750"/>
            <a:ext cx="9140825" cy="1365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7" name="Group 38"/>
          <p:cNvGrpSpPr>
            <a:grpSpLocks/>
          </p:cNvGrpSpPr>
          <p:nvPr/>
        </p:nvGrpSpPr>
        <p:grpSpPr bwMode="auto">
          <a:xfrm>
            <a:off x="376238" y="3128136"/>
            <a:ext cx="8620973" cy="1919286"/>
            <a:chOff x="3823" y="1951"/>
            <a:chExt cx="1700" cy="1209"/>
          </a:xfrm>
        </p:grpSpPr>
        <p:sp>
          <p:nvSpPr>
            <p:cNvPr id="18" name="Text Box 7"/>
            <p:cNvSpPr txBox="1">
              <a:spLocks noChangeArrowheads="1"/>
            </p:cNvSpPr>
            <p:nvPr/>
          </p:nvSpPr>
          <p:spPr bwMode="auto">
            <a:xfrm>
              <a:off x="3850" y="2031"/>
              <a:ext cx="1673" cy="69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105156" tIns="52578" rIns="105156" bIns="52578">
              <a:spAutoFit/>
            </a:bodyPr>
            <a:lstStyle>
              <a:lvl1pPr defTabSz="105092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525463" defTabSz="105092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050925" defTabSz="105092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577975" defTabSz="105092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103438" defTabSz="105092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60638" defTabSz="1050925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3017838" defTabSz="1050925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75038" defTabSz="1050925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932238" defTabSz="1050925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0" hangingPunct="0">
                <a:lnSpc>
                  <a:spcPct val="120000"/>
                </a:lnSpc>
              </a:pPr>
              <a:r>
                <a:rPr lang="cs-CZ" altLang="cs-CZ" sz="1800" dirty="0" smtClean="0">
                  <a:latin typeface="Tahoma" pitchFamily="34" charset="0"/>
                </a:rPr>
                <a:t>Ing. Petr </a:t>
              </a:r>
              <a:r>
                <a:rPr lang="cs-CZ" altLang="cs-CZ" sz="1800" dirty="0" err="1" smtClean="0">
                  <a:latin typeface="Tahoma" pitchFamily="34" charset="0"/>
                </a:rPr>
                <a:t>Nachtigall</a:t>
              </a:r>
              <a:r>
                <a:rPr lang="cs-CZ" altLang="cs-CZ" sz="1800" dirty="0" smtClean="0">
                  <a:latin typeface="Tahoma" pitchFamily="34" charset="0"/>
                </a:rPr>
                <a:t>, Ph.D</a:t>
              </a:r>
              <a:r>
                <a:rPr lang="cs-CZ" altLang="cs-CZ" sz="1800" dirty="0">
                  <a:latin typeface="Tahoma" pitchFamily="34" charset="0"/>
                </a:rPr>
                <a:t>.		</a:t>
              </a:r>
              <a:r>
                <a:rPr lang="cs-CZ" altLang="cs-CZ" sz="1800" dirty="0" smtClean="0">
                  <a:latin typeface="Tahoma" pitchFamily="34" charset="0"/>
                </a:rPr>
                <a:t>petr.nachtigall@upce.cz</a:t>
              </a:r>
            </a:p>
            <a:p>
              <a:pPr eaLnBrk="0" hangingPunct="0">
                <a:lnSpc>
                  <a:spcPct val="120000"/>
                </a:lnSpc>
              </a:pPr>
              <a:r>
                <a:rPr lang="cs-CZ" altLang="cs-CZ" sz="1800" dirty="0" smtClean="0">
                  <a:latin typeface="Tahoma" pitchFamily="34" charset="0"/>
                </a:rPr>
                <a:t>				</a:t>
              </a:r>
            </a:p>
            <a:p>
              <a:pPr eaLnBrk="0" hangingPunct="0">
                <a:lnSpc>
                  <a:spcPct val="120000"/>
                </a:lnSpc>
              </a:pPr>
              <a:r>
                <a:rPr lang="cs-CZ" altLang="cs-CZ" sz="1800" dirty="0" smtClean="0">
                  <a:latin typeface="Tahoma" pitchFamily="34" charset="0"/>
                </a:rPr>
                <a:t>Katedra Technologie a řízení dopravy</a:t>
              </a:r>
              <a:endParaRPr lang="cs-CZ" altLang="cs-CZ" sz="1800" dirty="0">
                <a:latin typeface="Tahoma" pitchFamily="34" charset="0"/>
              </a:endParaRPr>
            </a:p>
          </p:txBody>
        </p:sp>
        <p:sp>
          <p:nvSpPr>
            <p:cNvPr id="20" name="Rectangle 30"/>
            <p:cNvSpPr>
              <a:spLocks noChangeArrowheads="1"/>
            </p:cNvSpPr>
            <p:nvPr/>
          </p:nvSpPr>
          <p:spPr bwMode="auto">
            <a:xfrm>
              <a:off x="3823" y="1951"/>
              <a:ext cx="1700" cy="1209"/>
            </a:xfrm>
            <a:prstGeom prst="rect">
              <a:avLst/>
            </a:prstGeom>
            <a:noFill/>
            <a:ln w="25400">
              <a:solidFill>
                <a:srgbClr val="969696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</p:grpSp>
      <p:pic>
        <p:nvPicPr>
          <p:cNvPr id="21" name="Picture 15" descr="lista-DFJP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0825" cy="3603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90" name="Picture 42" descr="Dopravní fakulta Jana Pernera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434" b="14212"/>
          <a:stretch/>
        </p:blipFill>
        <p:spPr bwMode="auto">
          <a:xfrm>
            <a:off x="585025" y="986314"/>
            <a:ext cx="2359067" cy="12801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4" name="Group 38"/>
          <p:cNvGrpSpPr>
            <a:grpSpLocks/>
          </p:cNvGrpSpPr>
          <p:nvPr/>
        </p:nvGrpSpPr>
        <p:grpSpPr bwMode="auto">
          <a:xfrm>
            <a:off x="3827426" y="657227"/>
            <a:ext cx="5169790" cy="1919286"/>
            <a:chOff x="3823" y="1951"/>
            <a:chExt cx="1700" cy="1209"/>
          </a:xfrm>
        </p:grpSpPr>
        <p:sp>
          <p:nvSpPr>
            <p:cNvPr id="15" name="Text Box 7"/>
            <p:cNvSpPr txBox="1">
              <a:spLocks noChangeArrowheads="1"/>
            </p:cNvSpPr>
            <p:nvPr/>
          </p:nvSpPr>
          <p:spPr bwMode="auto">
            <a:xfrm>
              <a:off x="3844" y="2044"/>
              <a:ext cx="1673" cy="103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105156" tIns="52578" rIns="105156" bIns="52578">
              <a:spAutoFit/>
            </a:bodyPr>
            <a:lstStyle>
              <a:lvl1pPr defTabSz="105092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525463" defTabSz="105092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050925" defTabSz="105092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577975" defTabSz="105092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103438" defTabSz="105092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60638" defTabSz="1050925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3017838" defTabSz="1050925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75038" defTabSz="1050925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932238" defTabSz="1050925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0" hangingPunct="0">
                <a:lnSpc>
                  <a:spcPct val="120000"/>
                </a:lnSpc>
              </a:pPr>
              <a:r>
                <a:rPr lang="cs-CZ" altLang="cs-CZ" sz="4400" b="1" dirty="0" smtClean="0">
                  <a:latin typeface="Tahoma" pitchFamily="34" charset="0"/>
                </a:rPr>
                <a:t>Děkujeme </a:t>
              </a:r>
              <a:br>
                <a:rPr lang="cs-CZ" altLang="cs-CZ" sz="4400" b="1" dirty="0" smtClean="0">
                  <a:latin typeface="Tahoma" pitchFamily="34" charset="0"/>
                </a:rPr>
              </a:br>
              <a:r>
                <a:rPr lang="cs-CZ" altLang="cs-CZ" sz="4400" b="1" smtClean="0">
                  <a:latin typeface="Tahoma" pitchFamily="34" charset="0"/>
                </a:rPr>
                <a:t>za pozornost.</a:t>
              </a:r>
              <a:endParaRPr lang="cs-CZ" altLang="cs-CZ" sz="4400" b="1" dirty="0" smtClean="0">
                <a:latin typeface="Tahoma" pitchFamily="34" charset="0"/>
              </a:endParaRPr>
            </a:p>
          </p:txBody>
        </p:sp>
        <p:sp>
          <p:nvSpPr>
            <p:cNvPr id="23" name="Rectangle 30"/>
            <p:cNvSpPr>
              <a:spLocks noChangeArrowheads="1"/>
            </p:cNvSpPr>
            <p:nvPr/>
          </p:nvSpPr>
          <p:spPr bwMode="auto">
            <a:xfrm>
              <a:off x="3823" y="1951"/>
              <a:ext cx="1700" cy="1209"/>
            </a:xfrm>
            <a:prstGeom prst="rect">
              <a:avLst/>
            </a:prstGeom>
            <a:noFill/>
            <a:ln w="25400">
              <a:solidFill>
                <a:srgbClr val="969696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</p:grpSp>
    </p:spTree>
    <p:extLst>
      <p:ext uri="{BB962C8B-B14F-4D97-AF65-F5344CB8AC3E}">
        <p14:creationId xmlns:p14="http://schemas.microsoft.com/office/powerpoint/2010/main" val="14721453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23" name="Picture 15" descr="lista-DFJP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0825" cy="3603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425" name="Picture 17" descr="lista-DFJP-znak-A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5492750"/>
            <a:ext cx="9140825" cy="1365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>
          <a:xfrm>
            <a:off x="109728" y="6248400"/>
            <a:ext cx="1905000" cy="457200"/>
          </a:xfrm>
        </p:spPr>
        <p:txBody>
          <a:bodyPr/>
          <a:lstStyle/>
          <a:p>
            <a:r>
              <a:rPr lang="cs-CZ" altLang="cs-CZ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19. 5. 2016 </a:t>
            </a:r>
            <a:endParaRPr lang="cs-CZ" altLang="cs-CZ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altLang="cs-CZ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kolokvium </a:t>
            </a:r>
            <a:r>
              <a:rPr lang="cs-CZ" altLang="cs-CZ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ŽelAktuel</a:t>
            </a:r>
            <a:r>
              <a:rPr lang="cs-CZ" altLang="cs-CZ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2016</a:t>
            </a:r>
            <a:endParaRPr lang="cs-CZ" altLang="cs-CZ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5876544" y="6248400"/>
            <a:ext cx="1905000" cy="457200"/>
          </a:xfrm>
        </p:spPr>
        <p:txBody>
          <a:bodyPr/>
          <a:lstStyle/>
          <a:p>
            <a:fld id="{4880840D-7C80-4568-93BB-4BF7A1C96A3D}" type="slidenum">
              <a:rPr lang="cs-CZ" altLang="cs-CZ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pPr/>
              <a:t>2</a:t>
            </a:fld>
            <a:endParaRPr lang="cs-CZ" altLang="cs-CZ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aphicFrame>
        <p:nvGraphicFramePr>
          <p:cNvPr id="10" name="Tabulka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60029985"/>
              </p:ext>
            </p:extLst>
          </p:nvPr>
        </p:nvGraphicFramePr>
        <p:xfrm>
          <a:off x="87086" y="442689"/>
          <a:ext cx="8949409" cy="526051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833980"/>
                <a:gridCol w="1640725"/>
                <a:gridCol w="1939039"/>
                <a:gridCol w="1193255"/>
                <a:gridCol w="1342410"/>
              </a:tblGrid>
              <a:tr h="377814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Náklad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Objem financí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Podíl objednávané autobusové dopravy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Na 1 buskm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Na 1 místokm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17294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[</a:t>
                      </a:r>
                      <a:r>
                        <a:rPr lang="cs-CZ" sz="140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haléře</a:t>
                      </a: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]</a:t>
                      </a:r>
                      <a:endParaRPr lang="cs-CZ" sz="140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[</a:t>
                      </a:r>
                      <a:r>
                        <a:rPr lang="cs-CZ" sz="140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haléře</a:t>
                      </a: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]</a:t>
                      </a:r>
                      <a:endParaRPr lang="cs-CZ" sz="140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2889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 b="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Investice I. třída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1 446 194 389 Kč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45 033 095 Kč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281,81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6,22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2889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 b="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Letní údržba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493 353 553 Kč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15 362 553 Kč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96,14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2,12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2452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 b="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Investiční prostředky II. a III. třída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469 000 000 Kč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14 604 207 Kč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91,39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2,02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9194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 b="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Provozní prostředky II. a III. třída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413 000 000 Kč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12 860 421 Kč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80,48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1,78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9194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 b="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Opravy I. třída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202 280 012 Kč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6 298 804 Kč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39,42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0,87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9194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 b="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Zimní údržba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89 741 464 Kč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2 794 462 Kč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17,49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0,39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9194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 b="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Údržba I. třída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82 325 900 Kč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2 563 549 Kč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16,04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0,35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9194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 b="0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Policie ČR</a:t>
                      </a:r>
                      <a:endParaRPr lang="cs-CZ" sz="1400" b="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62 845 175 Kč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1 956 938 Kč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12,25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0,27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9194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 b="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Letní údržba I. třída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47 771 276 Kč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1 487 551 Kč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9,31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0,21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9194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 b="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Zaměstnanci dopravních úřadů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20 265 314 Kč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631 042 Kč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3,95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0,09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9194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 b="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Zimní údržba I. třída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19 551 516 Kč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608 815 Kč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3,81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0,08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9194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 b="0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Záchranná služba</a:t>
                      </a:r>
                      <a:r>
                        <a:rPr lang="cs-CZ" sz="1400" b="0" baseline="0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cs-CZ" sz="1400" b="0" baseline="0" dirty="0" err="1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Pk</a:t>
                      </a:r>
                      <a:endParaRPr lang="cs-CZ" sz="1400" b="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6 734 502 Kč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209 706 Kč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1,31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0,03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23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 b="0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Hasičský</a:t>
                      </a:r>
                      <a:r>
                        <a:rPr lang="cs-CZ" sz="1400" b="0" baseline="0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záchranný sbor </a:t>
                      </a:r>
                      <a:r>
                        <a:rPr lang="cs-CZ" sz="1400" b="0" baseline="0" dirty="0" err="1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Pk</a:t>
                      </a:r>
                      <a:endParaRPr lang="cs-CZ" sz="1400" b="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-   Kč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-   Kč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0,00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0,00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9534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CELKEM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 b="1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3 353 063 102 Kč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 b="1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104 411 143 Kč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b="1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653,39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b="1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(6,53</a:t>
                      </a:r>
                      <a:r>
                        <a:rPr lang="cs-CZ" sz="1400" b="1" baseline="0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Kč)</a:t>
                      </a:r>
                      <a:endParaRPr lang="cs-CZ" sz="1400" b="1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b="1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14,41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b="1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(0,14</a:t>
                      </a:r>
                      <a:r>
                        <a:rPr lang="cs-CZ" sz="1400" b="1" baseline="0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Kč)</a:t>
                      </a:r>
                      <a:endParaRPr lang="cs-CZ" sz="1400" b="1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46098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23" name="Picture 15" descr="lista-DFJP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0825" cy="3603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425" name="Picture 17" descr="lista-DFJP-znak-A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5" y="5492750"/>
            <a:ext cx="9140825" cy="1365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>
          <a:xfrm>
            <a:off x="109728" y="6248400"/>
            <a:ext cx="1905000" cy="457200"/>
          </a:xfrm>
        </p:spPr>
        <p:txBody>
          <a:bodyPr/>
          <a:lstStyle/>
          <a:p>
            <a:r>
              <a:rPr lang="cs-CZ" altLang="cs-CZ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19. 5. 2016 </a:t>
            </a:r>
            <a:endParaRPr lang="cs-CZ" altLang="cs-CZ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altLang="cs-CZ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kolokvium </a:t>
            </a:r>
            <a:r>
              <a:rPr lang="cs-CZ" altLang="cs-CZ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ŽelAktuel</a:t>
            </a:r>
            <a:r>
              <a:rPr lang="cs-CZ" altLang="cs-CZ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2016</a:t>
            </a:r>
            <a:endParaRPr lang="cs-CZ" altLang="cs-CZ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5876544" y="6248400"/>
            <a:ext cx="1905000" cy="457200"/>
          </a:xfrm>
        </p:spPr>
        <p:txBody>
          <a:bodyPr/>
          <a:lstStyle/>
          <a:p>
            <a:fld id="{4880840D-7C80-4568-93BB-4BF7A1C96A3D}" type="slidenum">
              <a:rPr lang="cs-CZ" altLang="cs-CZ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pPr/>
              <a:t>3</a:t>
            </a:fld>
            <a:endParaRPr lang="cs-CZ" altLang="cs-CZ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420623" y="360363"/>
            <a:ext cx="822807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Výpočet objemu dopravy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ovéPole 11"/>
              <p:cNvSpPr txBox="1"/>
              <p:nvPr/>
            </p:nvSpPr>
            <p:spPr>
              <a:xfrm>
                <a:off x="3175" y="1009160"/>
                <a:ext cx="9140825" cy="86017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cs-CZ">
                          <a:latin typeface="Cambria Math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Pod</m:t>
                      </m:r>
                      <m:r>
                        <a:rPr lang="cs-CZ">
                          <a:latin typeface="Cambria Math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í</m:t>
                      </m:r>
                      <m:r>
                        <m:rPr>
                          <m:sty m:val="p"/>
                        </m:rPr>
                        <a:rPr lang="cs-CZ">
                          <a:latin typeface="Cambria Math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l</m:t>
                      </m:r>
                      <m:r>
                        <a:rPr lang="cs-CZ" i="1">
                          <a:latin typeface="Cambria Math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 </m:t>
                      </m:r>
                      <m:r>
                        <a:rPr lang="cs-CZ" i="1">
                          <a:latin typeface="Cambria Math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𝐴𝐷</m:t>
                      </m:r>
                      <m:r>
                        <a:rPr lang="cs-CZ" i="1">
                          <a:latin typeface="Cambria Math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=</m:t>
                      </m:r>
                      <m:f>
                        <m:fPr>
                          <m:ctrlPr>
                            <a:rPr lang="cs-CZ" i="1">
                              <a:latin typeface="Cambria Math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</m:ctrlPr>
                        </m:fPr>
                        <m:num>
                          <m:r>
                            <a:rPr lang="cs-CZ" i="1">
                              <a:latin typeface="Cambria Math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𝐴𝑢𝑡𝑜𝑏𝑢𝑠𝑜𝑣</m:t>
                          </m:r>
                          <m:r>
                            <a:rPr lang="cs-CZ" i="1">
                              <a:latin typeface="Cambria Math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é </m:t>
                          </m:r>
                          <m:r>
                            <a:rPr lang="cs-CZ" i="1">
                              <a:latin typeface="Cambria Math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𝑘𝑖𝑙𝑜𝑚𝑒𝑡𝑟𝑦</m:t>
                          </m:r>
                        </m:num>
                        <m:den>
                          <m:r>
                            <a:rPr lang="cs-CZ" i="1">
                              <a:latin typeface="Cambria Math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𝐶𝑒𝑙𝑘𝑜𝑣</m:t>
                          </m:r>
                          <m:r>
                            <a:rPr lang="cs-CZ" i="1">
                              <a:latin typeface="Cambria Math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é </m:t>
                          </m:r>
                          <m:r>
                            <a:rPr lang="cs-CZ" i="1">
                              <a:latin typeface="Cambria Math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𝑢𝑗𝑒𝑡</m:t>
                          </m:r>
                          <m:r>
                            <a:rPr lang="cs-CZ" i="1">
                              <a:latin typeface="Cambria Math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é </m:t>
                          </m:r>
                          <m:r>
                            <a:rPr lang="cs-CZ" i="1">
                              <a:latin typeface="Cambria Math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𝑘𝑖𝑙𝑜𝑚𝑒𝑡𝑟𝑦</m:t>
                          </m:r>
                        </m:den>
                      </m:f>
                    </m:oMath>
                  </m:oMathPara>
                </a14:m>
                <a:endParaRPr lang="cs-CZ" b="0" i="0" dirty="0" smtClean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12" name="TextovéPole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75" y="1009160"/>
                <a:ext cx="9140825" cy="860172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TextovéPole 10"/>
          <p:cNvSpPr txBox="1"/>
          <p:nvPr/>
        </p:nvSpPr>
        <p:spPr>
          <a:xfrm>
            <a:off x="3175" y="2344474"/>
            <a:ext cx="9140825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0" i="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Autobusová doprava – 15 980 000 km za rok,</a:t>
            </a:r>
          </a:p>
          <a:p>
            <a:endParaRPr lang="cs-CZ" b="0" i="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cs-CZ" b="0" i="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Celkový objem dopravy v </a:t>
            </a:r>
            <a:r>
              <a:rPr lang="cs-CZ" b="0" i="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Pk</a:t>
            </a:r>
            <a:r>
              <a:rPr lang="cs-CZ" b="0" i="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???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sčítání dopravy,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b="0" i="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kategorie vozidel,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b="0" i="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přepočtový koeficient,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b="0" i="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délka úseků.</a:t>
            </a:r>
          </a:p>
        </p:txBody>
      </p:sp>
    </p:spTree>
    <p:extLst>
      <p:ext uri="{BB962C8B-B14F-4D97-AF65-F5344CB8AC3E}">
        <p14:creationId xmlns:p14="http://schemas.microsoft.com/office/powerpoint/2010/main" val="674762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23" name="Picture 15" descr="lista-DFJP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0825" cy="3603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425" name="Picture 17" descr="lista-DFJP-znak-A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5" y="5492750"/>
            <a:ext cx="9140825" cy="1365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>
          <a:xfrm>
            <a:off x="109728" y="6248400"/>
            <a:ext cx="1905000" cy="457200"/>
          </a:xfrm>
        </p:spPr>
        <p:txBody>
          <a:bodyPr/>
          <a:lstStyle/>
          <a:p>
            <a:r>
              <a:rPr lang="cs-CZ" altLang="cs-CZ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19. 5. 2016 </a:t>
            </a:r>
            <a:endParaRPr lang="cs-CZ" altLang="cs-CZ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altLang="cs-CZ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kolokvium </a:t>
            </a:r>
            <a:r>
              <a:rPr lang="cs-CZ" altLang="cs-CZ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ŽelAktuel</a:t>
            </a:r>
            <a:r>
              <a:rPr lang="cs-CZ" altLang="cs-CZ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2016</a:t>
            </a:r>
            <a:endParaRPr lang="cs-CZ" altLang="cs-CZ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5876544" y="6248400"/>
            <a:ext cx="1905000" cy="457200"/>
          </a:xfrm>
        </p:spPr>
        <p:txBody>
          <a:bodyPr/>
          <a:lstStyle/>
          <a:p>
            <a:fld id="{4880840D-7C80-4568-93BB-4BF7A1C96A3D}" type="slidenum">
              <a:rPr lang="cs-CZ" altLang="cs-CZ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pPr/>
              <a:t>4</a:t>
            </a:fld>
            <a:endParaRPr lang="cs-CZ" altLang="cs-CZ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aphicFrame>
        <p:nvGraphicFramePr>
          <p:cNvPr id="13" name="Tabulka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15380074"/>
              </p:ext>
            </p:extLst>
          </p:nvPr>
        </p:nvGraphicFramePr>
        <p:xfrm>
          <a:off x="2" y="1014867"/>
          <a:ext cx="9143998" cy="112825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56491"/>
                <a:gridCol w="669891"/>
                <a:gridCol w="673238"/>
                <a:gridCol w="951244"/>
                <a:gridCol w="946648"/>
                <a:gridCol w="661088"/>
                <a:gridCol w="1902488"/>
                <a:gridCol w="1929283"/>
                <a:gridCol w="753627"/>
              </a:tblGrid>
              <a:tr h="376084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spcAft>
                          <a:spcPts val="0"/>
                        </a:spcAft>
                      </a:pPr>
                      <a:r>
                        <a:rPr lang="cs-CZ" sz="1100" b="1" kern="12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PK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spcAft>
                          <a:spcPts val="0"/>
                        </a:spcAft>
                      </a:pPr>
                      <a:r>
                        <a:rPr lang="cs-CZ" sz="1100" b="1" kern="12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Úsek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spcAft>
                          <a:spcPts val="0"/>
                        </a:spcAft>
                      </a:pPr>
                      <a:r>
                        <a:rPr lang="cs-CZ" sz="1100" b="1" kern="12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Těžká vozidla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spcAft>
                          <a:spcPts val="0"/>
                        </a:spcAft>
                      </a:pPr>
                      <a:r>
                        <a:rPr lang="cs-CZ" sz="1100" b="1" kern="12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Osobní automobily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spcAft>
                          <a:spcPts val="0"/>
                        </a:spcAft>
                      </a:pPr>
                      <a:r>
                        <a:rPr lang="cs-CZ" sz="1100" b="1" kern="120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Motocykly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spcAft>
                          <a:spcPts val="0"/>
                        </a:spcAft>
                      </a:pPr>
                      <a:r>
                        <a:rPr lang="cs-CZ" sz="1100" b="1" kern="120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Součet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spcAft>
                          <a:spcPts val="0"/>
                        </a:spcAft>
                      </a:pPr>
                      <a:r>
                        <a:rPr lang="cs-CZ" sz="1100" b="1" kern="120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Začátek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spcAft>
                          <a:spcPts val="0"/>
                        </a:spcAft>
                      </a:pPr>
                      <a:r>
                        <a:rPr lang="cs-CZ" sz="1100" b="1" kern="120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Konec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spcAft>
                          <a:spcPts val="0"/>
                        </a:spcAft>
                      </a:pPr>
                      <a:r>
                        <a:rPr lang="cs-CZ" sz="1100" b="1" kern="120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Délka úseku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88042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spcAft>
                          <a:spcPts val="0"/>
                        </a:spcAft>
                      </a:pPr>
                      <a:r>
                        <a:rPr lang="cs-CZ" sz="1100" b="0" kern="12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36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Aft>
                          <a:spcPts val="0"/>
                        </a:spcAft>
                      </a:pPr>
                      <a:r>
                        <a:rPr lang="cs-CZ" sz="1100" b="0" kern="12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5-0160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spcAft>
                          <a:spcPts val="0"/>
                        </a:spcAft>
                      </a:pPr>
                      <a:r>
                        <a:rPr lang="cs-CZ" sz="1100" b="0" kern="12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1 266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spcAft>
                          <a:spcPts val="0"/>
                        </a:spcAft>
                      </a:pPr>
                      <a:r>
                        <a:rPr lang="cs-CZ" sz="1100" b="0" kern="12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3 068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spcAft>
                          <a:spcPts val="0"/>
                        </a:spcAft>
                      </a:pPr>
                      <a:r>
                        <a:rPr lang="cs-CZ" sz="1100" b="0" kern="12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spcAft>
                          <a:spcPts val="0"/>
                        </a:spcAft>
                      </a:pPr>
                      <a:r>
                        <a:rPr lang="cs-CZ" sz="1100" b="0" kern="120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4 361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spcAft>
                          <a:spcPts val="0"/>
                        </a:spcAft>
                      </a:pPr>
                      <a:r>
                        <a:rPr lang="cs-CZ" sz="1100" b="0" kern="120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hr.okr.Hradec K.a Pardubice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spcAft>
                          <a:spcPts val="0"/>
                        </a:spcAft>
                      </a:pPr>
                      <a:r>
                        <a:rPr lang="cs-CZ" sz="1100" b="0" kern="120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vyús.323 - Rohovládova Bělá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Aft>
                          <a:spcPts val="0"/>
                        </a:spcAft>
                      </a:pPr>
                      <a:r>
                        <a:rPr lang="cs-CZ" sz="1100" b="0" kern="120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      7,025   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88042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spcAft>
                          <a:spcPts val="0"/>
                        </a:spcAft>
                      </a:pPr>
                      <a:r>
                        <a:rPr lang="cs-CZ" sz="1100" b="0" kern="120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36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Aft>
                          <a:spcPts val="0"/>
                        </a:spcAft>
                      </a:pPr>
                      <a:r>
                        <a:rPr lang="cs-CZ" sz="1100" b="0" kern="120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5-0166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spcAft>
                          <a:spcPts val="0"/>
                        </a:spcAft>
                      </a:pPr>
                      <a:r>
                        <a:rPr lang="cs-CZ" sz="1100" b="0" kern="120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1 353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spcAft>
                          <a:spcPts val="0"/>
                        </a:spcAft>
                      </a:pPr>
                      <a:r>
                        <a:rPr lang="cs-CZ" sz="1100" b="0" kern="120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4 176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spcAft>
                          <a:spcPts val="0"/>
                        </a:spcAft>
                      </a:pPr>
                      <a:r>
                        <a:rPr lang="cs-CZ" sz="1100" b="0" kern="120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38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spcAft>
                          <a:spcPts val="0"/>
                        </a:spcAft>
                      </a:pPr>
                      <a:r>
                        <a:rPr lang="cs-CZ" sz="1100" b="0" kern="12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5 567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spcAft>
                          <a:spcPts val="0"/>
                        </a:spcAft>
                      </a:pPr>
                      <a:r>
                        <a:rPr lang="cs-CZ" sz="1100" b="0" kern="12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vyús.323 - </a:t>
                      </a:r>
                      <a:r>
                        <a:rPr lang="cs-CZ" sz="1100" b="0" kern="1200" dirty="0" err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Rohovládova</a:t>
                      </a:r>
                      <a:r>
                        <a:rPr lang="cs-CZ" sz="1100" b="0" kern="12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Bělá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spcAft>
                          <a:spcPts val="0"/>
                        </a:spcAft>
                      </a:pPr>
                      <a:r>
                        <a:rPr lang="cs-CZ" sz="1100" b="0" kern="12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zaús.323 - </a:t>
                      </a:r>
                      <a:r>
                        <a:rPr lang="cs-CZ" sz="1100" b="0" kern="1200" dirty="0" err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Rohovládova</a:t>
                      </a:r>
                      <a:r>
                        <a:rPr lang="cs-CZ" sz="1100" b="0" kern="12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Bělá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Aft>
                          <a:spcPts val="0"/>
                        </a:spcAft>
                      </a:pPr>
                      <a:r>
                        <a:rPr lang="cs-CZ" sz="1100" b="0" kern="120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      0,510   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88042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spcAft>
                          <a:spcPts val="0"/>
                        </a:spcAft>
                      </a:pPr>
                      <a:r>
                        <a:rPr lang="cs-CZ" sz="1100" b="0" kern="120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36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Aft>
                          <a:spcPts val="0"/>
                        </a:spcAft>
                      </a:pPr>
                      <a:r>
                        <a:rPr lang="cs-CZ" sz="1100" b="0" kern="120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5-0170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spcAft>
                          <a:spcPts val="0"/>
                        </a:spcAft>
                      </a:pPr>
                      <a:r>
                        <a:rPr lang="cs-CZ" sz="1100" b="0" kern="120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1 096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spcAft>
                          <a:spcPts val="0"/>
                        </a:spcAft>
                      </a:pPr>
                      <a:r>
                        <a:rPr lang="cs-CZ" sz="1100" b="0" kern="120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4 415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spcAft>
                          <a:spcPts val="0"/>
                        </a:spcAft>
                      </a:pPr>
                      <a:r>
                        <a:rPr lang="cs-CZ" sz="1100" b="0" kern="120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41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spcAft>
                          <a:spcPts val="0"/>
                        </a:spcAft>
                      </a:pPr>
                      <a:r>
                        <a:rPr lang="cs-CZ" sz="1100" b="0" kern="120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5 552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spcAft>
                          <a:spcPts val="0"/>
                        </a:spcAft>
                      </a:pPr>
                      <a:r>
                        <a:rPr lang="cs-CZ" sz="1100" b="0" kern="12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zaús.323 - </a:t>
                      </a:r>
                      <a:r>
                        <a:rPr lang="cs-CZ" sz="1100" b="0" kern="1200" dirty="0" err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Rohovládova</a:t>
                      </a:r>
                      <a:r>
                        <a:rPr lang="cs-CZ" sz="1100" b="0" kern="12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Bělá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spcAft>
                          <a:spcPts val="0"/>
                        </a:spcAft>
                      </a:pPr>
                      <a:r>
                        <a:rPr lang="cs-CZ" sz="1100" b="0" kern="12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Bohdaneč, x s 333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Aft>
                          <a:spcPts val="0"/>
                        </a:spcAft>
                      </a:pPr>
                      <a:r>
                        <a:rPr lang="cs-CZ" sz="1100" b="0" kern="120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      6,140   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88042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spcAft>
                          <a:spcPts val="0"/>
                        </a:spcAft>
                      </a:pPr>
                      <a:r>
                        <a:rPr lang="cs-CZ" sz="1100" b="0" kern="120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36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Aft>
                          <a:spcPts val="0"/>
                        </a:spcAft>
                      </a:pPr>
                      <a:r>
                        <a:rPr lang="cs-CZ" sz="1100" b="0" kern="120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5-0176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spcAft>
                          <a:spcPts val="0"/>
                        </a:spcAft>
                      </a:pPr>
                      <a:r>
                        <a:rPr lang="cs-CZ" sz="1100" b="0" kern="120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1 987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spcAft>
                          <a:spcPts val="0"/>
                        </a:spcAft>
                      </a:pPr>
                      <a:r>
                        <a:rPr lang="cs-CZ" sz="1100" b="0" kern="120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6 685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spcAft>
                          <a:spcPts val="0"/>
                        </a:spcAft>
                      </a:pPr>
                      <a:r>
                        <a:rPr lang="cs-CZ" sz="1100" b="0" kern="120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58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spcAft>
                          <a:spcPts val="0"/>
                        </a:spcAft>
                      </a:pPr>
                      <a:r>
                        <a:rPr lang="cs-CZ" sz="1100" b="0" kern="120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8 730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spcAft>
                          <a:spcPts val="0"/>
                        </a:spcAft>
                      </a:pPr>
                      <a:r>
                        <a:rPr lang="cs-CZ" sz="1100" b="0" kern="12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Bohdaneč, x s 333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spcAft>
                          <a:spcPts val="0"/>
                        </a:spcAft>
                      </a:pPr>
                      <a:r>
                        <a:rPr lang="cs-CZ" sz="1100" b="0" kern="12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Pardubice, </a:t>
                      </a:r>
                      <a:r>
                        <a:rPr lang="cs-CZ" sz="1100" b="0" kern="1200" dirty="0" err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z.z</a:t>
                      </a:r>
                      <a:r>
                        <a:rPr lang="cs-CZ" sz="1100" b="0" kern="12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.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Aft>
                          <a:spcPts val="0"/>
                        </a:spcAft>
                      </a:pPr>
                      <a:r>
                        <a:rPr lang="cs-CZ" sz="1100" b="0" kern="12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      2,258   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14" name="TextovéPole 13"/>
          <p:cNvSpPr txBox="1"/>
          <p:nvPr/>
        </p:nvSpPr>
        <p:spPr>
          <a:xfrm>
            <a:off x="0" y="360363"/>
            <a:ext cx="91439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Sčítání dopravy - 2010</a:t>
            </a:r>
          </a:p>
        </p:txBody>
      </p:sp>
      <p:sp>
        <p:nvSpPr>
          <p:cNvPr id="15" name="TextovéPole 14"/>
          <p:cNvSpPr txBox="1"/>
          <p:nvPr/>
        </p:nvSpPr>
        <p:spPr>
          <a:xfrm>
            <a:off x="3175" y="2344474"/>
            <a:ext cx="9140825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0" i="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 roce 2015 neproběhlo měření, proto použity přepočtové koeficienty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těžké vozidlo – </a:t>
            </a:r>
            <a:r>
              <a:rPr lang="cs-CZ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1,02</a:t>
            </a:r>
            <a:endParaRPr lang="cs-CZ" baseline="30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osobní </a:t>
            </a:r>
            <a:r>
              <a:rPr lang="cs-CZ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automobil </a:t>
            </a:r>
            <a:r>
              <a:rPr lang="cs-CZ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– 1,07 </a:t>
            </a:r>
            <a:endParaRPr lang="cs-CZ" baseline="30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motocykl – </a:t>
            </a:r>
            <a:r>
              <a:rPr lang="cs-CZ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1,00</a:t>
            </a:r>
            <a:endParaRPr lang="cs-CZ" b="0" i="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55818650"/>
              </p:ext>
            </p:extLst>
          </p:nvPr>
        </p:nvGraphicFramePr>
        <p:xfrm>
          <a:off x="0" y="4464277"/>
          <a:ext cx="9140824" cy="110874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10733"/>
                <a:gridCol w="710733"/>
                <a:gridCol w="710733"/>
                <a:gridCol w="934484"/>
                <a:gridCol w="819318"/>
                <a:gridCol w="723896"/>
                <a:gridCol w="1885419"/>
                <a:gridCol w="1829481"/>
                <a:gridCol w="816027"/>
              </a:tblGrid>
              <a:tr h="369581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PK</a:t>
                      </a:r>
                      <a:endParaRPr lang="cs-CZ" sz="1100" b="1" i="0" u="none" strike="noStrike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Úsek</a:t>
                      </a:r>
                      <a:endParaRPr lang="cs-CZ" sz="1100" b="1" i="0" u="none" strike="noStrike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Těžká vozidla</a:t>
                      </a:r>
                      <a:endParaRPr lang="cs-CZ" sz="1100" b="1" i="0" u="none" strike="noStrike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Osobní automobily</a:t>
                      </a:r>
                      <a:endParaRPr lang="cs-CZ" sz="1100" b="1" i="0" u="none" strike="noStrike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Motocykly</a:t>
                      </a:r>
                      <a:endParaRPr lang="cs-CZ" sz="1100" b="1" i="0" u="none" strike="noStrike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Součet</a:t>
                      </a:r>
                      <a:endParaRPr lang="cs-CZ" sz="1100" b="1" i="0" u="none" strike="noStrike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Začátek</a:t>
                      </a:r>
                      <a:endParaRPr lang="cs-CZ" sz="1100" b="1" i="0" u="none" strike="noStrike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Konec</a:t>
                      </a:r>
                      <a:endParaRPr lang="cs-CZ" sz="1100" b="1" i="0" u="none" strike="noStrike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Délka úseku</a:t>
                      </a:r>
                      <a:endParaRPr lang="cs-CZ" sz="1100" b="1" i="0" u="none" strike="noStrike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84791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36</a:t>
                      </a:r>
                      <a:endParaRPr lang="cs-CZ" sz="1100" b="0" i="0" u="none" strike="noStrike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u="none" strike="noStrike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5-0160</a:t>
                      </a:r>
                      <a:endParaRPr lang="cs-CZ" sz="1100" b="0" i="0" u="none" strike="noStrike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1 291</a:t>
                      </a:r>
                      <a:endParaRPr lang="cs-CZ" sz="1100" b="0" i="0" u="none" strike="noStrike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3 283</a:t>
                      </a:r>
                      <a:endParaRPr lang="cs-CZ" sz="1100" b="0" i="0" u="none" strike="noStrike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27</a:t>
                      </a:r>
                      <a:endParaRPr lang="cs-CZ" sz="1100" b="0" i="0" u="none" strike="noStrike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4 601</a:t>
                      </a:r>
                      <a:endParaRPr lang="cs-CZ" sz="1100" b="0" i="0" u="none" strike="noStrike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hr.okr.Hradec K.a Pardubice</a:t>
                      </a:r>
                      <a:endParaRPr lang="cs-CZ" sz="1100" b="0" i="0" u="none" strike="noStrike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vyús.323 - Rohovládova Bělá</a:t>
                      </a:r>
                      <a:endParaRPr lang="cs-CZ" sz="1100" b="0" i="0" u="none" strike="noStrike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u="none" strike="noStrike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         7,025    </a:t>
                      </a:r>
                      <a:endParaRPr lang="cs-CZ" sz="1100" b="0" i="0" u="none" strike="noStrike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84791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36</a:t>
                      </a:r>
                      <a:endParaRPr lang="cs-CZ" sz="1100" b="0" i="0" u="none" strike="noStrike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u="none" strike="noStrike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5-0166</a:t>
                      </a:r>
                      <a:endParaRPr lang="cs-CZ" sz="1100" b="0" i="0" u="none" strike="noStrike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1 380</a:t>
                      </a:r>
                      <a:endParaRPr lang="cs-CZ" sz="1100" b="0" i="0" u="none" strike="noStrike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4 468</a:t>
                      </a:r>
                      <a:endParaRPr lang="cs-CZ" sz="1100" b="0" i="0" u="none" strike="noStrike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38</a:t>
                      </a:r>
                      <a:endParaRPr lang="cs-CZ" sz="1100" b="0" i="0" u="none" strike="noStrike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5 886</a:t>
                      </a:r>
                      <a:endParaRPr lang="cs-CZ" sz="1100" b="0" i="0" u="none" strike="noStrike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vyús.323 - Rohovládova Bělá</a:t>
                      </a:r>
                      <a:endParaRPr lang="cs-CZ" sz="1100" b="0" i="0" u="none" strike="noStrike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zaús.323 - Rohovládova Bělá</a:t>
                      </a:r>
                      <a:endParaRPr lang="cs-CZ" sz="1100" b="0" i="0" u="none" strike="noStrike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u="none" strike="noStrike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         0,510    </a:t>
                      </a:r>
                      <a:endParaRPr lang="cs-CZ" sz="1100" b="0" i="0" u="none" strike="noStrike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84791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36</a:t>
                      </a:r>
                      <a:endParaRPr lang="cs-CZ" sz="1100" b="0" i="0" u="none" strike="noStrike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u="none" strike="noStrike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5-0170</a:t>
                      </a:r>
                      <a:endParaRPr lang="cs-CZ" sz="1100" b="0" i="0" u="none" strike="noStrike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1 118</a:t>
                      </a:r>
                      <a:endParaRPr lang="cs-CZ" sz="1100" b="0" i="0" u="none" strike="noStrike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4 724</a:t>
                      </a:r>
                      <a:endParaRPr lang="cs-CZ" sz="1100" b="0" i="0" u="none" strike="noStrike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41</a:t>
                      </a:r>
                      <a:endParaRPr lang="cs-CZ" sz="1100" b="0" i="0" u="none" strike="noStrike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5 883</a:t>
                      </a:r>
                      <a:endParaRPr lang="cs-CZ" sz="1100" b="0" i="0" u="none" strike="noStrike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zaús.323 - Rohovládova Bělá</a:t>
                      </a:r>
                      <a:endParaRPr lang="cs-CZ" sz="1100" b="0" i="0" u="none" strike="noStrike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Bohdaneč, x s 333</a:t>
                      </a:r>
                      <a:endParaRPr lang="cs-CZ" sz="1100" b="0" i="0" u="none" strike="noStrike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u="none" strike="noStrike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         6,140    </a:t>
                      </a:r>
                      <a:endParaRPr lang="cs-CZ" sz="1100" b="0" i="0" u="none" strike="noStrike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84791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36</a:t>
                      </a:r>
                      <a:endParaRPr lang="cs-CZ" sz="1100" b="0" i="0" u="none" strike="noStrike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u="none" strike="noStrike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5-0176</a:t>
                      </a:r>
                      <a:endParaRPr lang="cs-CZ" sz="1100" b="0" i="0" u="none" strike="noStrike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2 027</a:t>
                      </a:r>
                      <a:endParaRPr lang="cs-CZ" sz="1100" b="0" i="0" u="none" strike="noStrike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7 153</a:t>
                      </a:r>
                      <a:endParaRPr lang="cs-CZ" sz="1100" b="0" i="0" u="none" strike="noStrike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58</a:t>
                      </a:r>
                      <a:endParaRPr lang="cs-CZ" sz="1100" b="0" i="0" u="none" strike="noStrike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9 238</a:t>
                      </a:r>
                      <a:endParaRPr lang="cs-CZ" sz="1100" b="0" i="0" u="none" strike="noStrike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Bohdaneč, x s 333</a:t>
                      </a:r>
                      <a:endParaRPr lang="cs-CZ" sz="1100" b="0" i="0" u="none" strike="noStrike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Pardubice, z.z.</a:t>
                      </a:r>
                      <a:endParaRPr lang="cs-CZ" sz="1100" b="0" i="0" u="none" strike="noStrike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u="none" strike="noStrike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         2,258    </a:t>
                      </a:r>
                      <a:endParaRPr lang="cs-CZ" sz="1100" b="0" i="0" u="none" strike="noStrike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060617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23" name="Picture 15" descr="lista-DFJP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0825" cy="3603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425" name="Picture 17" descr="lista-DFJP-znak-A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5" y="5492750"/>
            <a:ext cx="9140825" cy="1365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>
          <a:xfrm>
            <a:off x="109728" y="6248400"/>
            <a:ext cx="1905000" cy="457200"/>
          </a:xfrm>
        </p:spPr>
        <p:txBody>
          <a:bodyPr/>
          <a:lstStyle/>
          <a:p>
            <a:r>
              <a:rPr lang="cs-CZ" altLang="cs-CZ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19. 5. 2016 </a:t>
            </a:r>
            <a:endParaRPr lang="cs-CZ" altLang="cs-CZ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altLang="cs-CZ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kolokvium </a:t>
            </a:r>
            <a:r>
              <a:rPr lang="cs-CZ" altLang="cs-CZ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ŽelAktuel</a:t>
            </a:r>
            <a:r>
              <a:rPr lang="cs-CZ" altLang="cs-CZ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2016</a:t>
            </a:r>
            <a:endParaRPr lang="cs-CZ" altLang="cs-CZ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5876544" y="6248400"/>
            <a:ext cx="1905000" cy="457200"/>
          </a:xfrm>
        </p:spPr>
        <p:txBody>
          <a:bodyPr/>
          <a:lstStyle/>
          <a:p>
            <a:fld id="{4880840D-7C80-4568-93BB-4BF7A1C96A3D}" type="slidenum">
              <a:rPr lang="cs-CZ" altLang="cs-CZ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pPr/>
              <a:t>5</a:t>
            </a:fld>
            <a:endParaRPr lang="cs-CZ" altLang="cs-CZ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4" name="TextovéPole 13"/>
          <p:cNvSpPr txBox="1"/>
          <p:nvPr/>
        </p:nvSpPr>
        <p:spPr>
          <a:xfrm>
            <a:off x="0" y="360363"/>
            <a:ext cx="91439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Výpočet podílu nákladů</a:t>
            </a:r>
          </a:p>
        </p:txBody>
      </p:sp>
      <p:sp>
        <p:nvSpPr>
          <p:cNvPr id="15" name="TextovéPole 14"/>
          <p:cNvSpPr txBox="1"/>
          <p:nvPr/>
        </p:nvSpPr>
        <p:spPr>
          <a:xfrm>
            <a:off x="-1" y="1074468"/>
            <a:ext cx="91408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0" i="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Celková suma za </a:t>
            </a:r>
            <a:r>
              <a:rPr lang="cs-CZ" b="0" i="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Pk</a:t>
            </a:r>
            <a:r>
              <a:rPr lang="cs-CZ" b="0" i="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= 2 152 160 645 km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ovéPole 9"/>
              <p:cNvSpPr txBox="1"/>
              <p:nvPr/>
            </p:nvSpPr>
            <p:spPr>
              <a:xfrm>
                <a:off x="-2" y="1468416"/>
                <a:ext cx="9140825" cy="86017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cs-CZ" b="0" i="0" smtClean="0">
                          <a:latin typeface="Cambria Math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Pod</m:t>
                      </m:r>
                      <m:r>
                        <a:rPr lang="cs-CZ" b="0" i="0" smtClean="0">
                          <a:latin typeface="Cambria Math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í</m:t>
                      </m:r>
                      <m:r>
                        <m:rPr>
                          <m:sty m:val="p"/>
                        </m:rPr>
                        <a:rPr lang="cs-CZ" b="0" i="0" smtClean="0">
                          <a:latin typeface="Cambria Math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l</m:t>
                      </m:r>
                      <m:r>
                        <a:rPr lang="cs-CZ" b="0" i="1" smtClean="0">
                          <a:latin typeface="Cambria Math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 </m:t>
                      </m:r>
                      <m:r>
                        <a:rPr lang="cs-CZ" b="0" i="1" smtClean="0">
                          <a:latin typeface="Cambria Math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𝐴𝐷</m:t>
                      </m:r>
                      <m:r>
                        <a:rPr lang="cs-CZ" i="1" smtClean="0">
                          <a:latin typeface="Cambria Math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=</m:t>
                      </m:r>
                      <m:f>
                        <m:fPr>
                          <m:ctrlPr>
                            <a:rPr lang="cs-CZ" i="1" smtClean="0">
                              <a:latin typeface="Cambria Math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</m:ctrlPr>
                        </m:fPr>
                        <m:num>
                          <m:r>
                            <a:rPr lang="cs-CZ" b="0" i="1" smtClean="0">
                              <a:latin typeface="Cambria Math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𝐴𝑢𝑡𝑜𝑏𝑢𝑠𝑜𝑣</m:t>
                          </m:r>
                          <m:r>
                            <a:rPr lang="cs-CZ" b="0" i="1" smtClean="0">
                              <a:latin typeface="Cambria Math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é </m:t>
                          </m:r>
                          <m:r>
                            <a:rPr lang="cs-CZ" b="0" i="1" smtClean="0">
                              <a:latin typeface="Cambria Math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𝑘𝑖𝑙𝑜𝑚𝑒𝑡𝑟𝑦</m:t>
                          </m:r>
                        </m:num>
                        <m:den>
                          <m:r>
                            <a:rPr lang="cs-CZ" b="0" i="1" smtClean="0">
                              <a:latin typeface="Cambria Math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𝐶𝑒𝑙𝑘𝑜𝑣</m:t>
                          </m:r>
                          <m:r>
                            <a:rPr lang="cs-CZ" b="0" i="1" smtClean="0">
                              <a:latin typeface="Cambria Math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é </m:t>
                          </m:r>
                          <m:r>
                            <a:rPr lang="cs-CZ" b="0" i="1" smtClean="0">
                              <a:latin typeface="Cambria Math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𝑢𝑗𝑒𝑡</m:t>
                          </m:r>
                          <m:r>
                            <a:rPr lang="cs-CZ" b="0" i="1" smtClean="0">
                              <a:latin typeface="Cambria Math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é </m:t>
                          </m:r>
                          <m:r>
                            <a:rPr lang="cs-CZ" b="0" i="1" smtClean="0">
                              <a:latin typeface="Cambria Math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𝑘𝑖𝑙𝑜𝑚𝑒𝑡𝑟𝑦</m:t>
                          </m:r>
                        </m:den>
                      </m:f>
                      <m:r>
                        <a:rPr lang="cs-CZ" b="0" i="1" smtClean="0">
                          <a:latin typeface="Cambria Math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=</m:t>
                      </m:r>
                      <m:f>
                        <m:fPr>
                          <m:ctrlPr>
                            <a:rPr lang="cs-CZ" b="0" i="1" smtClean="0">
                              <a:latin typeface="Cambria Math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</m:ctrlPr>
                        </m:fPr>
                        <m:num>
                          <m:r>
                            <a:rPr lang="cs-CZ" b="0" i="1" smtClean="0">
                              <a:latin typeface="Cambria Math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15 980 000</m:t>
                          </m:r>
                        </m:num>
                        <m:den>
                          <m:r>
                            <a:rPr lang="cs-CZ" b="0" i="1" smtClean="0">
                              <a:latin typeface="Cambria Math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2 152 160 645</m:t>
                          </m:r>
                        </m:den>
                      </m:f>
                      <m:r>
                        <a:rPr lang="cs-CZ" b="0" i="1" smtClean="0">
                          <a:latin typeface="Cambria Math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=0,743 %</m:t>
                      </m:r>
                    </m:oMath>
                  </m:oMathPara>
                </a14:m>
                <a:endParaRPr lang="cs-CZ" dirty="0" smtClean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10" name="TextovéPole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2" y="1468416"/>
                <a:ext cx="9140825" cy="860172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Obdélník 4"/>
          <p:cNvSpPr/>
          <p:nvPr/>
        </p:nvSpPr>
        <p:spPr>
          <a:xfrm>
            <a:off x="-3" y="2650652"/>
            <a:ext cx="914082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Problém s </a:t>
            </a:r>
            <a:r>
              <a:rPr lang="cs-CZ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opotřebením PK – </a:t>
            </a:r>
            <a:r>
              <a:rPr lang="cs-CZ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 </a:t>
            </a:r>
            <a:r>
              <a:rPr lang="cs-CZ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buskm</a:t>
            </a:r>
            <a:r>
              <a:rPr lang="cs-CZ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≠ 1 km automobilu</a:t>
            </a:r>
            <a:endParaRPr lang="cs-CZ" dirty="0"/>
          </a:p>
        </p:txBody>
      </p:sp>
      <p:sp>
        <p:nvSpPr>
          <p:cNvPr id="12" name="TextovéPole 11"/>
          <p:cNvSpPr txBox="1"/>
          <p:nvPr/>
        </p:nvSpPr>
        <p:spPr>
          <a:xfrm>
            <a:off x="3175" y="3128078"/>
            <a:ext cx="9140825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Převod na tunokilometr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b="0" i="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těžké vozidlo		6,96 	t∙náprava</a:t>
            </a:r>
            <a:r>
              <a:rPr lang="cs-CZ" b="0" i="0" baseline="30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-1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</a:t>
            </a:r>
            <a:r>
              <a:rPr lang="cs-CZ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utobus 			9 	t</a:t>
            </a:r>
            <a:r>
              <a:rPr lang="cs-CZ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∙</a:t>
            </a:r>
            <a:r>
              <a:rPr lang="cs-CZ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náprava</a:t>
            </a:r>
            <a:r>
              <a:rPr lang="cs-CZ" baseline="30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-1</a:t>
            </a:r>
            <a:endParaRPr lang="cs-CZ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osobní automobil 		0,75 	t</a:t>
            </a:r>
            <a:r>
              <a:rPr lang="cs-CZ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∙náprava</a:t>
            </a:r>
            <a:r>
              <a:rPr lang="cs-CZ" baseline="30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-1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motocykl  			0,15 	t</a:t>
            </a:r>
            <a:r>
              <a:rPr lang="cs-CZ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∙</a:t>
            </a:r>
            <a:r>
              <a:rPr lang="cs-CZ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náprava</a:t>
            </a:r>
            <a:r>
              <a:rPr lang="cs-CZ" baseline="30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-1</a:t>
            </a:r>
            <a:endParaRPr lang="cs-CZ" baseline="30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Obdélník 12"/>
              <p:cNvSpPr/>
              <p:nvPr/>
            </p:nvSpPr>
            <p:spPr>
              <a:xfrm>
                <a:off x="-3" y="4961391"/>
                <a:ext cx="9137649" cy="79553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cs-CZ">
                          <a:latin typeface="Cambria Math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Pod</m:t>
                      </m:r>
                      <m:r>
                        <a:rPr lang="cs-CZ">
                          <a:latin typeface="Cambria Math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í</m:t>
                      </m:r>
                      <m:r>
                        <m:rPr>
                          <m:sty m:val="p"/>
                        </m:rPr>
                        <a:rPr lang="cs-CZ">
                          <a:latin typeface="Cambria Math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l</m:t>
                      </m:r>
                      <m:r>
                        <a:rPr lang="cs-CZ" i="1">
                          <a:latin typeface="Cambria Math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 </m:t>
                      </m:r>
                      <m:r>
                        <a:rPr lang="cs-CZ" i="1">
                          <a:latin typeface="Cambria Math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𝐴𝐷</m:t>
                      </m:r>
                      <m:r>
                        <a:rPr lang="cs-CZ" i="1">
                          <a:latin typeface="Cambria Math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=</m:t>
                      </m:r>
                      <m:f>
                        <m:fPr>
                          <m:ctrlPr>
                            <a:rPr lang="cs-CZ" i="1">
                              <a:latin typeface="Cambria Math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</m:ctrlPr>
                        </m:fPr>
                        <m:num>
                          <m:r>
                            <a:rPr lang="cs-CZ" i="1">
                              <a:latin typeface="Cambria Math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𝐴𝑢𝑡𝑜𝑏𝑢𝑠𝑜𝑣</m:t>
                          </m:r>
                          <m:r>
                            <a:rPr lang="cs-CZ" i="1">
                              <a:latin typeface="Cambria Math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é </m:t>
                          </m:r>
                          <m:r>
                            <a:rPr lang="cs-CZ" i="1">
                              <a:latin typeface="Cambria Math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𝑡𝑘𝑚</m:t>
                          </m:r>
                        </m:num>
                        <m:den>
                          <m:r>
                            <a:rPr lang="cs-CZ" i="1">
                              <a:latin typeface="Cambria Math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𝐶𝑒𝑙𝑘𝑜𝑣</m:t>
                          </m:r>
                          <m:r>
                            <a:rPr lang="cs-CZ" i="1">
                              <a:latin typeface="Cambria Math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é </m:t>
                          </m:r>
                          <m:r>
                            <a:rPr lang="cs-CZ" i="1">
                              <a:latin typeface="Cambria Math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𝑡𝑘𝑚</m:t>
                          </m:r>
                        </m:den>
                      </m:f>
                      <m:r>
                        <a:rPr lang="cs-CZ" i="1">
                          <a:latin typeface="Cambria Math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=</m:t>
                      </m:r>
                      <m:f>
                        <m:fPr>
                          <m:ctrlPr>
                            <a:rPr lang="cs-CZ" i="1">
                              <a:latin typeface="Cambria Math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</m:ctrlPr>
                        </m:fPr>
                        <m:num>
                          <m:r>
                            <a:rPr lang="cs-CZ" i="1">
                              <a:latin typeface="Cambria Math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143 820 000</m:t>
                          </m:r>
                        </m:num>
                        <m:den>
                          <m:r>
                            <a:rPr lang="cs-CZ" i="1">
                              <a:latin typeface="Cambria Math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4 198 764 089</m:t>
                          </m:r>
                        </m:den>
                      </m:f>
                      <m:r>
                        <a:rPr lang="cs-CZ" i="1">
                          <a:latin typeface="Cambria Math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=3,425 %</m:t>
                      </m:r>
                    </m:oMath>
                  </m:oMathPara>
                </a14:m>
                <a:endParaRPr lang="cs-CZ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13" name="Obdélník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3" y="4961391"/>
                <a:ext cx="9137649" cy="795539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355446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0" grpId="0"/>
      <p:bldP spid="5" grpId="0"/>
      <p:bldP spid="12" grpId="0"/>
      <p:bldP spid="1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23" name="Picture 15" descr="lista-DFJP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0825" cy="3603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425" name="Picture 17" descr="lista-DFJP-znak-A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5" y="5492750"/>
            <a:ext cx="9140825" cy="1365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>
          <a:xfrm>
            <a:off x="109728" y="6248400"/>
            <a:ext cx="1905000" cy="457200"/>
          </a:xfrm>
        </p:spPr>
        <p:txBody>
          <a:bodyPr/>
          <a:lstStyle/>
          <a:p>
            <a:r>
              <a:rPr lang="cs-CZ" altLang="cs-CZ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19. 5. 2016 </a:t>
            </a:r>
            <a:endParaRPr lang="cs-CZ" altLang="cs-CZ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altLang="cs-CZ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kolokvium </a:t>
            </a:r>
            <a:r>
              <a:rPr lang="cs-CZ" altLang="cs-CZ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ŽelAktuel</a:t>
            </a:r>
            <a:r>
              <a:rPr lang="cs-CZ" altLang="cs-CZ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2016</a:t>
            </a:r>
            <a:endParaRPr lang="cs-CZ" altLang="cs-CZ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5876544" y="6248400"/>
            <a:ext cx="1905000" cy="457200"/>
          </a:xfrm>
        </p:spPr>
        <p:txBody>
          <a:bodyPr/>
          <a:lstStyle/>
          <a:p>
            <a:fld id="{4880840D-7C80-4568-93BB-4BF7A1C96A3D}" type="slidenum">
              <a:rPr lang="cs-CZ" altLang="cs-CZ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pPr/>
              <a:t>6</a:t>
            </a:fld>
            <a:endParaRPr lang="cs-CZ" altLang="cs-CZ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420623" y="360363"/>
            <a:ext cx="822807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Výpočet podílu nákladů</a:t>
            </a:r>
          </a:p>
        </p:txBody>
      </p:sp>
      <p:sp>
        <p:nvSpPr>
          <p:cNvPr id="12" name="TextovéPole 11"/>
          <p:cNvSpPr txBox="1"/>
          <p:nvPr/>
        </p:nvSpPr>
        <p:spPr>
          <a:xfrm>
            <a:off x="3175" y="1127323"/>
            <a:ext cx="914082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0" i="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Problém se sčítáním vozidel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j</a:t>
            </a:r>
            <a:r>
              <a:rPr lang="cs-CZ" b="0" i="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 sčítáno pouze </a:t>
            </a:r>
            <a:r>
              <a:rPr lang="cs-CZ" b="0" i="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pouze</a:t>
            </a:r>
            <a:r>
              <a:rPr lang="cs-CZ" b="0" i="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44,38 % všech silnic v </a:t>
            </a:r>
            <a:r>
              <a:rPr lang="cs-CZ" b="0" i="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Pk</a:t>
            </a:r>
            <a:endParaRPr lang="cs-CZ" b="0" i="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Paretovo</a:t>
            </a:r>
            <a:r>
              <a:rPr lang="cs-CZ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pravidlo pro dopočet celku = navýšení o 10 %.</a:t>
            </a:r>
            <a:endParaRPr lang="cs-CZ" b="0" i="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aphicFrame>
        <p:nvGraphicFramePr>
          <p:cNvPr id="6" name="Graf 5"/>
          <p:cNvGraphicFramePr/>
          <p:nvPr>
            <p:extLst>
              <p:ext uri="{D42A27DB-BD31-4B8C-83A1-F6EECF244321}">
                <p14:modId xmlns:p14="http://schemas.microsoft.com/office/powerpoint/2010/main" val="1661262986"/>
              </p:ext>
            </p:extLst>
          </p:nvPr>
        </p:nvGraphicFramePr>
        <p:xfrm>
          <a:off x="87086" y="3063188"/>
          <a:ext cx="7155543" cy="32210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5" name="Obdélník 4"/>
              <p:cNvSpPr/>
              <p:nvPr/>
            </p:nvSpPr>
            <p:spPr>
              <a:xfrm>
                <a:off x="0" y="2287630"/>
                <a:ext cx="9144000" cy="85876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cs-CZ" smtClean="0">
                          <a:latin typeface="Cambria Math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Pod</m:t>
                      </m:r>
                      <m:r>
                        <a:rPr lang="cs-CZ" smtClean="0">
                          <a:latin typeface="Cambria Math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í</m:t>
                      </m:r>
                      <m:r>
                        <m:rPr>
                          <m:sty m:val="p"/>
                        </m:rPr>
                        <a:rPr lang="cs-CZ" smtClean="0">
                          <a:latin typeface="Cambria Math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l</m:t>
                      </m:r>
                      <m:r>
                        <a:rPr lang="cs-CZ" i="1">
                          <a:latin typeface="Cambria Math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 </m:t>
                      </m:r>
                      <m:r>
                        <a:rPr lang="cs-CZ" i="1">
                          <a:latin typeface="Cambria Math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𝐴𝐷</m:t>
                      </m:r>
                      <m:r>
                        <a:rPr lang="cs-CZ" i="1">
                          <a:latin typeface="Cambria Math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=</m:t>
                      </m:r>
                      <m:f>
                        <m:fPr>
                          <m:ctrlPr>
                            <a:rPr lang="cs-CZ" i="1">
                              <a:latin typeface="Cambria Math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</m:ctrlPr>
                        </m:fPr>
                        <m:num>
                          <m:r>
                            <a:rPr lang="cs-CZ" i="1">
                              <a:latin typeface="Cambria Math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𝐴𝑢𝑡𝑜𝑏𝑢𝑠𝑜𝑣</m:t>
                          </m:r>
                          <m:r>
                            <a:rPr lang="cs-CZ" i="1">
                              <a:latin typeface="Cambria Math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é </m:t>
                          </m:r>
                          <m:r>
                            <a:rPr lang="cs-CZ" i="1">
                              <a:latin typeface="Cambria Math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𝑡𝑘𝑚</m:t>
                          </m:r>
                        </m:num>
                        <m:den>
                          <m:r>
                            <a:rPr lang="cs-CZ" i="1">
                              <a:latin typeface="Cambria Math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𝐶𝑒𝑙𝑘𝑜𝑣</m:t>
                          </m:r>
                          <m:r>
                            <a:rPr lang="cs-CZ" i="1">
                              <a:latin typeface="Cambria Math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é </m:t>
                          </m:r>
                          <m:r>
                            <a:rPr lang="cs-CZ" i="1">
                              <a:latin typeface="Cambria Math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𝑛𝑎𝑣</m:t>
                          </m:r>
                          <m:r>
                            <a:rPr lang="cs-CZ" i="1">
                              <a:latin typeface="Cambria Math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ýš</m:t>
                          </m:r>
                          <m:r>
                            <a:rPr lang="cs-CZ" i="1">
                              <a:latin typeface="Cambria Math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𝑒𝑛</m:t>
                          </m:r>
                          <m:r>
                            <a:rPr lang="cs-CZ" i="1">
                              <a:latin typeface="Cambria Math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é </m:t>
                          </m:r>
                          <m:r>
                            <a:rPr lang="cs-CZ" i="1">
                              <a:latin typeface="Cambria Math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𝑡𝑘𝑚</m:t>
                          </m:r>
                        </m:den>
                      </m:f>
                      <m:r>
                        <a:rPr lang="cs-CZ" i="1">
                          <a:latin typeface="Cambria Math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=</m:t>
                      </m:r>
                      <m:f>
                        <m:fPr>
                          <m:ctrlPr>
                            <a:rPr lang="cs-CZ" i="1">
                              <a:latin typeface="Cambria Math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</m:ctrlPr>
                        </m:fPr>
                        <m:num>
                          <m:r>
                            <a:rPr lang="cs-CZ" i="1">
                              <a:latin typeface="Cambria Math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143 820 000</m:t>
                          </m:r>
                        </m:num>
                        <m:den>
                          <m:r>
                            <a:rPr lang="cs-CZ" i="1">
                              <a:latin typeface="Cambria Math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4 618 640 498</m:t>
                          </m:r>
                        </m:den>
                      </m:f>
                      <m:r>
                        <a:rPr lang="cs-CZ" i="1">
                          <a:latin typeface="Cambria Math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=3,11</m:t>
                      </m:r>
                      <m:r>
                        <a:rPr lang="cs-CZ" b="0" i="1" smtClean="0">
                          <a:latin typeface="Cambria Math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4</m:t>
                      </m:r>
                      <m:r>
                        <a:rPr lang="cs-CZ" i="1">
                          <a:latin typeface="Cambria Math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 %</m:t>
                      </m:r>
                    </m:oMath>
                  </m:oMathPara>
                </a14:m>
                <a:endParaRPr lang="cs-CZ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5" name="Obdélník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2287630"/>
                <a:ext cx="9144000" cy="858761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2097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AsOne/>
      </p:bldGraphic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23" name="Picture 15" descr="lista-DFJP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0825" cy="3603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425" name="Picture 17" descr="lista-DFJP-znak-A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5" y="5492750"/>
            <a:ext cx="9140825" cy="1365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>
          <a:xfrm>
            <a:off x="109728" y="6248400"/>
            <a:ext cx="1905000" cy="457200"/>
          </a:xfrm>
        </p:spPr>
        <p:txBody>
          <a:bodyPr/>
          <a:lstStyle/>
          <a:p>
            <a:r>
              <a:rPr lang="cs-CZ" altLang="cs-CZ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19. 5. 2016 </a:t>
            </a:r>
            <a:endParaRPr lang="cs-CZ" altLang="cs-CZ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altLang="cs-CZ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kolokvium </a:t>
            </a:r>
            <a:r>
              <a:rPr lang="cs-CZ" altLang="cs-CZ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ŽelAktuel</a:t>
            </a:r>
            <a:r>
              <a:rPr lang="cs-CZ" altLang="cs-CZ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2016</a:t>
            </a:r>
            <a:endParaRPr lang="cs-CZ" altLang="cs-CZ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5876544" y="6248400"/>
            <a:ext cx="1905000" cy="457200"/>
          </a:xfrm>
        </p:spPr>
        <p:txBody>
          <a:bodyPr/>
          <a:lstStyle/>
          <a:p>
            <a:fld id="{4880840D-7C80-4568-93BB-4BF7A1C96A3D}" type="slidenum">
              <a:rPr lang="cs-CZ" altLang="cs-CZ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pPr/>
              <a:t>7</a:t>
            </a:fld>
            <a:endParaRPr lang="cs-CZ" altLang="cs-CZ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420623" y="360363"/>
            <a:ext cx="822807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Riziková místa výpočtu</a:t>
            </a:r>
          </a:p>
        </p:txBody>
      </p:sp>
      <p:sp>
        <p:nvSpPr>
          <p:cNvPr id="12" name="TextovéPole 11"/>
          <p:cNvSpPr txBox="1"/>
          <p:nvPr/>
        </p:nvSpPr>
        <p:spPr>
          <a:xfrm>
            <a:off x="3175" y="1127323"/>
            <a:ext cx="914082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Převodní koeficienty 2010 -</a:t>
            </a:r>
            <a:r>
              <a:rPr lang="en-US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&gt; 2015,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Paretovo</a:t>
            </a:r>
            <a:r>
              <a:rPr lang="cs-CZ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pravidlo pro dopočet celku</a:t>
            </a:r>
            <a:r>
              <a:rPr lang="en-US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</a:t>
            </a:r>
            <a:r>
              <a:rPr lang="cs-CZ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ř</a:t>
            </a:r>
            <a:r>
              <a:rPr lang="en-US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evod</a:t>
            </a:r>
            <a:r>
              <a:rPr lang="en-US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na</a:t>
            </a:r>
            <a:r>
              <a:rPr lang="en-US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tkm</a:t>
            </a:r>
            <a:r>
              <a:rPr lang="cs-CZ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– určení jednotlivých hmotností na nápravu.</a:t>
            </a:r>
          </a:p>
        </p:txBody>
      </p:sp>
      <p:sp>
        <p:nvSpPr>
          <p:cNvPr id="11" name="TextovéPole 10"/>
          <p:cNvSpPr txBox="1"/>
          <p:nvPr/>
        </p:nvSpPr>
        <p:spPr>
          <a:xfrm>
            <a:off x="456373" y="2610078"/>
            <a:ext cx="822807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Citlivostní analýza</a:t>
            </a:r>
          </a:p>
        </p:txBody>
      </p:sp>
      <p:sp>
        <p:nvSpPr>
          <p:cNvPr id="13" name="TextovéPole 12"/>
          <p:cNvSpPr txBox="1"/>
          <p:nvPr/>
        </p:nvSpPr>
        <p:spPr>
          <a:xfrm>
            <a:off x="3175" y="3311723"/>
            <a:ext cx="914082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Změna převodních koeficientů,</a:t>
            </a:r>
            <a:endParaRPr lang="en-US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Změna </a:t>
            </a:r>
            <a:r>
              <a:rPr lang="cs-CZ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Paretova</a:t>
            </a:r>
            <a:r>
              <a:rPr lang="cs-CZ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pravidla</a:t>
            </a:r>
            <a:r>
              <a:rPr lang="en-US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Změna hmotností na nápravu.</a:t>
            </a:r>
          </a:p>
        </p:txBody>
      </p:sp>
    </p:spTree>
    <p:extLst>
      <p:ext uri="{BB962C8B-B14F-4D97-AF65-F5344CB8AC3E}">
        <p14:creationId xmlns:p14="http://schemas.microsoft.com/office/powerpoint/2010/main" val="2030808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1" grpId="0"/>
      <p:bldP spid="1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23" name="Picture 15" descr="lista-DFJP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0825" cy="3603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425" name="Picture 17" descr="lista-DFJP-znak-A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5" y="5492750"/>
            <a:ext cx="9140825" cy="1365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>
          <a:xfrm>
            <a:off x="109728" y="6248400"/>
            <a:ext cx="1905000" cy="457200"/>
          </a:xfrm>
        </p:spPr>
        <p:txBody>
          <a:bodyPr/>
          <a:lstStyle/>
          <a:p>
            <a:r>
              <a:rPr lang="cs-CZ" altLang="cs-CZ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19. 5. 2016 </a:t>
            </a:r>
            <a:endParaRPr lang="cs-CZ" altLang="cs-CZ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altLang="cs-CZ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kolokvium </a:t>
            </a:r>
            <a:r>
              <a:rPr lang="cs-CZ" altLang="cs-CZ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ŽelAktuel</a:t>
            </a:r>
            <a:r>
              <a:rPr lang="cs-CZ" altLang="cs-CZ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2016</a:t>
            </a:r>
            <a:endParaRPr lang="cs-CZ" altLang="cs-CZ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5876544" y="6248400"/>
            <a:ext cx="1905000" cy="457200"/>
          </a:xfrm>
        </p:spPr>
        <p:txBody>
          <a:bodyPr/>
          <a:lstStyle/>
          <a:p>
            <a:fld id="{4880840D-7C80-4568-93BB-4BF7A1C96A3D}" type="slidenum">
              <a:rPr lang="cs-CZ" altLang="cs-CZ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pPr/>
              <a:t>8</a:t>
            </a:fld>
            <a:endParaRPr lang="cs-CZ" altLang="cs-CZ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420623" y="360363"/>
            <a:ext cx="822807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Citlivostní analýza – koeficient dopravy</a:t>
            </a:r>
          </a:p>
        </p:txBody>
      </p:sp>
      <p:sp>
        <p:nvSpPr>
          <p:cNvPr id="12" name="TextovéPole 11"/>
          <p:cNvSpPr txBox="1"/>
          <p:nvPr/>
        </p:nvSpPr>
        <p:spPr>
          <a:xfrm>
            <a:off x="3175" y="1127323"/>
            <a:ext cx="914082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těžké vozidlo – </a:t>
            </a:r>
            <a:r>
              <a:rPr lang="cs-CZ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1,10</a:t>
            </a:r>
            <a:endParaRPr lang="cs-CZ" baseline="30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osobní automobil – </a:t>
            </a:r>
            <a:r>
              <a:rPr lang="cs-CZ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1,20 </a:t>
            </a:r>
            <a:endParaRPr lang="cs-CZ" baseline="30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motocykl – </a:t>
            </a:r>
            <a:r>
              <a:rPr lang="cs-CZ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1,10</a:t>
            </a:r>
            <a:endParaRPr lang="cs-CZ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aphicFrame>
        <p:nvGraphicFramePr>
          <p:cNvPr id="5" name="Graf 4"/>
          <p:cNvGraphicFramePr/>
          <p:nvPr>
            <p:extLst>
              <p:ext uri="{D42A27DB-BD31-4B8C-83A1-F6EECF244321}">
                <p14:modId xmlns:p14="http://schemas.microsoft.com/office/powerpoint/2010/main" val="495620977"/>
              </p:ext>
            </p:extLst>
          </p:nvPr>
        </p:nvGraphicFramePr>
        <p:xfrm>
          <a:off x="3175" y="2327651"/>
          <a:ext cx="9017454" cy="34345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6835616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Graphic spid="5" grpId="0">
        <p:bldAsOne/>
      </p:bldGraphic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23" name="Picture 15" descr="lista-DFJP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0825" cy="3603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425" name="Picture 17" descr="lista-DFJP-znak-A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5" y="5492750"/>
            <a:ext cx="9140825" cy="1365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>
          <a:xfrm>
            <a:off x="109728" y="6248400"/>
            <a:ext cx="1905000" cy="457200"/>
          </a:xfrm>
        </p:spPr>
        <p:txBody>
          <a:bodyPr/>
          <a:lstStyle/>
          <a:p>
            <a:r>
              <a:rPr lang="cs-CZ" altLang="cs-CZ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19. 5. 2016 </a:t>
            </a:r>
            <a:endParaRPr lang="cs-CZ" altLang="cs-CZ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altLang="cs-CZ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kolokvium </a:t>
            </a:r>
            <a:r>
              <a:rPr lang="cs-CZ" altLang="cs-CZ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ŽelAktuel</a:t>
            </a:r>
            <a:r>
              <a:rPr lang="cs-CZ" altLang="cs-CZ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2016</a:t>
            </a:r>
            <a:endParaRPr lang="cs-CZ" altLang="cs-CZ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5876544" y="6248400"/>
            <a:ext cx="1905000" cy="457200"/>
          </a:xfrm>
        </p:spPr>
        <p:txBody>
          <a:bodyPr/>
          <a:lstStyle/>
          <a:p>
            <a:fld id="{4880840D-7C80-4568-93BB-4BF7A1C96A3D}" type="slidenum">
              <a:rPr lang="cs-CZ" altLang="cs-CZ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pPr/>
              <a:t>9</a:t>
            </a:fld>
            <a:endParaRPr lang="cs-CZ" altLang="cs-CZ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420623" y="360363"/>
            <a:ext cx="822807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Citlivostní analýza – </a:t>
            </a:r>
            <a:r>
              <a:rPr lang="cs-CZ" sz="36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Paretovo</a:t>
            </a:r>
            <a:r>
              <a:rPr lang="cs-CZ" sz="3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pravidlo</a:t>
            </a:r>
          </a:p>
        </p:txBody>
      </p:sp>
      <p:sp>
        <p:nvSpPr>
          <p:cNvPr id="12" name="TextovéPole 11"/>
          <p:cNvSpPr txBox="1"/>
          <p:nvPr/>
        </p:nvSpPr>
        <p:spPr>
          <a:xfrm>
            <a:off x="3175" y="1127323"/>
            <a:ext cx="914082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Navýšení </a:t>
            </a:r>
            <a:r>
              <a:rPr lang="cs-CZ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Paretova</a:t>
            </a:r>
            <a:r>
              <a:rPr lang="cs-CZ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pravidla na 15 %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Navýšení </a:t>
            </a:r>
            <a:r>
              <a:rPr lang="cs-CZ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Paretova</a:t>
            </a:r>
            <a:r>
              <a:rPr lang="cs-CZ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pravidla na </a:t>
            </a:r>
            <a:r>
              <a:rPr lang="cs-CZ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20 %</a:t>
            </a:r>
            <a:endParaRPr lang="cs-CZ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aphicFrame>
        <p:nvGraphicFramePr>
          <p:cNvPr id="5" name="Graf 4"/>
          <p:cNvGraphicFramePr/>
          <p:nvPr>
            <p:extLst>
              <p:ext uri="{D42A27DB-BD31-4B8C-83A1-F6EECF244321}">
                <p14:modId xmlns:p14="http://schemas.microsoft.com/office/powerpoint/2010/main" val="2450520580"/>
              </p:ext>
            </p:extLst>
          </p:nvPr>
        </p:nvGraphicFramePr>
        <p:xfrm>
          <a:off x="3175" y="2327651"/>
          <a:ext cx="9017454" cy="34345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6771545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Graphic spid="5" grpId="0">
        <p:bldAsOne/>
      </p:bldGraphic>
    </p:bldLst>
  </p:timing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6214</TotalTime>
  <Words>1074</Words>
  <Application>Microsoft Office PowerPoint</Application>
  <PresentationFormat>Předvádění na obrazovce (4:3)</PresentationFormat>
  <Paragraphs>356</Paragraphs>
  <Slides>15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16" baseType="lpstr">
      <vt:lpstr>Default Design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Doma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Komárkovi</dc:creator>
  <cp:lastModifiedBy>spravce</cp:lastModifiedBy>
  <cp:revision>745</cp:revision>
  <dcterms:created xsi:type="dcterms:W3CDTF">2002-09-03T16:55:02Z</dcterms:created>
  <dcterms:modified xsi:type="dcterms:W3CDTF">2016-05-19T07:32:56Z</dcterms:modified>
</cp:coreProperties>
</file>