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5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1" autoAdjust="0"/>
    <p:restoredTop sz="94660"/>
  </p:normalViewPr>
  <p:slideViewPr>
    <p:cSldViewPr>
      <p:cViewPr>
        <p:scale>
          <a:sx n="76" d="100"/>
          <a:sy n="76" d="100"/>
        </p:scale>
        <p:origin x="-115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E519A-F0EA-4917-9BDC-9EAB7578390E}" type="datetimeFigureOut">
              <a:rPr lang="cs-CZ" smtClean="0"/>
              <a:t>28.5.2015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97B5-46E9-44AE-915D-BD9BD462A7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677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E519A-F0EA-4917-9BDC-9EAB7578390E}" type="datetimeFigureOut">
              <a:rPr lang="cs-CZ" smtClean="0"/>
              <a:t>28.5.2015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97B5-46E9-44AE-915D-BD9BD462A7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763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E519A-F0EA-4917-9BDC-9EAB7578390E}" type="datetimeFigureOut">
              <a:rPr lang="cs-CZ" smtClean="0"/>
              <a:t>28.5.2015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97B5-46E9-44AE-915D-BD9BD462A7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92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E519A-F0EA-4917-9BDC-9EAB7578390E}" type="datetimeFigureOut">
              <a:rPr lang="cs-CZ" smtClean="0"/>
              <a:t>28.5.2015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97B5-46E9-44AE-915D-BD9BD462A7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32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E519A-F0EA-4917-9BDC-9EAB7578390E}" type="datetimeFigureOut">
              <a:rPr lang="cs-CZ" smtClean="0"/>
              <a:t>28.5.2015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97B5-46E9-44AE-915D-BD9BD462A7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269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E519A-F0EA-4917-9BDC-9EAB7578390E}" type="datetimeFigureOut">
              <a:rPr lang="cs-CZ" smtClean="0"/>
              <a:t>28.5.2015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97B5-46E9-44AE-915D-BD9BD462A7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07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E519A-F0EA-4917-9BDC-9EAB7578390E}" type="datetimeFigureOut">
              <a:rPr lang="cs-CZ" smtClean="0"/>
              <a:t>28.5.2015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97B5-46E9-44AE-915D-BD9BD462A7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757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E519A-F0EA-4917-9BDC-9EAB7578390E}" type="datetimeFigureOut">
              <a:rPr lang="cs-CZ" smtClean="0"/>
              <a:t>28.5.2015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97B5-46E9-44AE-915D-BD9BD462A7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676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E519A-F0EA-4917-9BDC-9EAB7578390E}" type="datetimeFigureOut">
              <a:rPr lang="cs-CZ" smtClean="0"/>
              <a:t>28.5.2015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97B5-46E9-44AE-915D-BD9BD462A7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366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E519A-F0EA-4917-9BDC-9EAB7578390E}" type="datetimeFigureOut">
              <a:rPr lang="cs-CZ" smtClean="0"/>
              <a:t>28.5.2015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97B5-46E9-44AE-915D-BD9BD462A7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022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E519A-F0EA-4917-9BDC-9EAB7578390E}" type="datetimeFigureOut">
              <a:rPr lang="cs-CZ" smtClean="0"/>
              <a:t>28.5.2015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97B5-46E9-44AE-915D-BD9BD462A7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464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E519A-F0EA-4917-9BDC-9EAB7578390E}" type="datetimeFigureOut">
              <a:rPr lang="cs-CZ" smtClean="0"/>
              <a:t>28.5.2015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D97B5-46E9-44AE-915D-BD9BD462A7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65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vttip.cz/" TargetMode="External"/><Relationship Id="rId2" Type="http://schemas.openxmlformats.org/officeDocument/2006/relationships/hyperlink" Target="https://stop-ttip.org/podepist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usinessinfo.cz/cs/clanky/transatlanticka-dohoda-o-obchodu-a-investicich-mezi-eu-a-usa-ttip-41079.html#!&amp;chapter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772400" cy="2664296"/>
          </a:xfrm>
        </p:spPr>
        <p:txBody>
          <a:bodyPr>
            <a:normAutofit/>
          </a:bodyPr>
          <a:lstStyle/>
          <a:p>
            <a:r>
              <a:rPr lang="cs-CZ" dirty="0" err="1" smtClean="0"/>
              <a:t>Transatlantic</a:t>
            </a:r>
            <a:r>
              <a:rPr lang="cs-CZ" dirty="0" smtClean="0"/>
              <a:t> </a:t>
            </a:r>
            <a:r>
              <a:rPr lang="cs-CZ" dirty="0" err="1"/>
              <a:t>T</a:t>
            </a:r>
            <a:r>
              <a:rPr lang="cs-CZ" dirty="0" err="1" smtClean="0"/>
              <a:t>rade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and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dirty="0" err="1" smtClean="0"/>
              <a:t>Investment</a:t>
            </a:r>
            <a:r>
              <a:rPr lang="cs-CZ" dirty="0" smtClean="0"/>
              <a:t> </a:t>
            </a:r>
            <a:r>
              <a:rPr lang="cs-CZ" dirty="0" err="1" smtClean="0"/>
              <a:t>Partnership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 flipV="1">
            <a:off x="1371600" y="5638799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6826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SME – do 500</a:t>
            </a:r>
          </a:p>
          <a:p>
            <a:pPr lvl="1"/>
            <a:r>
              <a:rPr lang="cs-CZ" dirty="0" smtClean="0"/>
              <a:t>28 mil. SME v EU</a:t>
            </a:r>
          </a:p>
          <a:p>
            <a:pPr lvl="1"/>
            <a:r>
              <a:rPr lang="cs-CZ" dirty="0" smtClean="0"/>
              <a:t>20 mil. SME v EU</a:t>
            </a:r>
          </a:p>
          <a:p>
            <a:r>
              <a:rPr lang="cs-CZ" dirty="0" smtClean="0"/>
              <a:t>28% části exportu do US</a:t>
            </a:r>
          </a:p>
          <a:p>
            <a:r>
              <a:rPr lang="cs-CZ" dirty="0" smtClean="0"/>
              <a:t>Oblečení, jídlo, nápoje, chemické výrobky</a:t>
            </a:r>
          </a:p>
          <a:p>
            <a:r>
              <a:rPr lang="cs-CZ" dirty="0" smtClean="0"/>
              <a:t>Regulace technických nákladů </a:t>
            </a:r>
            <a:r>
              <a:rPr lang="cs-CZ" smtClean="0"/>
              <a:t>– </a:t>
            </a:r>
            <a:r>
              <a:rPr lang="cs-CZ" smtClean="0"/>
              <a:t>nejefektivnější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590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9. kolo (20/4-24/4) NY</a:t>
            </a:r>
          </a:p>
          <a:p>
            <a:pPr lvl="1"/>
            <a:r>
              <a:rPr lang="cs-CZ" dirty="0" smtClean="0"/>
              <a:t>Zadávání veř. zakázek</a:t>
            </a:r>
          </a:p>
          <a:p>
            <a:pPr lvl="1"/>
            <a:r>
              <a:rPr lang="cs-CZ" dirty="0" smtClean="0"/>
              <a:t>Zveřejnění návrhu ze strany EU</a:t>
            </a:r>
          </a:p>
          <a:p>
            <a:pPr lvl="1"/>
            <a:r>
              <a:rPr lang="cs-CZ" dirty="0" err="1" smtClean="0"/>
              <a:t>Cecilia</a:t>
            </a:r>
            <a:r>
              <a:rPr lang="cs-CZ" dirty="0" smtClean="0"/>
              <a:t> </a:t>
            </a:r>
            <a:r>
              <a:rPr lang="cs-CZ" dirty="0" err="1" smtClean="0"/>
              <a:t>Malmström</a:t>
            </a:r>
            <a:endParaRPr lang="cs-CZ" dirty="0" smtClean="0"/>
          </a:p>
          <a:p>
            <a:pPr lvl="1"/>
            <a:r>
              <a:rPr lang="cs-CZ" dirty="0" smtClean="0"/>
              <a:t>Michael </a:t>
            </a:r>
            <a:r>
              <a:rPr lang="cs-CZ" dirty="0" err="1" smtClean="0"/>
              <a:t>Froman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098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Argumenty 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USA + EU – 60% světového HDP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 smtClean="0"/>
              <a:t>Malmström</a:t>
            </a:r>
            <a:endParaRPr lang="cs-CZ" dirty="0" smtClean="0"/>
          </a:p>
          <a:p>
            <a:pPr lvl="1"/>
            <a:r>
              <a:rPr lang="cs-CZ" dirty="0" smtClean="0"/>
              <a:t>EU je největší exportér služeb a zboží</a:t>
            </a:r>
          </a:p>
          <a:p>
            <a:pPr lvl="1"/>
            <a:r>
              <a:rPr lang="cs-CZ" dirty="0" smtClean="0"/>
              <a:t>WTO</a:t>
            </a:r>
          </a:p>
          <a:p>
            <a:pPr lvl="1"/>
            <a:r>
              <a:rPr lang="cs-CZ" dirty="0" smtClean="0"/>
              <a:t>Dohody s Ekvádorem, Singapurem, Kanadou</a:t>
            </a:r>
          </a:p>
          <a:p>
            <a:pPr lvl="1"/>
            <a:r>
              <a:rPr lang="cs-CZ" dirty="0" smtClean="0"/>
              <a:t>2011 Jižní Korea - +35% export, +90% automobil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0216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Konkrétní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Netarifní bariéry – odlišnost výrobků</a:t>
            </a:r>
          </a:p>
          <a:p>
            <a:pPr lvl="1"/>
            <a:r>
              <a:rPr lang="cs-CZ" dirty="0" smtClean="0"/>
              <a:t>Automobilový průmysl</a:t>
            </a:r>
          </a:p>
          <a:p>
            <a:r>
              <a:rPr lang="cs-CZ" dirty="0" smtClean="0"/>
              <a:t>Různá certifikace výrobků</a:t>
            </a:r>
          </a:p>
          <a:p>
            <a:r>
              <a:rPr lang="cs-CZ" dirty="0" smtClean="0"/>
              <a:t>Cla a poplatky – všechny pod 3%</a:t>
            </a:r>
          </a:p>
          <a:p>
            <a:r>
              <a:rPr lang="cs-CZ" dirty="0" smtClean="0"/>
              <a:t>Vízum?</a:t>
            </a:r>
          </a:p>
          <a:p>
            <a:r>
              <a:rPr lang="cs-CZ" dirty="0" smtClean="0"/>
              <a:t>Pracovní síla? </a:t>
            </a:r>
          </a:p>
          <a:p>
            <a:pPr lvl="1"/>
            <a:r>
              <a:rPr lang="cs-CZ" dirty="0" smtClean="0"/>
              <a:t>Dohoda Mexiko a USA – příliv imigrantů do USA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963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Transparentnost?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doc. Svoboda – předseda právního výboru EP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rof. </a:t>
            </a:r>
            <a:r>
              <a:rPr lang="cs-CZ" dirty="0" err="1" smtClean="0"/>
              <a:t>Vérny</a:t>
            </a:r>
            <a:endParaRPr lang="cs-CZ" dirty="0" smtClean="0"/>
          </a:p>
          <a:p>
            <a:pPr lvl="1"/>
            <a:r>
              <a:rPr lang="cs-CZ" dirty="0" smtClean="0"/>
              <a:t>Publikace</a:t>
            </a:r>
          </a:p>
          <a:p>
            <a:pPr lvl="1"/>
            <a:r>
              <a:rPr lang="cs-CZ" dirty="0" smtClean="0"/>
              <a:t>01/15 zveřejnění návrhů ze strany EU</a:t>
            </a:r>
          </a:p>
          <a:p>
            <a:pPr lvl="2"/>
            <a:r>
              <a:rPr lang="cs-CZ" dirty="0" smtClean="0"/>
              <a:t>Duš. Vlastnictví, kosmetika, strojírenství, potraviny, hospodářská soutěž, farmaceutické výrobky</a:t>
            </a:r>
          </a:p>
          <a:p>
            <a:pPr lvl="1"/>
            <a:r>
              <a:rPr lang="cs-CZ" dirty="0" smtClean="0"/>
              <a:t>Konference: Přínosy a výzvy pro  ČR a EU</a:t>
            </a:r>
          </a:p>
          <a:p>
            <a:pPr lvl="2"/>
            <a:r>
              <a:rPr lang="cs-CZ" dirty="0" smtClean="0"/>
              <a:t>12/2014, Karel Kruliš, Václav </a:t>
            </a:r>
            <a:r>
              <a:rPr lang="cs-CZ" dirty="0" err="1" smtClean="0"/>
              <a:t>Lídl</a:t>
            </a:r>
            <a:endParaRPr lang="cs-CZ" dirty="0" smtClean="0"/>
          </a:p>
          <a:p>
            <a:pPr lvl="2"/>
            <a:r>
              <a:rPr lang="cs-CZ" dirty="0" smtClean="0"/>
              <a:t>Asociace pro mezinárodní otázk</a:t>
            </a:r>
            <a:r>
              <a:rPr lang="cs-CZ" dirty="0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293032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ISDS</a:t>
            </a:r>
            <a:br>
              <a:rPr lang="cs-CZ" dirty="0" smtClean="0"/>
            </a:br>
            <a:r>
              <a:rPr lang="cs-CZ" dirty="0" smtClean="0"/>
              <a:t>(Investor -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dispute</a:t>
            </a:r>
            <a:r>
              <a:rPr lang="cs-CZ" dirty="0" smtClean="0"/>
              <a:t> </a:t>
            </a:r>
            <a:r>
              <a:rPr lang="cs-CZ" dirty="0" err="1" smtClean="0"/>
              <a:t>setlement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Ochrana investorů</a:t>
            </a:r>
          </a:p>
          <a:p>
            <a:r>
              <a:rPr lang="cs-CZ" dirty="0" smtClean="0"/>
              <a:t>Arbitrážní soudy</a:t>
            </a:r>
          </a:p>
          <a:p>
            <a:r>
              <a:rPr lang="cs-CZ" dirty="0" smtClean="0"/>
              <a:t>Svrchovanost, suverenita?</a:t>
            </a:r>
          </a:p>
          <a:p>
            <a:r>
              <a:rPr lang="cs-CZ" dirty="0" smtClean="0"/>
              <a:t>Phillip Morris x Austrálie</a:t>
            </a:r>
          </a:p>
          <a:p>
            <a:r>
              <a:rPr lang="cs-CZ" dirty="0" err="1" smtClean="0"/>
              <a:t>Fukušima</a:t>
            </a:r>
            <a:r>
              <a:rPr lang="cs-CZ" dirty="0" smtClean="0"/>
              <a:t> – Německo (spol. </a:t>
            </a:r>
            <a:r>
              <a:rPr lang="cs-CZ" dirty="0" err="1" smtClean="0"/>
              <a:t>Valanthaal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3.7 bil eur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540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není v TTIP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Životní prostředí</a:t>
            </a:r>
          </a:p>
          <a:p>
            <a:r>
              <a:rPr lang="cs-CZ" dirty="0" smtClean="0"/>
              <a:t>Evropské standardy</a:t>
            </a:r>
          </a:p>
          <a:p>
            <a:r>
              <a:rPr lang="cs-CZ" dirty="0" smtClean="0"/>
              <a:t>Audiovizuální sektor </a:t>
            </a:r>
          </a:p>
          <a:p>
            <a:pPr lvl="1"/>
            <a:r>
              <a:rPr lang="cs-CZ" dirty="0" smtClean="0"/>
              <a:t>Francie - veto, UNESCO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ojednaná výjimka</a:t>
            </a:r>
          </a:p>
          <a:p>
            <a:r>
              <a:rPr lang="cs-CZ" dirty="0" smtClean="0"/>
              <a:t>Standardy jídla</a:t>
            </a:r>
          </a:p>
          <a:p>
            <a:pPr lvl="1"/>
            <a:r>
              <a:rPr lang="cs-CZ" dirty="0" smtClean="0"/>
              <a:t>GMO x EU</a:t>
            </a:r>
          </a:p>
        </p:txBody>
      </p:sp>
    </p:spTree>
    <p:extLst>
      <p:ext uri="{BB962C8B-B14F-4D97-AF65-F5344CB8AC3E}">
        <p14:creationId xmlns:p14="http://schemas.microsoft.com/office/powerpoint/2010/main" val="1437572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Dokončení?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2018 – volby v US</a:t>
            </a:r>
          </a:p>
          <a:p>
            <a:r>
              <a:rPr lang="cs-CZ" dirty="0" smtClean="0"/>
              <a:t>Situace v Kongresu – Demokrati + Republikáni</a:t>
            </a:r>
          </a:p>
          <a:p>
            <a:r>
              <a:rPr lang="cs-CZ" dirty="0" smtClean="0">
                <a:hlinkClick r:id="rId2"/>
              </a:rPr>
              <a:t>https://stop-ttip.org/podepiste/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http://vttip.cz/</a:t>
            </a:r>
            <a:endParaRPr lang="cs-CZ" dirty="0" smtClean="0"/>
          </a:p>
          <a:p>
            <a:r>
              <a:rPr lang="cs-CZ">
                <a:hlinkClick r:id="rId4"/>
              </a:rPr>
              <a:t>http://www.businessinfo.cz/cs/clanky/transatlanticka-dohoda-o-obchodu-a-investicich-mezi-eu-a-usa-ttip-41079.html#!&amp;</a:t>
            </a:r>
            <a:r>
              <a:rPr lang="cs-CZ" smtClean="0">
                <a:hlinkClick r:id="rId4"/>
              </a:rPr>
              <a:t>chapter=1</a:t>
            </a:r>
            <a:endParaRPr lang="cs-CZ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3657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260</Words>
  <Application>Microsoft Office PowerPoint</Application>
  <PresentationFormat>Předvádění na obrazovce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Transatlantic Trade  and  Investment Partnership</vt:lpstr>
      <vt:lpstr>SME</vt:lpstr>
      <vt:lpstr>Jednání</vt:lpstr>
      <vt:lpstr>Argumenty +</vt:lpstr>
      <vt:lpstr>Konkrétní příklady</vt:lpstr>
      <vt:lpstr>Transparentnost?</vt:lpstr>
      <vt:lpstr>ISDS (Investor - state dispute setlement)</vt:lpstr>
      <vt:lpstr>Co není v TTIP</vt:lpstr>
      <vt:lpstr>Dokončení?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Iveta Ptáčníková</dc:creator>
  <cp:lastModifiedBy>Milan Severa</cp:lastModifiedBy>
  <cp:revision>23</cp:revision>
  <dcterms:created xsi:type="dcterms:W3CDTF">2015-05-20T12:53:37Z</dcterms:created>
  <dcterms:modified xsi:type="dcterms:W3CDTF">2015-05-28T13:36:10Z</dcterms:modified>
</cp:coreProperties>
</file>