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261" r:id="rId2"/>
    <p:sldId id="470" r:id="rId3"/>
    <p:sldId id="471" r:id="rId4"/>
    <p:sldId id="472" r:id="rId5"/>
    <p:sldId id="473" r:id="rId6"/>
    <p:sldId id="474" r:id="rId7"/>
    <p:sldId id="475" r:id="rId8"/>
    <p:sldId id="477" r:id="rId9"/>
    <p:sldId id="478" r:id="rId10"/>
    <p:sldId id="479" r:id="rId11"/>
    <p:sldId id="480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91" r:id="rId20"/>
    <p:sldId id="492" r:id="rId21"/>
    <p:sldId id="488" r:id="rId22"/>
    <p:sldId id="489" r:id="rId23"/>
    <p:sldId id="490" r:id="rId24"/>
    <p:sldId id="493" r:id="rId25"/>
    <p:sldId id="494" r:id="rId26"/>
    <p:sldId id="495" r:id="rId27"/>
    <p:sldId id="496" r:id="rId28"/>
    <p:sldId id="497" r:id="rId29"/>
    <p:sldId id="498" r:id="rId30"/>
    <p:sldId id="476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06" r:id="rId39"/>
    <p:sldId id="507" r:id="rId40"/>
    <p:sldId id="508" r:id="rId41"/>
    <p:sldId id="509" r:id="rId42"/>
    <p:sldId id="510" r:id="rId43"/>
    <p:sldId id="511" r:id="rId44"/>
    <p:sldId id="512" r:id="rId45"/>
    <p:sldId id="521" r:id="rId46"/>
    <p:sldId id="513" r:id="rId47"/>
    <p:sldId id="514" r:id="rId48"/>
    <p:sldId id="515" r:id="rId49"/>
    <p:sldId id="516" r:id="rId50"/>
    <p:sldId id="517" r:id="rId51"/>
    <p:sldId id="518" r:id="rId52"/>
    <p:sldId id="519" r:id="rId53"/>
    <p:sldId id="520" r:id="rId54"/>
    <p:sldId id="522" r:id="rId55"/>
    <p:sldId id="523" r:id="rId56"/>
    <p:sldId id="524" r:id="rId57"/>
    <p:sldId id="525" r:id="rId58"/>
    <p:sldId id="526" r:id="rId59"/>
    <p:sldId id="527" r:id="rId60"/>
    <p:sldId id="528" r:id="rId61"/>
    <p:sldId id="529" r:id="rId62"/>
    <p:sldId id="530" r:id="rId63"/>
    <p:sldId id="531" r:id="rId64"/>
    <p:sldId id="532" r:id="rId65"/>
    <p:sldId id="552" r:id="rId66"/>
    <p:sldId id="533" r:id="rId67"/>
    <p:sldId id="534" r:id="rId68"/>
    <p:sldId id="535" r:id="rId69"/>
    <p:sldId id="536" r:id="rId70"/>
    <p:sldId id="537" r:id="rId71"/>
    <p:sldId id="538" r:id="rId72"/>
    <p:sldId id="539" r:id="rId73"/>
    <p:sldId id="540" r:id="rId74"/>
    <p:sldId id="541" r:id="rId75"/>
    <p:sldId id="542" r:id="rId76"/>
    <p:sldId id="543" r:id="rId77"/>
    <p:sldId id="544" r:id="rId78"/>
    <p:sldId id="546" r:id="rId79"/>
    <p:sldId id="547" r:id="rId80"/>
    <p:sldId id="548" r:id="rId81"/>
    <p:sldId id="549" r:id="rId82"/>
    <p:sldId id="550" r:id="rId83"/>
    <p:sldId id="551" r:id="rId8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9900"/>
    <a:srgbClr val="FF0000"/>
    <a:srgbClr val="0000FF"/>
    <a:srgbClr val="99FF99"/>
    <a:srgbClr val="00FF00"/>
    <a:srgbClr val="FF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2" autoAdjust="0"/>
    <p:restoredTop sz="64121" autoAdjust="0"/>
  </p:normalViewPr>
  <p:slideViewPr>
    <p:cSldViewPr>
      <p:cViewPr>
        <p:scale>
          <a:sx n="75" d="100"/>
          <a:sy n="75" d="100"/>
        </p:scale>
        <p:origin x="-2664" y="-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4A6469B-06AF-4179-BDA8-91D37AE56ECB}" type="datetimeFigureOut">
              <a:rPr lang="cs-CZ"/>
              <a:pPr>
                <a:defRPr/>
              </a:pPr>
              <a:t>4.10.2015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8E6C29-E3D6-40B9-864F-993A176B1E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383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dirty="0" smtClean="0"/>
              <a:t> </a:t>
            </a:r>
          </a:p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9E63D1-5E6E-4526-BA39-80F26E05E086}" type="slidenum">
              <a:rPr lang="cs-CZ" smtClean="0"/>
              <a:pPr/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E6C29-E3D6-40B9-864F-993A176B1EFC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EEB88-F4A2-4279-9ECD-EBE88DF52EA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8E438-0767-42C6-9C5C-940B78DDFE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DBBE8-6217-46D4-A29A-57C30007AC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C5E89-08C5-4D92-A702-A16F506908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2C714-DFF4-40F2-BA5F-68624063CC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CFD3F-DE29-4C27-A252-DE3D6A2A8A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88FF2-0620-41FF-9BD4-66251F27AE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34A27-03EC-477C-95C7-5654F282BB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04BC4-5A59-4FBF-B886-CEF72446E9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CAE7-86DA-4788-9183-EAEE06CB2D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29A69-3C8F-4B7B-B9A6-4DE331E9CE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3FD4F-A691-4231-AE79-D0F7BE696F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1EA3E6E4-BAD1-48D3-91A1-F3EA493DE8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8"/>
          <p:cNvSpPr>
            <a:spLocks noChangeArrowheads="1"/>
          </p:cNvSpPr>
          <p:nvPr/>
        </p:nvSpPr>
        <p:spPr bwMode="auto">
          <a:xfrm>
            <a:off x="0" y="1428736"/>
            <a:ext cx="9144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 </a:t>
            </a:r>
            <a:r>
              <a:rPr lang="cs-CZ" sz="1600" dirty="0" smtClean="0"/>
              <a:t>Seminář </a:t>
            </a:r>
            <a:r>
              <a:rPr lang="cs-CZ" sz="1600" dirty="0" err="1" smtClean="0"/>
              <a:t>Třebívlice</a:t>
            </a:r>
            <a:r>
              <a:rPr lang="cs-CZ" sz="1600" dirty="0" smtClean="0"/>
              <a:t> - </a:t>
            </a:r>
            <a:r>
              <a:rPr lang="cs-CZ" sz="1600" dirty="0" err="1" smtClean="0"/>
              <a:t>Dřemčice</a:t>
            </a:r>
            <a:endParaRPr lang="cs-CZ" sz="1600" dirty="0" smtClean="0"/>
          </a:p>
          <a:p>
            <a:pPr algn="ctr"/>
            <a:r>
              <a:rPr lang="cs-CZ" sz="1600" dirty="0" smtClean="0"/>
              <a:t>10. – 11. října 2013</a:t>
            </a:r>
          </a:p>
          <a:p>
            <a:pPr algn="ctr"/>
            <a:r>
              <a:rPr lang="cs-CZ" sz="1600" dirty="0" smtClean="0"/>
              <a:t>Ing. Jan Šatava</a:t>
            </a:r>
          </a:p>
          <a:p>
            <a:pPr algn="ctr"/>
            <a:endParaRPr lang="cs-CZ" sz="1600" dirty="0"/>
          </a:p>
          <a:p>
            <a:pPr algn="ctr"/>
            <a:endParaRPr lang="cs-CZ" sz="1600" dirty="0" smtClean="0"/>
          </a:p>
          <a:p>
            <a:pPr algn="ctr"/>
            <a:endParaRPr lang="cs-CZ" sz="1600" dirty="0"/>
          </a:p>
          <a:p>
            <a:pPr algn="ctr"/>
            <a:endParaRPr lang="cs-CZ" sz="1600" dirty="0" smtClean="0"/>
          </a:p>
          <a:p>
            <a:r>
              <a:rPr lang="cs-CZ" sz="1600" dirty="0"/>
              <a:t>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/>
              <a:t> </a:t>
            </a:r>
          </a:p>
          <a:p>
            <a:r>
              <a:rPr lang="cs-CZ" sz="1600" dirty="0"/>
              <a:t>                                                                    </a:t>
            </a:r>
          </a:p>
          <a:p>
            <a:pPr algn="ctr"/>
            <a:endParaRPr lang="cs-CZ" sz="1400" dirty="0"/>
          </a:p>
        </p:txBody>
      </p:sp>
      <p:sp>
        <p:nvSpPr>
          <p:cNvPr id="2051" name="Text Box 11"/>
          <p:cNvSpPr txBox="1">
            <a:spLocks noChangeArrowheads="1"/>
          </p:cNvSpPr>
          <p:nvPr/>
        </p:nvSpPr>
        <p:spPr bwMode="auto">
          <a:xfrm rot="10800000" flipV="1">
            <a:off x="0" y="286787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 smtClean="0"/>
              <a:t>Místní železnice jako klíčový rozvojový fenomén</a:t>
            </a:r>
          </a:p>
          <a:p>
            <a:pPr algn="ctr"/>
            <a:r>
              <a:rPr lang="cs-CZ" dirty="0" smtClean="0"/>
              <a:t>Příklady ze světa</a:t>
            </a:r>
            <a:endParaRPr lang="cs-CZ" dirty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1038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</a:t>
            </a:r>
            <a:endParaRPr kumimoji="0" lang="cs-CZ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1600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Obrázek 10" descr="2012-03-17-Trochita-Jacobacci-Ausf-st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1071546"/>
            <a:ext cx="6667500" cy="4171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Myrdal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Flåm</a:t>
            </a:r>
            <a:r>
              <a:rPr lang="cs-CZ" sz="2800" b="1" dirty="0" smtClean="0"/>
              <a:t>, Norsko</a:t>
            </a:r>
            <a:endParaRPr lang="cs-CZ" sz="2800" b="1" dirty="0"/>
          </a:p>
        </p:txBody>
      </p:sp>
      <p:pic>
        <p:nvPicPr>
          <p:cNvPr id="5" name="Zástupný symbol pro obsah 4" descr="Flamsba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582" y="785793"/>
            <a:ext cx="7878384" cy="59111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Myrdal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Flåm</a:t>
            </a:r>
            <a:r>
              <a:rPr lang="cs-CZ" sz="2800" b="1" dirty="0" smtClean="0"/>
              <a:t>, Norsko</a:t>
            </a:r>
            <a:endParaRPr lang="cs-CZ" sz="2800" b="1" dirty="0"/>
          </a:p>
        </p:txBody>
      </p:sp>
      <p:pic>
        <p:nvPicPr>
          <p:cNvPr id="8" name="Zástupný symbol pro obsah 7" descr="flam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919" y="714356"/>
            <a:ext cx="8125055" cy="6036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Myrdal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Flåm</a:t>
            </a:r>
            <a:r>
              <a:rPr lang="cs-CZ" sz="2800" b="1" dirty="0" smtClean="0"/>
              <a:t>, Norsko</a:t>
            </a:r>
            <a:endParaRPr lang="cs-CZ" sz="2800" b="1" dirty="0"/>
          </a:p>
        </p:txBody>
      </p:sp>
      <p:pic>
        <p:nvPicPr>
          <p:cNvPr id="5" name="Zástupný symbol pro obsah 4" descr="Flam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48" y="928670"/>
            <a:ext cx="8583025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Welsh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Highland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Railway</a:t>
            </a:r>
            <a:r>
              <a:rPr lang="cs-CZ" sz="2800" b="1" dirty="0" smtClean="0"/>
              <a:t>, Wales, Velká Británie</a:t>
            </a:r>
            <a:endParaRPr lang="cs-CZ" sz="2800" b="1" dirty="0"/>
          </a:p>
        </p:txBody>
      </p:sp>
      <p:pic>
        <p:nvPicPr>
          <p:cNvPr id="6" name="Zástupný symbol pro obsah 5" descr="Ffestiniog-Railway-07419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834" y="857232"/>
            <a:ext cx="8014015" cy="56979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Welsh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Highland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Railway</a:t>
            </a:r>
            <a:r>
              <a:rPr lang="cs-CZ" sz="2800" b="1" dirty="0" smtClean="0"/>
              <a:t>, Wales, Velká Británie</a:t>
            </a:r>
            <a:endParaRPr lang="cs-CZ" sz="28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r>
              <a:rPr lang="cs-CZ" sz="2000" dirty="0" smtClean="0"/>
              <a:t>Železnice vybudovaná v 60. – 80. létech 19. století především pro obsluhu břidlicových dolů a dopravu horniny do přístavu.</a:t>
            </a:r>
          </a:p>
          <a:p>
            <a:r>
              <a:rPr lang="cs-CZ" sz="2000" dirty="0" smtClean="0"/>
              <a:t>Zanikla již ve 40. létech 20. stol.</a:t>
            </a:r>
          </a:p>
          <a:p>
            <a:r>
              <a:rPr lang="cs-CZ" sz="2000" dirty="0" smtClean="0"/>
              <a:t>Od 50. let pokusy o obnovení alespoň části tratě jako turistické dráhy, od roku 1963 opět v provozu. První muzeální železnice na světě.</a:t>
            </a:r>
          </a:p>
          <a:p>
            <a:r>
              <a:rPr lang="cs-CZ" sz="2000" dirty="0" smtClean="0"/>
              <a:t>V posledních dvou desetiletích došlo k obnově dávno zrušených úseků a délka dosáhla 30 km.</a:t>
            </a:r>
          </a:p>
          <a:p>
            <a:r>
              <a:rPr lang="cs-CZ" sz="2000" dirty="0" smtClean="0"/>
              <a:t>Pilíř turistického ruchu Walesu.</a:t>
            </a:r>
          </a:p>
          <a:p>
            <a:r>
              <a:rPr lang="cs-CZ" sz="2000" dirty="0" smtClean="0"/>
              <a:t>Obnova železnice i její provoz je financován z veřejných zdrojů.</a:t>
            </a:r>
          </a:p>
          <a:p>
            <a:r>
              <a:rPr lang="cs-CZ" sz="2000" dirty="0" smtClean="0"/>
              <a:t>Podnik má formu neziskové organizace.</a:t>
            </a:r>
          </a:p>
          <a:p>
            <a:r>
              <a:rPr lang="cs-CZ" sz="2000" dirty="0" smtClean="0"/>
              <a:t>Předpokládá se další rozvoj.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Welsh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Highland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Railway</a:t>
            </a:r>
            <a:r>
              <a:rPr lang="cs-CZ" sz="2800" b="1" dirty="0" smtClean="0"/>
              <a:t>, Wales, Velká Británie</a:t>
            </a:r>
            <a:endParaRPr lang="cs-CZ" sz="2800" b="1" dirty="0"/>
          </a:p>
        </p:txBody>
      </p:sp>
      <p:pic>
        <p:nvPicPr>
          <p:cNvPr id="7" name="Zástupný symbol pro obsah 6" descr="2011%2002%2024%20Welsh%20Highland%20Railway%20%20Rhyd%20Ddu%20%202%20Ffestiniog%20locos%20head%20nort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7" y="1000108"/>
            <a:ext cx="7684522" cy="56438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Welsh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Highland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Railway</a:t>
            </a:r>
            <a:r>
              <a:rPr lang="cs-CZ" sz="2800" b="1" dirty="0" smtClean="0"/>
              <a:t>, Wales, Velká Británie</a:t>
            </a:r>
            <a:endParaRPr lang="cs-CZ" sz="2800" b="1" dirty="0"/>
          </a:p>
        </p:txBody>
      </p:sp>
      <p:pic>
        <p:nvPicPr>
          <p:cNvPr id="5" name="Zástupný symbol pro obsah 4" descr="whrCaer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36" y="1071547"/>
            <a:ext cx="8145368" cy="53578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Welsh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Highland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Railway</a:t>
            </a:r>
            <a:r>
              <a:rPr lang="cs-CZ" sz="2800" b="1" dirty="0" smtClean="0"/>
              <a:t>, Wales, Velká Británie</a:t>
            </a:r>
            <a:endParaRPr lang="cs-CZ" sz="2800" b="1" dirty="0"/>
          </a:p>
        </p:txBody>
      </p:sp>
      <p:pic>
        <p:nvPicPr>
          <p:cNvPr id="6" name="Zástupný symbol pro obsah 5" descr="oddities-9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071" y="918066"/>
            <a:ext cx="8472452" cy="55113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Kalka</a:t>
            </a:r>
            <a:r>
              <a:rPr lang="cs-CZ" sz="2800" b="1" dirty="0" smtClean="0"/>
              <a:t> – Šimla, </a:t>
            </a:r>
            <a:r>
              <a:rPr lang="cs-CZ" sz="2800" b="1" dirty="0" err="1" smtClean="0"/>
              <a:t>Himašalpradéš</a:t>
            </a:r>
            <a:r>
              <a:rPr lang="cs-CZ" sz="2800" b="1" dirty="0" smtClean="0"/>
              <a:t>, Indie</a:t>
            </a:r>
            <a:endParaRPr lang="cs-CZ" sz="2800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643602"/>
          </a:xfrm>
        </p:spPr>
        <p:txBody>
          <a:bodyPr/>
          <a:lstStyle/>
          <a:p>
            <a:r>
              <a:rPr lang="cs-CZ" sz="2000" dirty="0" smtClean="0"/>
              <a:t>Železnice otevřená v roce 1903 spojuje horské letovisko Šimla s hlavní železnicí z Dillí. </a:t>
            </a:r>
          </a:p>
          <a:p>
            <a:r>
              <a:rPr lang="cs-CZ" sz="2000" dirty="0" smtClean="0"/>
              <a:t>Překonává mnoha tunely a mosty převýšení 2000 m. Délka tratě je 97 km.</a:t>
            </a:r>
          </a:p>
          <a:p>
            <a:r>
              <a:rPr lang="cs-CZ" sz="2000" dirty="0" smtClean="0"/>
              <a:t>Od počátku byla budována pro jistou formu turistické dopravy – Šimla byla pro své horské podnebí oblíbeným letoviskem Britů v Indii.</a:t>
            </a:r>
          </a:p>
          <a:p>
            <a:r>
              <a:rPr lang="cs-CZ" sz="2000" dirty="0" smtClean="0"/>
              <a:t>Od roku 2007 je dráha zařazena mezi světové kulturní dědictví UNESCO.</a:t>
            </a:r>
          </a:p>
          <a:p>
            <a:r>
              <a:rPr lang="cs-CZ" sz="2000" dirty="0" smtClean="0"/>
              <a:t>Je oblíbená nejen zahraničními turisty, ale především domácím obyvatelstvem všech vrstev. Šimla si své postavení významného letoviska podržela dodnes.</a:t>
            </a:r>
          </a:p>
          <a:p>
            <a:r>
              <a:rPr lang="cs-CZ" sz="2000" dirty="0" smtClean="0"/>
              <a:t>Indové vlak do Šimly překřtili na „</a:t>
            </a:r>
            <a:r>
              <a:rPr lang="cs-CZ" sz="2000" dirty="0" err="1" smtClean="0"/>
              <a:t>Toy</a:t>
            </a:r>
            <a:r>
              <a:rPr lang="cs-CZ" sz="2000" dirty="0" smtClean="0"/>
              <a:t> </a:t>
            </a:r>
            <a:r>
              <a:rPr lang="cs-CZ" sz="2000" dirty="0" err="1" smtClean="0"/>
              <a:t>Train</a:t>
            </a:r>
            <a:r>
              <a:rPr lang="cs-CZ" sz="2000" dirty="0" smtClean="0"/>
              <a:t>“ – vláček hračku…</a:t>
            </a:r>
            <a:endParaRPr lang="cs-CZ" sz="2000" dirty="0"/>
          </a:p>
        </p:txBody>
      </p:sp>
      <p:pic>
        <p:nvPicPr>
          <p:cNvPr id="10" name="Obrázek 9" descr="main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5429264"/>
            <a:ext cx="1384103" cy="1230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Kalka</a:t>
            </a:r>
            <a:r>
              <a:rPr lang="cs-CZ" sz="2800" b="1" dirty="0" smtClean="0"/>
              <a:t> – Šimla, </a:t>
            </a:r>
            <a:r>
              <a:rPr lang="cs-CZ" sz="2800" b="1" dirty="0" err="1" smtClean="0"/>
              <a:t>Himašalpradéš</a:t>
            </a:r>
            <a:r>
              <a:rPr lang="cs-CZ" sz="2800" b="1" dirty="0" smtClean="0"/>
              <a:t>, Indie</a:t>
            </a:r>
            <a:endParaRPr lang="cs-CZ" sz="2800" b="1" dirty="0"/>
          </a:p>
        </p:txBody>
      </p:sp>
      <p:pic>
        <p:nvPicPr>
          <p:cNvPr id="5" name="Zástupný symbol pro obsah 4" descr="Barogh_Station,_Kalka_Simla_Railwa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428735"/>
            <a:ext cx="7227768" cy="46816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pPr algn="l"/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Funguje to napříč kontinenty.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50004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6" name="Zástupný symbol pro obsah 5" descr="inside-the-toy-train-shimla-india+1152_13002386816-tpfil02aw-187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Kalka</a:t>
            </a:r>
            <a:r>
              <a:rPr lang="cs-CZ" sz="2800" b="1" dirty="0" smtClean="0"/>
              <a:t> – Šimla, </a:t>
            </a:r>
            <a:r>
              <a:rPr lang="cs-CZ" sz="2800" b="1" dirty="0" err="1" smtClean="0"/>
              <a:t>Himašalpradéš</a:t>
            </a:r>
            <a:r>
              <a:rPr lang="cs-CZ" sz="2800" b="1" dirty="0" smtClean="0"/>
              <a:t>, Indie</a:t>
            </a:r>
            <a:endParaRPr lang="cs-CZ" sz="2800" b="1" dirty="0"/>
          </a:p>
        </p:txBody>
      </p:sp>
      <p:pic>
        <p:nvPicPr>
          <p:cNvPr id="6" name="Zástupný symbol pro obsah 5" descr="Barog-Railway-Station-Barog-7711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903" y="817946"/>
            <a:ext cx="6775426" cy="5682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Kalka</a:t>
            </a:r>
            <a:r>
              <a:rPr lang="cs-CZ" sz="2800" b="1" dirty="0" smtClean="0"/>
              <a:t> – Šimla, </a:t>
            </a:r>
            <a:r>
              <a:rPr lang="cs-CZ" sz="2800" b="1" dirty="0" err="1" smtClean="0"/>
              <a:t>Himašalpradéš</a:t>
            </a:r>
            <a:r>
              <a:rPr lang="cs-CZ" sz="2800" b="1" dirty="0" smtClean="0"/>
              <a:t>, Indie</a:t>
            </a:r>
            <a:endParaRPr lang="cs-CZ" sz="2800" b="1" dirty="0"/>
          </a:p>
        </p:txBody>
      </p:sp>
      <p:pic>
        <p:nvPicPr>
          <p:cNvPr id="5" name="Zástupný symbol pro obsah 4" descr="7-shimla-india-kalka-shimla-railway_30425_600x4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357298"/>
            <a:ext cx="7268814" cy="48458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Kalka</a:t>
            </a:r>
            <a:r>
              <a:rPr lang="cs-CZ" sz="2800" b="1" dirty="0" smtClean="0"/>
              <a:t> – Šimla, </a:t>
            </a:r>
            <a:r>
              <a:rPr lang="cs-CZ" sz="2800" b="1" dirty="0" err="1" smtClean="0"/>
              <a:t>Himašalpradéš</a:t>
            </a:r>
            <a:r>
              <a:rPr lang="cs-CZ" sz="2800" b="1" dirty="0" smtClean="0"/>
              <a:t>, Indie</a:t>
            </a:r>
            <a:endParaRPr lang="cs-CZ" sz="2800" b="1" dirty="0"/>
          </a:p>
        </p:txBody>
      </p:sp>
      <p:pic>
        <p:nvPicPr>
          <p:cNvPr id="6" name="Zástupný symbol pro obsah 5" descr="40-shimla-kalka-toy-tra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7" y="857232"/>
            <a:ext cx="7488355" cy="56444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Kalka</a:t>
            </a:r>
            <a:r>
              <a:rPr lang="cs-CZ" sz="2800" b="1" dirty="0" smtClean="0"/>
              <a:t> – Šimla, </a:t>
            </a:r>
            <a:r>
              <a:rPr lang="cs-CZ" sz="2800" b="1" dirty="0" err="1" smtClean="0"/>
              <a:t>Himašalpradéš</a:t>
            </a:r>
            <a:r>
              <a:rPr lang="cs-CZ" sz="2800" b="1" dirty="0" smtClean="0"/>
              <a:t>, Indie</a:t>
            </a:r>
            <a:endParaRPr lang="cs-CZ" sz="2800" b="1" dirty="0"/>
          </a:p>
        </p:txBody>
      </p:sp>
      <p:pic>
        <p:nvPicPr>
          <p:cNvPr id="8" name="Zástupný symbol pro obsah 7" descr="Shimla-To-Kalka-Tra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928670"/>
            <a:ext cx="7627457" cy="57205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Kalka</a:t>
            </a:r>
            <a:r>
              <a:rPr lang="cs-CZ" sz="2800" b="1" dirty="0" smtClean="0"/>
              <a:t> – Šimla, </a:t>
            </a:r>
            <a:r>
              <a:rPr lang="cs-CZ" sz="2800" b="1" dirty="0" err="1" smtClean="0"/>
              <a:t>Himašalpradéš</a:t>
            </a:r>
            <a:r>
              <a:rPr lang="cs-CZ" sz="2800" b="1" dirty="0" smtClean="0"/>
              <a:t>, Indie</a:t>
            </a:r>
            <a:endParaRPr lang="cs-CZ" sz="2800" b="1" dirty="0"/>
          </a:p>
        </p:txBody>
      </p:sp>
      <p:pic>
        <p:nvPicPr>
          <p:cNvPr id="5" name="Zástupný symbol pro obsah 4" descr="kalka_shimla_stamp_2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565620"/>
            <a:ext cx="4785321" cy="35310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Cumbres</a:t>
            </a:r>
            <a:r>
              <a:rPr lang="cs-CZ" sz="2800" b="1" dirty="0" smtClean="0"/>
              <a:t> &amp; </a:t>
            </a:r>
            <a:r>
              <a:rPr lang="cs-CZ" sz="2800" b="1" dirty="0" err="1" smtClean="0"/>
              <a:t>Toltec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Scenic</a:t>
            </a:r>
            <a:r>
              <a:rPr lang="cs-CZ" sz="2800" b="1" dirty="0" smtClean="0"/>
              <a:t> R. R., New </a:t>
            </a:r>
            <a:r>
              <a:rPr lang="cs-CZ" sz="2800" b="1" dirty="0" err="1" smtClean="0"/>
              <a:t>Mexico</a:t>
            </a:r>
            <a:r>
              <a:rPr lang="cs-CZ" sz="2800" b="1" dirty="0" smtClean="0"/>
              <a:t> a Colorado, USA</a:t>
            </a:r>
            <a:endParaRPr lang="cs-CZ" sz="2800" b="1" dirty="0"/>
          </a:p>
        </p:txBody>
      </p:sp>
      <p:pic>
        <p:nvPicPr>
          <p:cNvPr id="6" name="Zástupný symbol pro obsah 5" descr="8721_135638263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112114"/>
            <a:ext cx="7426172" cy="50140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Cumbres</a:t>
            </a:r>
            <a:r>
              <a:rPr lang="cs-CZ" sz="2800" b="1" dirty="0" smtClean="0"/>
              <a:t> &amp; </a:t>
            </a:r>
            <a:r>
              <a:rPr lang="cs-CZ" sz="2800" b="1" dirty="0" err="1" smtClean="0"/>
              <a:t>Toltec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Scenic</a:t>
            </a:r>
            <a:r>
              <a:rPr lang="cs-CZ" sz="2800" b="1" dirty="0" smtClean="0"/>
              <a:t> R. R., New </a:t>
            </a:r>
            <a:r>
              <a:rPr lang="cs-CZ" sz="2800" b="1" dirty="0" err="1" smtClean="0"/>
              <a:t>Mexico</a:t>
            </a:r>
            <a:r>
              <a:rPr lang="cs-CZ" sz="2800" b="1" dirty="0" smtClean="0"/>
              <a:t> a Colorado, USA</a:t>
            </a:r>
            <a:endParaRPr lang="cs-CZ" sz="28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/>
          <a:lstStyle/>
          <a:p>
            <a:r>
              <a:rPr lang="cs-CZ" sz="1800" dirty="0" smtClean="0"/>
              <a:t>Železnice je částí bývalé tratě společnosti Denver &amp; Rio Grande Western, která spojovala síť hlavních tratí a hornická městečka v horách Colorada.</a:t>
            </a:r>
          </a:p>
          <a:p>
            <a:r>
              <a:rPr lang="cs-CZ" sz="1800" dirty="0" smtClean="0"/>
              <a:t>Vybudována byla v l. 1880 – 1881. Od 40. let 20. stol. sloužila pouze nákladní dopravě, která byla definitivně zastavena v roce 1967.</a:t>
            </a:r>
          </a:p>
          <a:p>
            <a:r>
              <a:rPr lang="cs-CZ" sz="1800" dirty="0" smtClean="0"/>
              <a:t>V roce 1970 státy Nové Mexiko a Colorado podpořily vznik „</a:t>
            </a:r>
            <a:r>
              <a:rPr lang="cs-CZ" sz="1800" dirty="0" err="1" smtClean="0"/>
              <a:t>Scenic</a:t>
            </a:r>
            <a:r>
              <a:rPr lang="cs-CZ" sz="1800" dirty="0" smtClean="0"/>
              <a:t> </a:t>
            </a:r>
            <a:r>
              <a:rPr lang="cs-CZ" sz="1800" dirty="0" err="1" smtClean="0"/>
              <a:t>Railroad</a:t>
            </a:r>
            <a:r>
              <a:rPr lang="cs-CZ" sz="1800" dirty="0" smtClean="0"/>
              <a:t>“, scénické železnice. První případ použití tohoto termínu.</a:t>
            </a:r>
          </a:p>
          <a:p>
            <a:r>
              <a:rPr lang="cs-CZ" sz="1800" dirty="0" smtClean="0"/>
              <a:t>Od roku 1971 je na 103 km dlouhém úseku přes průsmyk </a:t>
            </a:r>
            <a:r>
              <a:rPr lang="cs-CZ" sz="1800" dirty="0" err="1" smtClean="0"/>
              <a:t>Cumbres</a:t>
            </a:r>
            <a:r>
              <a:rPr lang="cs-CZ" sz="1800" dirty="0" smtClean="0"/>
              <a:t> (3053 m n. m.), který spojuje Antonito v Coloradu s </a:t>
            </a:r>
            <a:r>
              <a:rPr lang="cs-CZ" sz="1800" dirty="0" err="1" smtClean="0"/>
              <a:t>Chamou</a:t>
            </a:r>
            <a:r>
              <a:rPr lang="cs-CZ" sz="1800" dirty="0" smtClean="0"/>
              <a:t> v Novém Mexiku, provozována turistická doprava. Trať se stala rozhodujícím rozvojovým prvkem regionu.</a:t>
            </a:r>
          </a:p>
          <a:p>
            <a:r>
              <a:rPr lang="cs-CZ" sz="1800" dirty="0" smtClean="0"/>
              <a:t>Kromě vlaků turistických na trati jezdí i nákladní vlaky pro lovce fotografií.</a:t>
            </a:r>
            <a:endParaRPr lang="cs-CZ" sz="1800" dirty="0"/>
          </a:p>
        </p:txBody>
      </p:sp>
      <p:pic>
        <p:nvPicPr>
          <p:cNvPr id="5" name="Obrázek 4" descr="zen_cumbres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4429132"/>
            <a:ext cx="3422621" cy="2727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Cumbres</a:t>
            </a:r>
            <a:r>
              <a:rPr lang="cs-CZ" sz="2800" b="1" dirty="0" smtClean="0"/>
              <a:t> &amp; </a:t>
            </a:r>
            <a:r>
              <a:rPr lang="cs-CZ" sz="2800" b="1" dirty="0" err="1" smtClean="0"/>
              <a:t>Toltec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Scenic</a:t>
            </a:r>
            <a:r>
              <a:rPr lang="cs-CZ" sz="2800" b="1" dirty="0" smtClean="0"/>
              <a:t> R. R., New </a:t>
            </a:r>
            <a:r>
              <a:rPr lang="cs-CZ" sz="2800" b="1" dirty="0" err="1" smtClean="0"/>
              <a:t>Mexico</a:t>
            </a:r>
            <a:r>
              <a:rPr lang="cs-CZ" sz="2800" b="1" dirty="0" smtClean="0"/>
              <a:t> a Colorado, USA</a:t>
            </a:r>
            <a:endParaRPr lang="cs-CZ" sz="2800" b="1" dirty="0"/>
          </a:p>
        </p:txBody>
      </p:sp>
      <p:pic>
        <p:nvPicPr>
          <p:cNvPr id="6" name="Zástupný symbol pro obsah 5" descr="2461_13701097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928687"/>
            <a:ext cx="8305039" cy="56934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Cumbres</a:t>
            </a:r>
            <a:r>
              <a:rPr lang="cs-CZ" sz="2800" b="1" dirty="0" smtClean="0"/>
              <a:t> &amp; </a:t>
            </a:r>
            <a:r>
              <a:rPr lang="cs-CZ" sz="2800" b="1" dirty="0" err="1" smtClean="0"/>
              <a:t>Toltec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Scenic</a:t>
            </a:r>
            <a:r>
              <a:rPr lang="cs-CZ" sz="2800" b="1" dirty="0" smtClean="0"/>
              <a:t> R. R., New </a:t>
            </a:r>
            <a:r>
              <a:rPr lang="cs-CZ" sz="2800" b="1" dirty="0" err="1" smtClean="0"/>
              <a:t>Mexico</a:t>
            </a:r>
            <a:r>
              <a:rPr lang="cs-CZ" sz="2800" b="1" dirty="0" smtClean="0"/>
              <a:t> a Colorado, USA</a:t>
            </a:r>
            <a:endParaRPr lang="cs-CZ" sz="2800" b="1" dirty="0"/>
          </a:p>
        </p:txBody>
      </p:sp>
      <p:pic>
        <p:nvPicPr>
          <p:cNvPr id="5" name="Zástupný symbol pro obsah 4" descr="2049_13624130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851" y="1000108"/>
            <a:ext cx="8498601" cy="5643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Cumbres</a:t>
            </a:r>
            <a:r>
              <a:rPr lang="cs-CZ" sz="2800" b="1" dirty="0" smtClean="0"/>
              <a:t> &amp; </a:t>
            </a:r>
            <a:r>
              <a:rPr lang="cs-CZ" sz="2800" b="1" dirty="0" err="1" smtClean="0"/>
              <a:t>Toltec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Scenic</a:t>
            </a:r>
            <a:r>
              <a:rPr lang="cs-CZ" sz="2800" b="1" dirty="0" smtClean="0"/>
              <a:t> R. R. Scénická železnice aneb vlak jako </a:t>
            </a:r>
            <a:r>
              <a:rPr lang="cs-CZ" sz="2800" b="1" dirty="0" err="1" smtClean="0"/>
              <a:t>krajinotvorný</a:t>
            </a:r>
            <a:r>
              <a:rPr lang="cs-CZ" sz="2800" b="1" dirty="0" smtClean="0"/>
              <a:t> prvek.</a:t>
            </a:r>
            <a:endParaRPr lang="cs-CZ" sz="2800" b="1" dirty="0"/>
          </a:p>
        </p:txBody>
      </p:sp>
      <p:pic>
        <p:nvPicPr>
          <p:cNvPr id="6" name="Zástupný symbol pro obsah 5" descr="6745_136181689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919388"/>
            <a:ext cx="8409822" cy="5739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err="1" smtClean="0"/>
              <a:t>Durango</a:t>
            </a:r>
            <a:r>
              <a:rPr lang="cs-CZ" sz="2400" b="1" dirty="0" smtClean="0"/>
              <a:t> &amp; </a:t>
            </a:r>
            <a:r>
              <a:rPr lang="cs-CZ" sz="2400" b="1" dirty="0" err="1" smtClean="0"/>
              <a:t>Silverton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Railroad</a:t>
            </a:r>
            <a:r>
              <a:rPr lang="cs-CZ" sz="2400" b="1" dirty="0" smtClean="0"/>
              <a:t> – první na světě, kde na to přišli (Colorado, USA)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Trať vybudována v l. 1880 – 82 jako spojení hornického městečka </a:t>
            </a:r>
            <a:r>
              <a:rPr lang="cs-CZ" sz="2000" dirty="0" err="1" smtClean="0"/>
              <a:t>Silverton</a:t>
            </a:r>
            <a:r>
              <a:rPr lang="cs-CZ" sz="2000" dirty="0" smtClean="0"/>
              <a:t> se světem společností Denver &amp; Rio Grande Western.</a:t>
            </a:r>
          </a:p>
          <a:p>
            <a:r>
              <a:rPr lang="cs-CZ" sz="2000" dirty="0" smtClean="0"/>
              <a:t>Ve 40. létech byly doly zavřeny, železnici hrozil zánik.</a:t>
            </a:r>
          </a:p>
          <a:p>
            <a:r>
              <a:rPr lang="cs-CZ" sz="2000" dirty="0" smtClean="0"/>
              <a:t>1953 – pokus o nalezení nového využití jakožto turistické vyhlídkové trasy.</a:t>
            </a:r>
          </a:p>
          <a:p>
            <a:r>
              <a:rPr lang="cs-CZ" sz="2000" dirty="0" smtClean="0"/>
              <a:t>Od té doby trvale v provozu, jediná železnice v USA, kde jsou nepřetržitě provozovány parní lokomotivy.</a:t>
            </a:r>
          </a:p>
          <a:p>
            <a:r>
              <a:rPr lang="cs-CZ" sz="2000" dirty="0" smtClean="0"/>
              <a:t>Délka 72 km, celoroční provoz s těžištěm v letní sezóně.</a:t>
            </a:r>
          </a:p>
          <a:p>
            <a:r>
              <a:rPr lang="cs-CZ" sz="2000" dirty="0" smtClean="0"/>
              <a:t>Ročně přepraví okolo 1 mil. cestujících.</a:t>
            </a:r>
          </a:p>
          <a:p>
            <a:r>
              <a:rPr lang="cs-CZ" sz="2000" dirty="0" smtClean="0"/>
              <a:t>Národní památka USA.</a:t>
            </a:r>
          </a:p>
          <a:p>
            <a:r>
              <a:rPr lang="cs-CZ" sz="2000" dirty="0" smtClean="0"/>
              <a:t>Z existence dráhy žijí města </a:t>
            </a:r>
            <a:r>
              <a:rPr lang="cs-CZ" sz="2000" dirty="0" err="1" smtClean="0"/>
              <a:t>Durango</a:t>
            </a:r>
            <a:r>
              <a:rPr lang="cs-CZ" sz="2000" dirty="0" smtClean="0"/>
              <a:t> i </a:t>
            </a:r>
            <a:r>
              <a:rPr lang="cs-CZ" sz="2000" dirty="0" err="1" smtClean="0"/>
              <a:t>Silverton</a:t>
            </a:r>
            <a:r>
              <a:rPr lang="cs-CZ" sz="2000" dirty="0" smtClean="0"/>
              <a:t>, bez ní by se zřejmě staly </a:t>
            </a:r>
            <a:r>
              <a:rPr lang="cs-CZ" sz="2000" dirty="0" err="1" smtClean="0"/>
              <a:t>Ghost</a:t>
            </a:r>
            <a:r>
              <a:rPr lang="cs-CZ" sz="2000" dirty="0" smtClean="0"/>
              <a:t> </a:t>
            </a:r>
            <a:r>
              <a:rPr lang="cs-CZ" sz="2000" dirty="0" err="1" smtClean="0"/>
              <a:t>Towns</a:t>
            </a:r>
            <a:r>
              <a:rPr lang="cs-CZ" sz="2000" dirty="0" smtClean="0"/>
              <a:t> – městy duchů…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Občas se i Yankeeům </a:t>
            </a:r>
            <a:r>
              <a:rPr lang="cs-CZ" sz="2400" b="1" dirty="0" err="1" smtClean="0"/>
              <a:t>nezadaří</a:t>
            </a:r>
            <a:endParaRPr lang="cs-CZ" sz="2400" b="1" dirty="0"/>
          </a:p>
        </p:txBody>
      </p:sp>
      <p:pic>
        <p:nvPicPr>
          <p:cNvPr id="5" name="Zástupný symbol pro obsah 4" descr="6065_13811080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39" y="642918"/>
            <a:ext cx="8568741" cy="58172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Dráha je v relativně chudém kraji zdrojem pracovních příležitostí.</a:t>
            </a:r>
            <a:endParaRPr lang="cs-CZ" sz="2400" b="1" dirty="0"/>
          </a:p>
        </p:txBody>
      </p:sp>
      <p:pic>
        <p:nvPicPr>
          <p:cNvPr id="6" name="Zástupný symbol pro obsah 5" descr="5608_13522581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902578"/>
            <a:ext cx="8286567" cy="56565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Trento</a:t>
            </a:r>
            <a:r>
              <a:rPr lang="cs-CZ" sz="2400" b="1" dirty="0" smtClean="0"/>
              <a:t> – Malé – </a:t>
            </a:r>
            <a:r>
              <a:rPr lang="cs-CZ" sz="2400" b="1" dirty="0" err="1" smtClean="0"/>
              <a:t>Marilleva</a:t>
            </a:r>
            <a:r>
              <a:rPr lang="cs-CZ" sz="2400" b="1" dirty="0" smtClean="0"/>
              <a:t>, provincie </a:t>
            </a:r>
            <a:r>
              <a:rPr lang="cs-CZ" sz="2400" b="1" dirty="0" err="1" smtClean="0"/>
              <a:t>Trento</a:t>
            </a:r>
            <a:r>
              <a:rPr lang="cs-CZ" sz="2400" b="1" dirty="0" smtClean="0"/>
              <a:t>, Itálie</a:t>
            </a:r>
            <a:endParaRPr lang="cs-CZ" sz="2400" b="1" dirty="0"/>
          </a:p>
        </p:txBody>
      </p:sp>
      <p:pic>
        <p:nvPicPr>
          <p:cNvPr id="5" name="Zástupný symbol pro obsah 4" descr="tmb21-Trento-Male-Durchfahrt-Mezzolombardo-Borghetto-ca-1955-(Forn)-s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142974"/>
            <a:ext cx="6172012" cy="4320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Trento</a:t>
            </a:r>
            <a:r>
              <a:rPr lang="cs-CZ" sz="2400" b="1" dirty="0" smtClean="0"/>
              <a:t> – Malé – </a:t>
            </a:r>
            <a:r>
              <a:rPr lang="cs-CZ" sz="2400" b="1" dirty="0" err="1" smtClean="0"/>
              <a:t>Marilleva</a:t>
            </a:r>
            <a:r>
              <a:rPr lang="cs-CZ" sz="2400" b="1" dirty="0" smtClean="0"/>
              <a:t>, provincie </a:t>
            </a:r>
            <a:r>
              <a:rPr lang="cs-CZ" sz="2400" b="1" dirty="0" err="1" smtClean="0"/>
              <a:t>Trento</a:t>
            </a:r>
            <a:r>
              <a:rPr lang="cs-CZ" sz="2400" b="1" dirty="0" smtClean="0"/>
              <a:t>, Itálie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/>
          <a:lstStyle/>
          <a:p>
            <a:r>
              <a:rPr lang="cs-CZ" sz="1800" dirty="0" smtClean="0"/>
              <a:t>Elektrická dráha </a:t>
            </a:r>
            <a:r>
              <a:rPr lang="cs-CZ" sz="1800" dirty="0" err="1" smtClean="0"/>
              <a:t>Trento</a:t>
            </a:r>
            <a:r>
              <a:rPr lang="cs-CZ" sz="1800" dirty="0" smtClean="0"/>
              <a:t> – Malé byla otevřena v roce 1909. Spojovala tehdejší </a:t>
            </a:r>
            <a:r>
              <a:rPr lang="cs-CZ" sz="1800" dirty="0" err="1" smtClean="0"/>
              <a:t>Trient</a:t>
            </a:r>
            <a:r>
              <a:rPr lang="cs-CZ" sz="1800" dirty="0" smtClean="0"/>
              <a:t> s horským městem Malé v údolí řeky </a:t>
            </a:r>
            <a:r>
              <a:rPr lang="cs-CZ" sz="1800" dirty="0" err="1" smtClean="0"/>
              <a:t>Noce</a:t>
            </a:r>
            <a:r>
              <a:rPr lang="cs-CZ" sz="1800" dirty="0" smtClean="0"/>
              <a:t> ve známém Val </a:t>
            </a:r>
            <a:r>
              <a:rPr lang="cs-CZ" sz="1800" dirty="0" err="1" smtClean="0"/>
              <a:t>di</a:t>
            </a:r>
            <a:r>
              <a:rPr lang="cs-CZ" sz="1800" dirty="0" smtClean="0"/>
              <a:t> Sole. Z jejích 60 km vedlo 43 km po silnicích a ulicích.</a:t>
            </a:r>
          </a:p>
          <a:p>
            <a:r>
              <a:rPr lang="cs-CZ" sz="1800" dirty="0" smtClean="0"/>
              <a:t>V 50. létech se vážně uvažovalo o její likvidaci, místo toho byl v roce 1956 zahájen ambiciózní projekt její modernizace. Po jeho dokončení v roce 1960 se trasa zkrátila na 56 km a její většina byla vedena zcela novou stopou. Rychlost vlaků se zvýšila ze 40 na 90 km/</a:t>
            </a:r>
            <a:r>
              <a:rPr lang="cs-CZ" sz="1800" dirty="0" err="1" smtClean="0"/>
              <a:t>h</a:t>
            </a:r>
            <a:r>
              <a:rPr lang="cs-CZ" sz="1800" dirty="0" smtClean="0"/>
              <a:t>.</a:t>
            </a:r>
          </a:p>
          <a:p>
            <a:r>
              <a:rPr lang="cs-CZ" sz="1800" dirty="0" smtClean="0"/>
              <a:t>Od roku 1964 byly na trati nasazeny nové soupravy. Od té doby došlo ke dvěma dalším výměnám generací vozidel.</a:t>
            </a:r>
          </a:p>
          <a:p>
            <a:r>
              <a:rPr lang="cs-CZ" sz="1800" dirty="0" smtClean="0"/>
              <a:t>V roce 2002 bylo otevřeno prodloužení dráhy z Malé do populárního lyžařského střediska </a:t>
            </a:r>
            <a:r>
              <a:rPr lang="cs-CZ" sz="1800" dirty="0" err="1" smtClean="0"/>
              <a:t>Marilleva</a:t>
            </a:r>
            <a:r>
              <a:rPr lang="cs-CZ" sz="1800" dirty="0" smtClean="0"/>
              <a:t>. Délka tratě dosáhla 66 km.</a:t>
            </a:r>
          </a:p>
          <a:p>
            <a:r>
              <a:rPr lang="cs-CZ" sz="1800" dirty="0" smtClean="0"/>
              <a:t>Železnice je ve vlastnictví provincie a provozuje i navazující autobusy, integrované k vlakům.</a:t>
            </a:r>
          </a:p>
          <a:p>
            <a:r>
              <a:rPr lang="cs-CZ" sz="1800" dirty="0" smtClean="0"/>
              <a:t>Ročně přepraví 4,5 mil cestujících (v roce 1960 to bylo 450 tis.). Je klíčovým rozvojovým prvkem obsluhovaného území.</a:t>
            </a:r>
          </a:p>
          <a:p>
            <a:r>
              <a:rPr lang="cs-CZ" sz="1800" dirty="0" smtClean="0"/>
              <a:t>Připravuje se její další prodloužení.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Trento</a:t>
            </a:r>
            <a:r>
              <a:rPr lang="cs-CZ" sz="2400" b="1" dirty="0" smtClean="0"/>
              <a:t> – Malé – </a:t>
            </a:r>
            <a:r>
              <a:rPr lang="cs-CZ" sz="2400" b="1" dirty="0" err="1" smtClean="0"/>
              <a:t>Marilleva</a:t>
            </a:r>
            <a:r>
              <a:rPr lang="cs-CZ" sz="2400" b="1" dirty="0" smtClean="0"/>
              <a:t>, provincie </a:t>
            </a:r>
            <a:r>
              <a:rPr lang="cs-CZ" sz="2400" b="1" dirty="0" err="1" smtClean="0"/>
              <a:t>Trento</a:t>
            </a:r>
            <a:r>
              <a:rPr lang="cs-CZ" sz="2400" b="1" dirty="0" smtClean="0"/>
              <a:t>, Itálie</a:t>
            </a:r>
            <a:endParaRPr lang="cs-CZ" sz="2400" b="1" dirty="0"/>
          </a:p>
        </p:txBody>
      </p:sp>
      <p:pic>
        <p:nvPicPr>
          <p:cNvPr id="5" name="Zástupný symbol pro obsah 4" descr="TM-Staumauer-Santa-Guistina-Eisenbahnbruecken-ca-1960-s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785793"/>
            <a:ext cx="5316131" cy="5950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Trento</a:t>
            </a:r>
            <a:r>
              <a:rPr lang="cs-CZ" sz="2400" b="1" dirty="0" smtClean="0"/>
              <a:t> – Malé – </a:t>
            </a:r>
            <a:r>
              <a:rPr lang="cs-CZ" sz="2400" b="1" dirty="0" err="1" smtClean="0"/>
              <a:t>Marilleva</a:t>
            </a:r>
            <a:r>
              <a:rPr lang="cs-CZ" sz="2400" b="1" dirty="0" smtClean="0"/>
              <a:t>, provincie </a:t>
            </a:r>
            <a:r>
              <a:rPr lang="cs-CZ" sz="2400" b="1" dirty="0" err="1" smtClean="0"/>
              <a:t>Trento</a:t>
            </a:r>
            <a:r>
              <a:rPr lang="cs-CZ" sz="2400" b="1" dirty="0" smtClean="0"/>
              <a:t>, Itálie</a:t>
            </a:r>
            <a:endParaRPr lang="cs-CZ" sz="2400" b="1" dirty="0"/>
          </a:p>
        </p:txBody>
      </p:sp>
      <p:pic>
        <p:nvPicPr>
          <p:cNvPr id="6" name="Zástupný symbol pro obsah 5" descr="4010188293_8595b1d053_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9" y="1070096"/>
            <a:ext cx="7790844" cy="52466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Trento</a:t>
            </a:r>
            <a:r>
              <a:rPr lang="cs-CZ" sz="2400" b="1" dirty="0" smtClean="0"/>
              <a:t> – Malé – </a:t>
            </a:r>
            <a:r>
              <a:rPr lang="cs-CZ" sz="2400" b="1" dirty="0" err="1" smtClean="0"/>
              <a:t>Marilleva</a:t>
            </a:r>
            <a:r>
              <a:rPr lang="cs-CZ" sz="2400" b="1" dirty="0" smtClean="0"/>
              <a:t>, provincie </a:t>
            </a:r>
            <a:r>
              <a:rPr lang="cs-CZ" sz="2400" b="1" dirty="0" err="1" smtClean="0"/>
              <a:t>Trento</a:t>
            </a:r>
            <a:r>
              <a:rPr lang="cs-CZ" sz="2400" b="1" dirty="0" smtClean="0"/>
              <a:t>, Itálie</a:t>
            </a:r>
            <a:endParaRPr lang="cs-CZ" sz="2400" b="1" dirty="0"/>
          </a:p>
        </p:txBody>
      </p:sp>
      <p:pic>
        <p:nvPicPr>
          <p:cNvPr id="5" name="Zástupný symbol pro obsah 4" descr="4016362516_07962590af_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257" y="1071546"/>
            <a:ext cx="7751188" cy="5177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Trento</a:t>
            </a:r>
            <a:r>
              <a:rPr lang="cs-CZ" sz="2400" b="1" dirty="0" smtClean="0"/>
              <a:t> – Malé – </a:t>
            </a:r>
            <a:r>
              <a:rPr lang="cs-CZ" sz="2400" b="1" dirty="0" err="1" smtClean="0"/>
              <a:t>Marilleva</a:t>
            </a:r>
            <a:r>
              <a:rPr lang="cs-CZ" sz="2400" b="1" dirty="0" smtClean="0"/>
              <a:t>, provincie </a:t>
            </a:r>
            <a:r>
              <a:rPr lang="cs-CZ" sz="2400" b="1" dirty="0" err="1" smtClean="0"/>
              <a:t>Trento</a:t>
            </a:r>
            <a:r>
              <a:rPr lang="cs-CZ" sz="2400" b="1" dirty="0" smtClean="0"/>
              <a:t>, Itálie</a:t>
            </a:r>
            <a:endParaRPr lang="cs-CZ" sz="2400" b="1" dirty="0"/>
          </a:p>
        </p:txBody>
      </p:sp>
      <p:pic>
        <p:nvPicPr>
          <p:cNvPr id="6" name="Zástupný symbol pro obsah 5" descr="FTM1-620x4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423" y="660764"/>
            <a:ext cx="7405758" cy="55543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Tournon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Lamastre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Chemin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fer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du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Vivarais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Ardèche</a:t>
            </a:r>
            <a:r>
              <a:rPr lang="cs-CZ" sz="2400" b="1" dirty="0" smtClean="0"/>
              <a:t>, Francie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/>
          <a:lstStyle/>
          <a:p>
            <a:r>
              <a:rPr lang="cs-CZ" sz="2000" dirty="0" smtClean="0"/>
              <a:t>Trať </a:t>
            </a:r>
            <a:r>
              <a:rPr lang="cs-CZ" sz="2000" dirty="0" err="1" smtClean="0"/>
              <a:t>Tournon</a:t>
            </a:r>
            <a:r>
              <a:rPr lang="cs-CZ" sz="2000" dirty="0" smtClean="0"/>
              <a:t> – </a:t>
            </a:r>
            <a:r>
              <a:rPr lang="cs-CZ" sz="2000" dirty="0" err="1" smtClean="0"/>
              <a:t>Lamastre</a:t>
            </a:r>
            <a:r>
              <a:rPr lang="cs-CZ" sz="2000" dirty="0" smtClean="0"/>
              <a:t> byla otevřena v roce 1891 a v r. 1968 na ní byl zastaven veškerý provoz. </a:t>
            </a:r>
          </a:p>
          <a:p>
            <a:r>
              <a:rPr lang="cs-CZ" sz="2000" dirty="0" smtClean="0"/>
              <a:t>Několik fyzických osob založilo společnost, které se podařilo v roce 1970 s původními vozidly provoz opět obnovit. Aktivita tehdy nebyla v regionu přijata pozitivně a byla považována za nepochopitelné staromilství.</a:t>
            </a:r>
          </a:p>
          <a:p>
            <a:r>
              <a:rPr lang="cs-CZ" sz="2000" dirty="0" smtClean="0"/>
              <a:t>V 90. létech už na existenci dráhy stál veškerý turistický ruch v okolí. Železnice se stala cílem pro turisty z celého světa a byla prezentována jako výkladní skříň </a:t>
            </a:r>
            <a:r>
              <a:rPr lang="cs-CZ" sz="2000" dirty="0" err="1" smtClean="0"/>
              <a:t>francouzkých</a:t>
            </a:r>
            <a:r>
              <a:rPr lang="cs-CZ" sz="2000" dirty="0" smtClean="0"/>
              <a:t> turistických drah. </a:t>
            </a:r>
            <a:endParaRPr lang="cs-CZ" sz="2000" dirty="0"/>
          </a:p>
        </p:txBody>
      </p:sp>
      <p:pic>
        <p:nvPicPr>
          <p:cNvPr id="5" name="Obrázek 4" descr="le-mastrou-train-du-vivarais-cfv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9066"/>
            <a:ext cx="9144000" cy="2799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Tournon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Lamastre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Chemin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fer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du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Vivarais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Ardèche</a:t>
            </a:r>
            <a:r>
              <a:rPr lang="cs-CZ" sz="2400" b="1" dirty="0" smtClean="0"/>
              <a:t>, Francie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/>
          <a:lstStyle/>
          <a:p>
            <a:r>
              <a:rPr lang="cs-CZ" sz="1800" dirty="0" smtClean="0"/>
              <a:t>Po roce 2000 už původní majitelé nemohli z důvodu věku společnost řídit a prodali ji.</a:t>
            </a:r>
          </a:p>
          <a:p>
            <a:r>
              <a:rPr lang="cs-CZ" sz="1800" dirty="0" smtClean="0"/>
              <a:t>Novým vlastníkem společnosti se stal departement, který v roce 2005 do jejího čela jmenoval mladého dynamického </a:t>
            </a:r>
            <a:r>
              <a:rPr lang="cs-CZ" sz="1800" dirty="0" err="1" smtClean="0"/>
              <a:t>managera</a:t>
            </a:r>
            <a:r>
              <a:rPr lang="cs-CZ" sz="1800" dirty="0" smtClean="0"/>
              <a:t>.</a:t>
            </a:r>
          </a:p>
          <a:p>
            <a:r>
              <a:rPr lang="cs-CZ" sz="1800" dirty="0" smtClean="0"/>
              <a:t>Ten okamžitě provedl dle </a:t>
            </a:r>
            <a:r>
              <a:rPr lang="cs-CZ" sz="1800" dirty="0" err="1" smtClean="0"/>
              <a:t>managerských</a:t>
            </a:r>
            <a:r>
              <a:rPr lang="cs-CZ" sz="1800" dirty="0" smtClean="0"/>
              <a:t> pouček „zeštíhlení a zefektivnění zaměřené na zákazníka“. Jeho prvním krokem bylo zrušení údržby.</a:t>
            </a:r>
          </a:p>
          <a:p>
            <a:r>
              <a:rPr lang="cs-CZ" sz="1800" dirty="0" smtClean="0"/>
              <a:t>V roce 2008 se provoz technicky zhroutil. S ním se zhroutil i místní turistický ruch. Krachovaly hotely, penziony, restaurace.</a:t>
            </a:r>
          </a:p>
          <a:p>
            <a:r>
              <a:rPr lang="cs-CZ" sz="1800" dirty="0" smtClean="0"/>
              <a:t>Departement byl donucen k masivním investicím. Teprve v roce 2012 byl provoz opět obnoven a region se pomalu vzpamatovává.</a:t>
            </a:r>
            <a:endParaRPr lang="cs-CZ" sz="1800" dirty="0"/>
          </a:p>
        </p:txBody>
      </p:sp>
      <p:pic>
        <p:nvPicPr>
          <p:cNvPr id="6" name="Obrázek 5" descr="i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4100504"/>
            <a:ext cx="2500330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smtClean="0"/>
              <a:t>Poprvé turisté místo stříbrné rudy - 1953</a:t>
            </a:r>
            <a:endParaRPr lang="cs-CZ" sz="2400" b="1" dirty="0"/>
          </a:p>
        </p:txBody>
      </p:sp>
      <p:pic>
        <p:nvPicPr>
          <p:cNvPr id="4" name="Zástupný symbol pro obsah 3" descr="Painted_Train_first_trip_Silvert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436" y="1600200"/>
            <a:ext cx="715712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Tournon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Lamastre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Chemin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fer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du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Vivarais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Ardèche</a:t>
            </a:r>
            <a:r>
              <a:rPr lang="cs-CZ" sz="2400" b="1" dirty="0" smtClean="0"/>
              <a:t>, Francie</a:t>
            </a:r>
            <a:endParaRPr lang="cs-CZ" sz="2400" b="1" dirty="0"/>
          </a:p>
        </p:txBody>
      </p:sp>
      <p:pic>
        <p:nvPicPr>
          <p:cNvPr id="5" name="Zástupný symbol pro obsah 4" descr="2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448" y="1857364"/>
            <a:ext cx="8218359" cy="33575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Tournon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Lamastre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Chemin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fer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du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Vivarais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Ardèche</a:t>
            </a:r>
            <a:r>
              <a:rPr lang="cs-CZ" sz="2400" b="1" dirty="0" smtClean="0"/>
              <a:t>, Francie</a:t>
            </a:r>
            <a:endParaRPr lang="cs-CZ" sz="2400" b="1" dirty="0"/>
          </a:p>
        </p:txBody>
      </p:sp>
      <p:pic>
        <p:nvPicPr>
          <p:cNvPr id="6" name="Zástupný symbol pro obsah 5" descr="5510735-82206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000108"/>
            <a:ext cx="8097188" cy="5424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Tournon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Lamastre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Chemin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fer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du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Vivarais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Ardèche</a:t>
            </a:r>
            <a:r>
              <a:rPr lang="cs-CZ" sz="2400" b="1" dirty="0" smtClean="0"/>
              <a:t>, Francie</a:t>
            </a:r>
            <a:endParaRPr lang="cs-CZ" sz="2400" b="1" dirty="0"/>
          </a:p>
        </p:txBody>
      </p:sp>
      <p:pic>
        <p:nvPicPr>
          <p:cNvPr id="5" name="Zástupný symbol pro obsah 4" descr="sitraEVE871250_280072_mastro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857232"/>
            <a:ext cx="7677208" cy="57547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Chemin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fer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du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Vivarais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Ardèche</a:t>
            </a:r>
            <a:r>
              <a:rPr lang="cs-CZ" sz="2400" b="1" dirty="0" smtClean="0"/>
              <a:t>, Francie</a:t>
            </a:r>
            <a:br>
              <a:rPr lang="cs-CZ" sz="2400" b="1" dirty="0" smtClean="0"/>
            </a:br>
            <a:r>
              <a:rPr lang="cs-CZ" sz="2400" b="1" dirty="0" smtClean="0"/>
              <a:t>Šlapací drezíny se staly hitem.</a:t>
            </a:r>
            <a:endParaRPr lang="cs-CZ" sz="2400" b="1" dirty="0"/>
          </a:p>
        </p:txBody>
      </p:sp>
      <p:pic>
        <p:nvPicPr>
          <p:cNvPr id="6" name="Zástupný symbol pro obsah 5" descr="SDC1376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7" y="1071546"/>
            <a:ext cx="7508394" cy="56312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La </a:t>
            </a:r>
            <a:r>
              <a:rPr lang="cs-CZ" sz="2400" b="1" dirty="0" err="1" smtClean="0"/>
              <a:t>Trochita</a:t>
            </a:r>
            <a:r>
              <a:rPr lang="cs-CZ" sz="2400" b="1" dirty="0" smtClean="0"/>
              <a:t>, Ing. </a:t>
            </a:r>
            <a:r>
              <a:rPr lang="cs-CZ" sz="2400" b="1" dirty="0" err="1" smtClean="0"/>
              <a:t>Jacobacci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Esquel</a:t>
            </a:r>
            <a:r>
              <a:rPr lang="cs-CZ" sz="2400" b="1" dirty="0" smtClean="0"/>
              <a:t>, provincie </a:t>
            </a:r>
            <a:r>
              <a:rPr lang="cs-CZ" sz="2400" b="1" dirty="0" err="1" smtClean="0"/>
              <a:t>Río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Negro</a:t>
            </a:r>
            <a:r>
              <a:rPr lang="cs-CZ" sz="2400" b="1" dirty="0" smtClean="0"/>
              <a:t> a </a:t>
            </a:r>
            <a:r>
              <a:rPr lang="cs-CZ" sz="2400" b="1" dirty="0" err="1" smtClean="0"/>
              <a:t>Chubut</a:t>
            </a:r>
            <a:r>
              <a:rPr lang="cs-CZ" sz="2400" b="1" dirty="0" smtClean="0"/>
              <a:t>, Argentina</a:t>
            </a:r>
            <a:endParaRPr lang="cs-CZ" sz="2400" b="1" dirty="0"/>
          </a:p>
        </p:txBody>
      </p:sp>
      <p:pic>
        <p:nvPicPr>
          <p:cNvPr id="10" name="Zástupný symbol pro obsah 9" descr="511px-Route_Map_2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714356"/>
            <a:ext cx="5241072" cy="61436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La </a:t>
            </a:r>
            <a:r>
              <a:rPr lang="cs-CZ" sz="2400" b="1" dirty="0" err="1" smtClean="0"/>
              <a:t>Trochita</a:t>
            </a:r>
            <a:r>
              <a:rPr lang="cs-CZ" sz="2400" b="1" dirty="0" smtClean="0"/>
              <a:t>, Ing. </a:t>
            </a:r>
            <a:r>
              <a:rPr lang="cs-CZ" sz="2400" b="1" dirty="0" err="1" smtClean="0"/>
              <a:t>Jakobacci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Esquel</a:t>
            </a:r>
            <a:r>
              <a:rPr lang="cs-CZ" sz="2400" b="1" dirty="0" smtClean="0"/>
              <a:t>, provincie </a:t>
            </a:r>
            <a:r>
              <a:rPr lang="cs-CZ" sz="2400" b="1" dirty="0" err="1" smtClean="0"/>
              <a:t>Río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Negro</a:t>
            </a:r>
            <a:r>
              <a:rPr lang="cs-CZ" sz="2400" b="1" dirty="0" smtClean="0"/>
              <a:t> a </a:t>
            </a:r>
            <a:r>
              <a:rPr lang="cs-CZ" sz="2400" b="1" dirty="0" err="1" smtClean="0"/>
              <a:t>Chubut</a:t>
            </a:r>
            <a:r>
              <a:rPr lang="cs-CZ" sz="2400" b="1" dirty="0" smtClean="0"/>
              <a:t>, Argentina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/>
          <a:p>
            <a:r>
              <a:rPr lang="cs-CZ" sz="1800" dirty="0" smtClean="0"/>
              <a:t>Železnice z Ing. </a:t>
            </a:r>
            <a:r>
              <a:rPr lang="cs-CZ" sz="1800" dirty="0" err="1" smtClean="0"/>
              <a:t>Jacobacci</a:t>
            </a:r>
            <a:r>
              <a:rPr lang="cs-CZ" sz="1800" dirty="0" smtClean="0"/>
              <a:t> do </a:t>
            </a:r>
            <a:r>
              <a:rPr lang="cs-CZ" sz="1800" dirty="0" err="1" smtClean="0"/>
              <a:t>Esquelu</a:t>
            </a:r>
            <a:r>
              <a:rPr lang="cs-CZ" sz="1800" dirty="0" smtClean="0"/>
              <a:t> byla uvedena do provozu postupně v létech 1933 až 1945. Od počátku sloužila především dopravě zemědělských produktů a dobytka. Celková délka je 402 km.</a:t>
            </a:r>
          </a:p>
          <a:p>
            <a:r>
              <a:rPr lang="cs-CZ" sz="1800" dirty="0" smtClean="0"/>
              <a:t>Intenzivní nákladní doprava postupně klesala až do 70. let, kdy byla železnice provozována už jen sporadicky.</a:t>
            </a:r>
          </a:p>
          <a:p>
            <a:r>
              <a:rPr lang="cs-CZ" sz="1800" dirty="0" smtClean="0"/>
              <a:t>Oblast v té době již byla „turisticky objevená“ a železnice si našla nový smysl existence. „Starý patagonský expres“ se stal pojmem.</a:t>
            </a:r>
          </a:p>
          <a:p>
            <a:r>
              <a:rPr lang="cs-CZ" sz="1800" dirty="0" smtClean="0"/>
              <a:t>V roce 1992 byla doprava na trati pod dojmem primitivních liberálních pouček zastavena. Výsledkem byl stav, který především v El </a:t>
            </a:r>
            <a:r>
              <a:rPr lang="cs-CZ" sz="1800" dirty="0" err="1" smtClean="0"/>
              <a:t>Maiténu</a:t>
            </a:r>
            <a:r>
              <a:rPr lang="cs-CZ" sz="1800" dirty="0" smtClean="0"/>
              <a:t> a </a:t>
            </a:r>
            <a:r>
              <a:rPr lang="cs-CZ" sz="1800" dirty="0" err="1" smtClean="0"/>
              <a:t>Esquelu</a:t>
            </a:r>
            <a:r>
              <a:rPr lang="cs-CZ" sz="1800" dirty="0" smtClean="0"/>
              <a:t> reálně hrozil sociální katastrofou.</a:t>
            </a:r>
          </a:p>
          <a:p>
            <a:r>
              <a:rPr lang="cs-CZ" sz="1800" dirty="0" smtClean="0"/>
              <a:t>Obě provincie, </a:t>
            </a:r>
            <a:r>
              <a:rPr lang="cs-CZ" sz="1800" dirty="0" err="1" smtClean="0"/>
              <a:t>Río</a:t>
            </a:r>
            <a:r>
              <a:rPr lang="cs-CZ" sz="1800" dirty="0" smtClean="0"/>
              <a:t> </a:t>
            </a:r>
            <a:r>
              <a:rPr lang="cs-CZ" sz="1800" dirty="0" err="1" smtClean="0"/>
              <a:t>Negro</a:t>
            </a:r>
            <a:r>
              <a:rPr lang="cs-CZ" sz="1800" dirty="0" smtClean="0"/>
              <a:t> a </a:t>
            </a:r>
            <a:r>
              <a:rPr lang="cs-CZ" sz="1800" dirty="0" err="1" smtClean="0"/>
              <a:t>Chubut</a:t>
            </a:r>
            <a:r>
              <a:rPr lang="cs-CZ" sz="1800" dirty="0" smtClean="0"/>
              <a:t>, byly nuceny situaci řešit. Uzavřely dohodu o revitalizaci železnice, kterou podpořil i argentinský stát, který dráhu vyhlásil v roce 1999 národní kulturní památkou.</a:t>
            </a:r>
          </a:p>
          <a:p>
            <a:r>
              <a:rPr lang="cs-CZ" sz="1800" dirty="0" smtClean="0"/>
              <a:t>V současnosti jezdí pravidelné vlaky mezi </a:t>
            </a:r>
            <a:r>
              <a:rPr lang="cs-CZ" sz="1800" dirty="0" err="1" smtClean="0"/>
              <a:t>Esquelem</a:t>
            </a:r>
            <a:r>
              <a:rPr lang="cs-CZ" sz="1800" dirty="0" smtClean="0"/>
              <a:t> a El </a:t>
            </a:r>
            <a:r>
              <a:rPr lang="cs-CZ" sz="1800" dirty="0" err="1" smtClean="0"/>
              <a:t>Maiténem</a:t>
            </a:r>
            <a:r>
              <a:rPr lang="cs-CZ" sz="1800" dirty="0" smtClean="0"/>
              <a:t>, přičemž jízda trvá 7 hodin. Dále do Ing. </a:t>
            </a:r>
            <a:r>
              <a:rPr lang="cs-CZ" sz="1800" dirty="0" err="1" smtClean="0"/>
              <a:t>Jacobacci</a:t>
            </a:r>
            <a:r>
              <a:rPr lang="cs-CZ" sz="1800" dirty="0" smtClean="0"/>
              <a:t> se jezdí zatím příležitostně.</a:t>
            </a:r>
          </a:p>
          <a:p>
            <a:r>
              <a:rPr lang="cs-CZ" sz="1800" dirty="0" smtClean="0"/>
              <a:t>Obyvatelstvo měst El </a:t>
            </a:r>
            <a:r>
              <a:rPr lang="cs-CZ" sz="1800" dirty="0" err="1" smtClean="0"/>
              <a:t>Maitén</a:t>
            </a:r>
            <a:r>
              <a:rPr lang="cs-CZ" sz="1800" dirty="0" smtClean="0"/>
              <a:t> a </a:t>
            </a:r>
            <a:r>
              <a:rPr lang="cs-CZ" sz="1800" dirty="0" err="1" smtClean="0"/>
              <a:t>Esquel</a:t>
            </a:r>
            <a:r>
              <a:rPr lang="cs-CZ" sz="1800" dirty="0" smtClean="0"/>
              <a:t> je na železnici existenčně závislé. 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La </a:t>
            </a:r>
            <a:r>
              <a:rPr lang="cs-CZ" sz="2400" b="1" dirty="0" err="1" smtClean="0"/>
              <a:t>Trochita</a:t>
            </a:r>
            <a:r>
              <a:rPr lang="cs-CZ" sz="2400" b="1" dirty="0" smtClean="0"/>
              <a:t>, Argentina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215082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7" name="Obrázek 6" descr="2012-03-18-Trochita-Empalme-Hf-dic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8" y="714356"/>
            <a:ext cx="8692134" cy="578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La </a:t>
            </a:r>
            <a:r>
              <a:rPr lang="cs-CZ" sz="2400" b="1" dirty="0" err="1" smtClean="0"/>
              <a:t>Trochita</a:t>
            </a:r>
            <a:r>
              <a:rPr lang="cs-CZ" sz="2400" b="1" dirty="0" smtClean="0"/>
              <a:t>, Argentina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215082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2012-03-15-Trochita-Norquinco-Wasser---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6" y="714356"/>
            <a:ext cx="8611026" cy="5737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La </a:t>
            </a:r>
            <a:r>
              <a:rPr lang="cs-CZ" sz="2400" b="1" dirty="0" err="1" smtClean="0"/>
              <a:t>Trochita</a:t>
            </a:r>
            <a:r>
              <a:rPr lang="cs-CZ" sz="2400" b="1" dirty="0" smtClean="0"/>
              <a:t>, Argentina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215082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2012-03-11-Trochita-hi-Nahuel-Pan-weit-qual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7" y="642918"/>
            <a:ext cx="8799445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La </a:t>
            </a:r>
            <a:r>
              <a:rPr lang="cs-CZ" sz="2400" b="1" dirty="0" err="1" smtClean="0"/>
              <a:t>Trochita</a:t>
            </a:r>
            <a:r>
              <a:rPr lang="cs-CZ" sz="2400" b="1" dirty="0" smtClean="0"/>
              <a:t>, Argentina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215082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2012-03-13-Trochita-hi-Maiten-grass-smo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642917"/>
            <a:ext cx="8757440" cy="5829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Současnost – je na co se dívat</a:t>
            </a:r>
            <a:endParaRPr lang="cs-CZ" sz="2400" b="1" dirty="0"/>
          </a:p>
        </p:txBody>
      </p:sp>
      <p:pic>
        <p:nvPicPr>
          <p:cNvPr id="6" name="Zástupný symbol pro obsah 5" descr="8589_13386389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714356"/>
            <a:ext cx="8514493" cy="58111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La </a:t>
            </a:r>
            <a:r>
              <a:rPr lang="cs-CZ" sz="2400" b="1" dirty="0" err="1" smtClean="0"/>
              <a:t>Trochita</a:t>
            </a:r>
            <a:r>
              <a:rPr lang="cs-CZ" sz="2400" b="1" dirty="0" smtClean="0"/>
              <a:t>, Argentina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215082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2012-03-13-Trochita-volca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6" y="571480"/>
            <a:ext cx="8792370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La </a:t>
            </a:r>
            <a:r>
              <a:rPr lang="cs-CZ" sz="2400" b="1" dirty="0" err="1" smtClean="0"/>
              <a:t>Trochita</a:t>
            </a:r>
            <a:r>
              <a:rPr lang="cs-CZ" sz="2400" b="1" dirty="0" smtClean="0"/>
              <a:t>, Argentina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215082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2012-03-16-Trochita-Tunnel-vo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571480"/>
            <a:ext cx="8692134" cy="578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err="1" smtClean="0"/>
              <a:t>Šarganska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Osmica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Šargan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Vitasi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Višegrad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Srbsko</a:t>
            </a:r>
            <a:r>
              <a:rPr lang="cs-CZ" sz="2400" b="1" dirty="0" smtClean="0"/>
              <a:t>/Bosna a Hercegovina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29666923_TheSarganE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67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r>
              <a:rPr lang="cs-CZ" sz="2400" b="1" dirty="0" err="1" smtClean="0"/>
              <a:t>Šarganska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Osmica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Šargan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Vitasi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Višegrad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Srbsko</a:t>
            </a:r>
            <a:r>
              <a:rPr lang="cs-CZ" sz="2400" b="1" dirty="0" smtClean="0"/>
              <a:t>/Bosna a Hercegovina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642910" y="928670"/>
            <a:ext cx="7500990" cy="521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V roce 1908 byla otevřena strategická, přes 200 km dlouhá železnice ze Sarajeva přes </a:t>
            </a:r>
            <a:r>
              <a:rPr lang="cs-CZ" sz="1800" b="0" dirty="0" err="1" smtClean="0"/>
              <a:t>Višegrad</a:t>
            </a:r>
            <a:r>
              <a:rPr lang="cs-CZ" sz="1800" b="0" dirty="0" smtClean="0"/>
              <a:t> na Drině k srbské hranici do stanice </a:t>
            </a:r>
            <a:r>
              <a:rPr lang="cs-CZ" sz="1800" b="0" dirty="0" err="1" smtClean="0"/>
              <a:t>Vardište</a:t>
            </a:r>
            <a:r>
              <a:rPr lang="cs-CZ" sz="1800" b="0" dirty="0" smtClean="0"/>
              <a:t>, tzv. Sarajevo </a:t>
            </a:r>
            <a:r>
              <a:rPr lang="cs-CZ" sz="1800" b="0" dirty="0" err="1" smtClean="0"/>
              <a:t>Ostbahn</a:t>
            </a:r>
            <a:r>
              <a:rPr lang="cs-CZ" sz="1800" b="0" dirty="0" smtClean="0"/>
              <a:t>. 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V roce 1924, už za Království SHS, byla otevřena spojovací trať </a:t>
            </a:r>
            <a:r>
              <a:rPr lang="cs-CZ" sz="1800" b="0" dirty="0" err="1" smtClean="0"/>
              <a:t>Vardište</a:t>
            </a:r>
            <a:r>
              <a:rPr lang="cs-CZ" sz="1800" b="0" dirty="0" smtClean="0"/>
              <a:t> – </a:t>
            </a:r>
            <a:r>
              <a:rPr lang="cs-CZ" sz="1800" b="0" dirty="0" err="1" smtClean="0"/>
              <a:t>Užice</a:t>
            </a:r>
            <a:r>
              <a:rPr lang="cs-CZ" sz="1800" b="0" dirty="0" smtClean="0"/>
              <a:t> jakožto součást nového spojení Bělehradu se Sarajevem. Trať překonávala pohoří </a:t>
            </a:r>
            <a:r>
              <a:rPr lang="cs-CZ" sz="1800" b="0" dirty="0" err="1" smtClean="0"/>
              <a:t>Šargan</a:t>
            </a:r>
            <a:r>
              <a:rPr lang="cs-CZ" sz="1800" b="0" dirty="0" smtClean="0"/>
              <a:t> a mezi vrcholovou stanicí </a:t>
            </a:r>
            <a:r>
              <a:rPr lang="cs-CZ" sz="1800" b="0" dirty="0" err="1" smtClean="0"/>
              <a:t>Šargan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Vitasi</a:t>
            </a:r>
            <a:r>
              <a:rPr lang="cs-CZ" sz="1800" b="0" dirty="0" smtClean="0"/>
              <a:t> a stanicí Mokra </a:t>
            </a:r>
            <a:r>
              <a:rPr lang="cs-CZ" sz="1800" b="0" dirty="0" err="1" smtClean="0"/>
              <a:t>Gora</a:t>
            </a:r>
            <a:r>
              <a:rPr lang="cs-CZ" sz="1800" b="0" dirty="0" smtClean="0"/>
              <a:t> na západním úpatí hřebene vznikl 15 km dlouhý úsek, překonávající systémem vratných smyček a tunelů převýšení 500 m.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V roce 1976 byl přes odpor místních obyvatel celý úsek Sarajevo – </a:t>
            </a:r>
            <a:r>
              <a:rPr lang="cs-CZ" sz="1800" b="0" dirty="0" err="1" smtClean="0"/>
              <a:t>Titovo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Užice</a:t>
            </a:r>
            <a:r>
              <a:rPr lang="cs-CZ" sz="1800" b="0" dirty="0" smtClean="0"/>
              <a:t> zrušen a zlikvidován.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V létech 1999 – 2003 byl nejzajímavější úsek Mokra </a:t>
            </a:r>
            <a:r>
              <a:rPr lang="cs-CZ" sz="1800" b="0" dirty="0" err="1" smtClean="0"/>
              <a:t>Gora</a:t>
            </a:r>
            <a:r>
              <a:rPr lang="cs-CZ" sz="1800" b="0" dirty="0" smtClean="0"/>
              <a:t> – </a:t>
            </a:r>
            <a:r>
              <a:rPr lang="cs-CZ" sz="1800" b="0" dirty="0" err="1" smtClean="0"/>
              <a:t>Šargan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Vitasi</a:t>
            </a:r>
            <a:r>
              <a:rPr lang="cs-CZ" sz="1800" b="0" dirty="0" smtClean="0"/>
              <a:t> obnoven. Hlavním iniciátorem byl filmový režisér </a:t>
            </a:r>
            <a:r>
              <a:rPr lang="cs-CZ" sz="1800" b="0" dirty="0" err="1" smtClean="0"/>
              <a:t>Emir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Kusturica</a:t>
            </a:r>
            <a:r>
              <a:rPr lang="cs-CZ" sz="1800" b="0" dirty="0" smtClean="0"/>
              <a:t> a obnova byla realizována Srbskými železnicemi (Železnice </a:t>
            </a:r>
            <a:r>
              <a:rPr lang="cs-CZ" sz="1800" b="0" dirty="0" err="1" smtClean="0"/>
              <a:t>Srbije</a:t>
            </a:r>
            <a:r>
              <a:rPr lang="cs-CZ" sz="1800" b="0" dirty="0" smtClean="0"/>
              <a:t>) za podpory ministerstva turismu.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Z městečka Mokra </a:t>
            </a:r>
            <a:r>
              <a:rPr lang="cs-CZ" sz="1800" b="0" dirty="0" err="1" smtClean="0"/>
              <a:t>Gora</a:t>
            </a:r>
            <a:r>
              <a:rPr lang="cs-CZ" sz="1800" b="0" dirty="0" smtClean="0"/>
              <a:t> se prakticky přes noc stalo turistické letovisko první kategorie plné hotelů a restaurací.</a:t>
            </a:r>
          </a:p>
          <a:p>
            <a:pPr marL="457200" lvl="2" indent="-457200">
              <a:buFont typeface="Arial" pitchFamily="34" charset="0"/>
              <a:buChar char="•"/>
            </a:pP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/>
          <a:lstStyle/>
          <a:p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sargan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0"/>
            <a:ext cx="59548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/>
          <a:lstStyle/>
          <a:p>
            <a:r>
              <a:rPr lang="cs-CZ" sz="2400" b="1" dirty="0" err="1" smtClean="0"/>
              <a:t>Šarganska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Osmica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sp>
        <p:nvSpPr>
          <p:cNvPr id="5" name="Obdélník 4"/>
          <p:cNvSpPr/>
          <p:nvPr/>
        </p:nvSpPr>
        <p:spPr>
          <a:xfrm>
            <a:off x="500034" y="785794"/>
            <a:ext cx="79296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Obrovský úspěch projektu obnovy Osmice vyvolal další stavební aktivity. V roce 2008 byl obnoven 8 km dlouhý úsek na bosenskou hranici do stanice </a:t>
            </a:r>
            <a:r>
              <a:rPr lang="cs-CZ" sz="1800" b="0" dirty="0" err="1" smtClean="0"/>
              <a:t>Vardište</a:t>
            </a:r>
            <a:r>
              <a:rPr lang="cs-CZ" sz="1800" b="0" dirty="0" smtClean="0"/>
              <a:t>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Ihned nato byla zahájena obnova 38 km dlouhého úseku vedoucího vápencovým kaňonem do </a:t>
            </a:r>
            <a:r>
              <a:rPr lang="cs-CZ" sz="1800" b="0" dirty="0" err="1" smtClean="0"/>
              <a:t>Višegradu</a:t>
            </a:r>
            <a:r>
              <a:rPr lang="cs-CZ" sz="1800" b="0" dirty="0" smtClean="0"/>
              <a:t> na Drině v Republice srbské v Bosně. Celý úsek leží na území Bosny a Hercegoviny. Investici financovala centrální vláda Bosny a Hercegoviny.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28. srpna 2010 přijel na nádraží ve </a:t>
            </a:r>
            <a:r>
              <a:rPr lang="cs-CZ" sz="1800" b="0" dirty="0" err="1" smtClean="0"/>
              <a:t>Višegradu</a:t>
            </a:r>
            <a:r>
              <a:rPr lang="cs-CZ" sz="1800" b="0" dirty="0" smtClean="0"/>
              <a:t>, které sloužilo více než 30 let jako autobusové, opět vlak.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V současné době probíhá obnova tratě směrem na východ do srbského vnitrozemí.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V roce 2014 má být dosaženo </a:t>
            </a:r>
            <a:r>
              <a:rPr lang="cs-CZ" sz="1800" b="0" dirty="0" err="1" smtClean="0"/>
              <a:t>Užice</a:t>
            </a:r>
            <a:r>
              <a:rPr lang="cs-CZ" sz="1800" b="0" dirty="0" smtClean="0"/>
              <a:t> a tím i spojení se sítí Srbských železnic.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Současná návštěvnost dráhy, pravidelně provozované od dubna do října, činí více než půl milionu osob ročně. Po dokončení obnovy spojení s </a:t>
            </a:r>
            <a:r>
              <a:rPr lang="cs-CZ" sz="1800" b="0" dirty="0" err="1" smtClean="0"/>
              <a:t>Užicí</a:t>
            </a:r>
            <a:r>
              <a:rPr lang="cs-CZ" sz="1800" b="0" dirty="0" smtClean="0"/>
              <a:t> se dosavadní turistická dráha stane významnou železniční spojnicí </a:t>
            </a:r>
            <a:r>
              <a:rPr lang="cs-CZ" sz="1800" b="0" dirty="0" err="1" smtClean="0"/>
              <a:t>Višegradu</a:t>
            </a:r>
            <a:r>
              <a:rPr lang="cs-CZ" sz="1800" b="0" dirty="0" smtClean="0"/>
              <a:t> na Drině a </a:t>
            </a:r>
            <a:r>
              <a:rPr lang="cs-CZ" sz="1800" b="0" dirty="0" err="1" smtClean="0"/>
              <a:t>Užice</a:t>
            </a:r>
            <a:r>
              <a:rPr lang="cs-CZ" sz="1800" b="0" dirty="0" smtClean="0"/>
              <a:t> v Srbsku a k turistickému významu se přidá silný potenciál občanské </a:t>
            </a:r>
            <a:r>
              <a:rPr lang="cs-CZ" sz="1800" b="0" smtClean="0"/>
              <a:t>veřejné dopravy.</a:t>
            </a:r>
            <a:endParaRPr lang="cs-CZ" sz="1800" b="0" dirty="0" smtClean="0"/>
          </a:p>
          <a:p>
            <a:pPr marL="457200" lvl="2" indent="-457200">
              <a:buFont typeface="Arial" pitchFamily="34" charset="0"/>
              <a:buChar char="•"/>
            </a:pPr>
            <a:endParaRPr lang="cs-CZ" sz="18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/>
          <a:lstStyle/>
          <a:p>
            <a:r>
              <a:rPr lang="cs-CZ" sz="2400" b="1" dirty="0" err="1" smtClean="0"/>
              <a:t>Šarganska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Osmica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350607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1" y="500042"/>
            <a:ext cx="8072495" cy="6054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/>
          <a:lstStyle/>
          <a:p>
            <a:r>
              <a:rPr lang="cs-CZ" sz="2400" b="1" dirty="0" err="1" smtClean="0"/>
              <a:t>Šarganska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Osmica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A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01438"/>
            <a:ext cx="8478867" cy="6356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/>
          <a:lstStyle/>
          <a:p>
            <a:r>
              <a:rPr lang="cs-CZ" sz="2400" b="1" dirty="0" err="1" smtClean="0"/>
              <a:t>Šarganska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Osmica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A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6" y="500042"/>
            <a:ext cx="8478866" cy="6356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/>
          <a:lstStyle/>
          <a:p>
            <a:r>
              <a:rPr lang="cs-CZ" sz="2400" b="1" dirty="0" err="1" smtClean="0"/>
              <a:t>Šarganska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Osmica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A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02981"/>
            <a:ext cx="8480626" cy="635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Iluze dobývání Západu je dokonalá</a:t>
            </a:r>
            <a:endParaRPr lang="cs-CZ" sz="2400" b="1" dirty="0"/>
          </a:p>
        </p:txBody>
      </p:sp>
      <p:pic>
        <p:nvPicPr>
          <p:cNvPr id="5" name="Zástupný symbol pro obsah 4" descr="2505_13767804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80" y="642918"/>
            <a:ext cx="8675200" cy="62150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/>
          <a:lstStyle/>
          <a:p>
            <a:r>
              <a:rPr lang="cs-CZ" sz="2400" b="1" dirty="0" err="1" smtClean="0"/>
              <a:t>Šarganska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Osmica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A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02981"/>
            <a:ext cx="8480627" cy="635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/>
          <a:lstStyle/>
          <a:p>
            <a:r>
              <a:rPr lang="cs-CZ" sz="2400" b="1" dirty="0" err="1" smtClean="0"/>
              <a:t>Šarganska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Osmica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A 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16" y="500041"/>
            <a:ext cx="8480626" cy="635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Lesní železnice </a:t>
            </a:r>
            <a:r>
              <a:rPr lang="cs-CZ" sz="2400" b="1" dirty="0" err="1" smtClean="0"/>
              <a:t>Vişeu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Sus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Maramureş</a:t>
            </a:r>
            <a:r>
              <a:rPr lang="cs-CZ" sz="2400" b="1" dirty="0" smtClean="0"/>
              <a:t>, Rumunsko</a:t>
            </a:r>
            <a:br>
              <a:rPr lang="cs-CZ" sz="2400" b="1" dirty="0" smtClean="0"/>
            </a:br>
            <a:r>
              <a:rPr lang="cs-CZ" sz="2400" b="1" dirty="0" smtClean="0"/>
              <a:t>Poslední z karpatských lesních drah</a:t>
            </a: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7" name="Obrázek 6" descr="streifen_bahn_scha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108"/>
            <a:ext cx="9144000" cy="3920132"/>
          </a:xfrm>
          <a:prstGeom prst="rect">
            <a:avLst/>
          </a:prstGeom>
        </p:spPr>
      </p:pic>
      <p:pic>
        <p:nvPicPr>
          <p:cNvPr id="8" name="Obrázek 7" descr="AER%20logo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019" y="5214950"/>
            <a:ext cx="3439204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Lesní železnice </a:t>
            </a:r>
            <a:r>
              <a:rPr lang="cs-CZ" sz="2400" b="1" dirty="0" err="1" smtClean="0"/>
              <a:t>Vişeu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Sus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Maramureş</a:t>
            </a:r>
            <a:r>
              <a:rPr lang="cs-CZ" sz="2400" b="1" dirty="0" smtClean="0"/>
              <a:t>, Rumunsko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357158" y="500042"/>
            <a:ext cx="83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Rumunsko bylo označováno za velmoc lesních železnic. V 70. létech dosahovala délka jejich tratí přes 5000 km. Konce diktatury se dožilo sedm tratí o délce necelých 1000 km, období raného kapitalismu přežila jediná: </a:t>
            </a:r>
            <a:r>
              <a:rPr lang="cs-CZ" sz="1800" b="0" dirty="0" err="1" smtClean="0"/>
              <a:t>Vişeu</a:t>
            </a:r>
            <a:r>
              <a:rPr lang="cs-CZ" sz="1800" b="0" dirty="0" smtClean="0"/>
              <a:t> de </a:t>
            </a:r>
            <a:r>
              <a:rPr lang="cs-CZ" sz="1800" b="0" dirty="0" err="1" smtClean="0"/>
              <a:t>Sus</a:t>
            </a:r>
            <a:r>
              <a:rPr lang="cs-CZ" sz="1800" b="0" dirty="0" smtClean="0"/>
              <a:t>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Železnice údolím řeky </a:t>
            </a:r>
            <a:r>
              <a:rPr lang="cs-CZ" sz="1800" b="0" dirty="0" err="1" smtClean="0"/>
              <a:t>Vaser</a:t>
            </a:r>
            <a:r>
              <a:rPr lang="cs-CZ" sz="1800" b="0" dirty="0" smtClean="0"/>
              <a:t> byla vybudována pro svoz dřeva z lesů na ukrajinském pomezí v létech 1930 – 1955. Délka její sítě přesahovala 100 km. Dodnes existuje kmenová trať dlouhá 46 km s několika odbočkami. Dráha dodnes slouží primárně svozu dřeva.</a:t>
            </a:r>
          </a:p>
        </p:txBody>
      </p:sp>
      <p:pic>
        <p:nvPicPr>
          <p:cNvPr id="9" name="Obrázek 8" descr="geschich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70" y="2786058"/>
            <a:ext cx="5000659" cy="3914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Lesní železnice </a:t>
            </a:r>
            <a:r>
              <a:rPr lang="cs-CZ" sz="2400" b="1" dirty="0" err="1" smtClean="0"/>
              <a:t>Vişeu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Sus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Maramureş</a:t>
            </a:r>
            <a:r>
              <a:rPr lang="cs-CZ" sz="2400" b="1" dirty="0" smtClean="0"/>
              <a:t>, Rumunsko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357158" y="500042"/>
            <a:ext cx="835824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Protože je soutěska řeky </a:t>
            </a:r>
            <a:r>
              <a:rPr lang="cs-CZ" sz="1800" b="0" dirty="0" err="1" smtClean="0"/>
              <a:t>Vaser</a:t>
            </a:r>
            <a:r>
              <a:rPr lang="cs-CZ" sz="1800" b="0" dirty="0" smtClean="0"/>
              <a:t> jinak než po kolejích nedostupná, má železnice dodnes klíčový význam pro život nejen v dolině, ale především ve městě </a:t>
            </a:r>
            <a:r>
              <a:rPr lang="cs-CZ" sz="1800" b="0" dirty="0" err="1" smtClean="0"/>
              <a:t>Vişeu</a:t>
            </a:r>
            <a:r>
              <a:rPr lang="cs-CZ" sz="1800" b="0" dirty="0" smtClean="0"/>
              <a:t> de </a:t>
            </a:r>
            <a:r>
              <a:rPr lang="cs-CZ" sz="1800" b="0" dirty="0" err="1" smtClean="0"/>
              <a:t>Sus</a:t>
            </a:r>
            <a:r>
              <a:rPr lang="cs-CZ" sz="1800" b="0" dirty="0" smtClean="0"/>
              <a:t>, kde většina obyvatelstva pracovala buď při těžbě dřeva, na železnici nebo v dřevozpracujícím závodě, který dráha dodnes zásobuje surovinou. 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Už koncem </a:t>
            </a:r>
            <a:r>
              <a:rPr lang="cs-CZ" sz="1800" b="0" dirty="0" err="1" smtClean="0"/>
              <a:t>Ceauşescovy</a:t>
            </a:r>
            <a:r>
              <a:rPr lang="cs-CZ" sz="1800" b="0" dirty="0" smtClean="0"/>
              <a:t> éry začala být její romantika vyhledávána turisty domácími i zahraničními.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V roce 1997 byla dráha těžce poškozena povodní. Protože ve </a:t>
            </a:r>
            <a:r>
              <a:rPr lang="cs-CZ" sz="1800" b="0" dirty="0" err="1" smtClean="0"/>
              <a:t>Vişeu</a:t>
            </a:r>
            <a:r>
              <a:rPr lang="cs-CZ" sz="1800" b="0" dirty="0" smtClean="0"/>
              <a:t> hrozila sociální katastrofa, byla za pomoci státu i dalších institucí a za peníze z mezinárodní sbírky za čtyři měsíce obnovena.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Po roce 2000 začíná na hlavní trati jezdit v letní sezóně </a:t>
            </a:r>
            <a:r>
              <a:rPr lang="cs-CZ" sz="1800" b="0" i="1" dirty="0" err="1" smtClean="0"/>
              <a:t>tren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turistic</a:t>
            </a:r>
            <a:r>
              <a:rPr lang="cs-CZ" sz="1800" b="0" i="1" dirty="0" smtClean="0"/>
              <a:t>, </a:t>
            </a:r>
            <a:r>
              <a:rPr lang="cs-CZ" sz="1800" b="0" dirty="0" smtClean="0"/>
              <a:t>turistický vlak. Nejprve jednou týdně, od roku 2004 už v letní sezóně denně.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27. července 2008 katastrofální povodeň zničila dlouhé úseky tratě. V horách zůstal uvězněný turistický vlak s dvěma sty cestujícími, jejichž evakuace trvala tři dny.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Obnova zničené železnice, na níž byl už kromě místního průmyslu zcela závislý už i průmysl turistický, byla zahájena okamžitě. Na Vánoce 2008 opět projel vlak celou trať.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Dnes na trati jezdí od června do září denně turistický vlak, v případě velkých návalů i dvě soupravy za sebou. Mimo sezónu jezdí vlaky ve vyjmenovaných termínech nebo na objednávku. V údolí jsou zřízeny turistické základny. Služeb dráhy využije okolo 50 tisíc cestujících ročně.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Lesní železnice </a:t>
            </a:r>
            <a:r>
              <a:rPr lang="cs-CZ" sz="2400" b="1" dirty="0" err="1" smtClean="0"/>
              <a:t>Vişeu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Sus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Maramureş</a:t>
            </a:r>
            <a:r>
              <a:rPr lang="cs-CZ" sz="2400" b="1" dirty="0" smtClean="0"/>
              <a:t>, Rumunsko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valea-vaserului-mocanita-steam-train-ma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"/>
            <a:ext cx="9144000" cy="6385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Lesní železnice </a:t>
            </a:r>
            <a:r>
              <a:rPr lang="cs-CZ" sz="2400" b="1" dirty="0" err="1" smtClean="0"/>
              <a:t>Vişeu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Sus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Maramureş</a:t>
            </a:r>
            <a:r>
              <a:rPr lang="cs-CZ" sz="2400" b="1" dirty="0" smtClean="0"/>
              <a:t>, Rumunsko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357158" y="1285860"/>
            <a:ext cx="83582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Železnice ovšem zároveň stále slouží svému původnímu účelu – svozu dřeva. To jí dodává naprosto neuvěřitelnou autenticitu bez ohledu na to, že parní lokomotivy dnes už potkáme jen v čele turistických vlaků. Jízda vlakem touto tratí je exkurzí do jiného věku v širším smyslu tohoto slova.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Vlak zde umožňuje vhled do jiného světa, existujícího díky tomu, že se tam, kam vedou jeho koleje, nedostal a nedostane žádný automobil (s výjimkou těch kolejových).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err="1" smtClean="0"/>
              <a:t>Patnáctitísícové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Vişeu</a:t>
            </a:r>
            <a:r>
              <a:rPr lang="cs-CZ" sz="1800" b="0" dirty="0" smtClean="0"/>
              <a:t> de </a:t>
            </a:r>
            <a:r>
              <a:rPr lang="cs-CZ" sz="1800" b="0" dirty="0" err="1" smtClean="0"/>
              <a:t>Sus</a:t>
            </a:r>
            <a:r>
              <a:rPr lang="cs-CZ" sz="1800" b="0" dirty="0" smtClean="0"/>
              <a:t> se za deset let přerodilo z poněkud divokého a nevábného sídla dřevorubců a dělníků z pil s jediným mizerným hotelem na moderní turistické horské městečko se třemi hotely a bezpočtem slušných penzionů a restaurací.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Železnice při svém samovolném přerodu z účelové dráhy dřevařského průmyslu na špičkovou turistickou atrakci změnila celé město a výrazně pozvedla životní úroveň jeho obyvatel.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Dráha je prezentována jako jeden z divů </a:t>
            </a:r>
            <a:r>
              <a:rPr lang="cs-CZ" sz="1800" b="0" dirty="0" err="1" smtClean="0"/>
              <a:t>Marmaroše</a:t>
            </a:r>
            <a:r>
              <a:rPr lang="cs-CZ" sz="1800" b="0" dirty="0" smtClean="0"/>
              <a:t> a nechybí v žádném turistickém průvodci Rumunskem.</a:t>
            </a:r>
          </a:p>
          <a:p>
            <a:pPr marL="457200" lvl="2" indent="-457200">
              <a:buFont typeface="Arial" pitchFamily="34" charset="0"/>
              <a:buChar char="•"/>
            </a:pPr>
            <a:r>
              <a:rPr lang="cs-CZ" sz="1800" b="0" dirty="0" smtClean="0"/>
              <a:t>Je chráněnou památkou Rumunska, ale její historický význam daleko překračuje hranice země.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Lesní železnice </a:t>
            </a:r>
            <a:r>
              <a:rPr lang="cs-CZ" sz="2400" b="1" dirty="0" err="1" smtClean="0"/>
              <a:t>Vişeu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Sus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Maramureş</a:t>
            </a:r>
            <a:r>
              <a:rPr lang="cs-CZ" sz="2400" b="1" dirty="0" smtClean="0"/>
              <a:t>, Rumunsko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tren%20cu%20abur%20mocanita%20iar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43" y="928670"/>
            <a:ext cx="7667125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Lesní železnice </a:t>
            </a:r>
            <a:r>
              <a:rPr lang="cs-CZ" sz="2400" b="1" dirty="0" err="1" smtClean="0"/>
              <a:t>Vişeu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Sus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Maramureş</a:t>
            </a:r>
            <a:r>
              <a:rPr lang="cs-CZ" sz="2400" b="1" dirty="0" smtClean="0"/>
              <a:t>, Rumunsko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Mocanita-the-beautiful-Steam-Train-from-Viseu-de-Sus-Romania-by-Daniel-Andreica-a291001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06" y="1000108"/>
            <a:ext cx="7450588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Lesní železnice </a:t>
            </a:r>
            <a:r>
              <a:rPr lang="cs-CZ" sz="2400" b="1" dirty="0" err="1" smtClean="0"/>
              <a:t>Vişeu</a:t>
            </a:r>
            <a:r>
              <a:rPr lang="cs-CZ" sz="2400" b="1" dirty="0" smtClean="0"/>
              <a:t> de </a:t>
            </a:r>
            <a:r>
              <a:rPr lang="cs-CZ" sz="2400" b="1" dirty="0" err="1" smtClean="0"/>
              <a:t>Sus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Maramureş</a:t>
            </a:r>
            <a:r>
              <a:rPr lang="cs-CZ" sz="2400" b="1" dirty="0" smtClean="0"/>
              <a:t>, Rumunsko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_The-forestry-narrow-gauge-Viseu-de-Sus-has-a-large-variety-of-railway-vehicles-not-only-for-steam-enthusiasts-but-for-diesel-lovers-as-well_fotocDanielSecaresc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59" y="785794"/>
            <a:ext cx="7824669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cs-CZ" sz="2400" b="1" dirty="0" smtClean="0"/>
              <a:t>Krásy krajiny z vlaku</a:t>
            </a:r>
            <a:endParaRPr lang="cs-CZ" sz="2400" b="1" dirty="0"/>
          </a:p>
        </p:txBody>
      </p:sp>
      <p:pic>
        <p:nvPicPr>
          <p:cNvPr id="6" name="Zástupný symbol pro obsah 5" descr="7911_13599504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339" y="714356"/>
            <a:ext cx="8299725" cy="6078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Ti ve vlaku a jiný svět těch na stanicích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714357"/>
            <a:ext cx="8191524" cy="6143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Bezpečnost práce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92" y="785794"/>
            <a:ext cx="8096273" cy="6072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Po kolejích přijelo auto…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80" y="714356"/>
            <a:ext cx="8191524" cy="6143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Z auta do vlaku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7" name="Obrázek 6" descr="z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642918"/>
            <a:ext cx="8643965" cy="5762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Dřevorubci každé pondělí odjíždějí na týden do hor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z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80" y="714356"/>
            <a:ext cx="8191524" cy="6143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Okolo dráhy se žije jinak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z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92" y="642918"/>
            <a:ext cx="8286774" cy="6215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Za prací do hor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z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2" y="642918"/>
            <a:ext cx="8286776" cy="621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Osobní vagon v </a:t>
            </a:r>
            <a:r>
              <a:rPr lang="cs-CZ" sz="2400" b="1" i="1" dirty="0" err="1" smtClean="0"/>
              <a:t>tren</a:t>
            </a:r>
            <a:r>
              <a:rPr lang="cs-CZ" sz="2400" b="1" i="1" dirty="0" smtClean="0"/>
              <a:t> de </a:t>
            </a:r>
            <a:r>
              <a:rPr lang="cs-CZ" sz="2400" b="1" i="1" dirty="0" err="1" smtClean="0"/>
              <a:t>productie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z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714356"/>
            <a:ext cx="8643964" cy="5762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Drezína ministerstva vnitra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z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714334"/>
            <a:ext cx="8643998" cy="5762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Kaňon řeky </a:t>
            </a:r>
            <a:r>
              <a:rPr lang="cs-CZ" sz="2400" b="1" dirty="0" err="1" smtClean="0"/>
              <a:t>Vaser</a:t>
            </a:r>
            <a:r>
              <a:rPr lang="cs-CZ" sz="2400" b="1" dirty="0" smtClean="0"/>
              <a:t> je dostupný jen železnicí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z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714356"/>
            <a:ext cx="8715436" cy="5762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Myrdal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Flåm</a:t>
            </a:r>
            <a:r>
              <a:rPr lang="cs-CZ" sz="2800" b="1" dirty="0" smtClean="0"/>
              <a:t>, Norsko</a:t>
            </a:r>
            <a:endParaRPr lang="cs-CZ" sz="2800" b="1" dirty="0"/>
          </a:p>
        </p:txBody>
      </p:sp>
      <p:pic>
        <p:nvPicPr>
          <p:cNvPr id="5" name="Zástupný symbol pro obsah 4" descr="kart-flaamsdalen-stor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57298"/>
            <a:ext cx="8229600" cy="41295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Opravujeme trať, vlak počká…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z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2" y="714356"/>
            <a:ext cx="8643965" cy="5762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…a drezíny taky, času dost.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5" name="Obrázek 4" descr="z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6" y="642918"/>
            <a:ext cx="8751122" cy="5834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cs-CZ" sz="2400" b="1" dirty="0" smtClean="0"/>
              <a:t>Dřevo na cestě ke zpracování</a:t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6" name="Obrázek 5" descr="z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642918"/>
            <a:ext cx="8751121" cy="5834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571480"/>
          </a:xfrm>
        </p:spPr>
        <p:txBody>
          <a:bodyPr/>
          <a:lstStyle/>
          <a:p>
            <a:r>
              <a:rPr lang="cs-CZ" sz="1800" b="1" dirty="0" smtClean="0"/>
              <a:t>Ing. Jan Šatava, říjen 2013</a:t>
            </a:r>
            <a:endParaRPr lang="cs-CZ" sz="18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7" name="Obrázek 6" descr="z7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571480"/>
            <a:ext cx="4771610" cy="6072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cs-CZ" sz="2800" b="1" dirty="0" err="1" smtClean="0"/>
              <a:t>Myrdal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Flåm</a:t>
            </a:r>
            <a:r>
              <a:rPr lang="cs-CZ" sz="2800" b="1" dirty="0" smtClean="0"/>
              <a:t>, Norsko</a:t>
            </a:r>
            <a:endParaRPr lang="cs-CZ" sz="28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000792"/>
          </a:xfrm>
        </p:spPr>
        <p:txBody>
          <a:bodyPr/>
          <a:lstStyle/>
          <a:p>
            <a:r>
              <a:rPr lang="cs-CZ" sz="2000" dirty="0" smtClean="0"/>
              <a:t>Trať o délce 20 km a průměrným klesáním 50 ‰ byla vybudována v r. 1908 jako spojnice přístavu </a:t>
            </a:r>
            <a:r>
              <a:rPr lang="cs-CZ" sz="2000" dirty="0" err="1" smtClean="0"/>
              <a:t>Flåm</a:t>
            </a:r>
            <a:r>
              <a:rPr lang="cs-CZ" sz="2000" dirty="0" smtClean="0"/>
              <a:t> s hlavní tratí Oslo – Bergen.</a:t>
            </a:r>
          </a:p>
          <a:p>
            <a:r>
              <a:rPr lang="cs-CZ" sz="2000" dirty="0" smtClean="0"/>
              <a:t>V roce 1944 byla elektrifikována.</a:t>
            </a:r>
          </a:p>
          <a:p>
            <a:r>
              <a:rPr lang="cs-CZ" sz="2000" dirty="0" smtClean="0"/>
              <a:t>Nákladní doprava byla zastavena před 40 léty.</a:t>
            </a:r>
          </a:p>
          <a:p>
            <a:r>
              <a:rPr lang="cs-CZ" sz="2000" dirty="0" smtClean="0"/>
              <a:t>Trať slouží výhradně osobní turistické dopravě, ročně přepraví téměř půl milionu cestujících.</a:t>
            </a:r>
          </a:p>
          <a:p>
            <a:r>
              <a:rPr lang="cs-CZ" sz="2000" dirty="0" smtClean="0"/>
              <a:t>Nebýt této dráhy, do </a:t>
            </a:r>
            <a:r>
              <a:rPr lang="cs-CZ" sz="2000" dirty="0" err="1" smtClean="0"/>
              <a:t>Flåmu</a:t>
            </a:r>
            <a:r>
              <a:rPr lang="cs-CZ" sz="2000" dirty="0" smtClean="0"/>
              <a:t> by téměř nikdo nepřijel.</a:t>
            </a:r>
            <a:endParaRPr lang="cs-CZ" sz="2000" dirty="0"/>
          </a:p>
        </p:txBody>
      </p:sp>
      <p:pic>
        <p:nvPicPr>
          <p:cNvPr id="6" name="Obrázek 5" descr="flam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3143248"/>
            <a:ext cx="7048500" cy="3429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7998</TotalTime>
  <Words>2570</Words>
  <Application>Microsoft Office PowerPoint</Application>
  <PresentationFormat>Předvádění na obrazovce (4:3)</PresentationFormat>
  <Paragraphs>206</Paragraphs>
  <Slides>83</Slides>
  <Notes>30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4" baseType="lpstr">
      <vt:lpstr>Výchozí návrh</vt:lpstr>
      <vt:lpstr>Prezentace aplikace PowerPoint</vt:lpstr>
      <vt:lpstr>  Funguje to napříč kontinenty.</vt:lpstr>
      <vt:lpstr>Durango &amp; Silverton Railroad – první na světě, kde na to přišli (Colorado, USA)</vt:lpstr>
      <vt:lpstr>Poprvé turisté místo stříbrné rudy - 1953</vt:lpstr>
      <vt:lpstr>Současnost – je na co se dívat</vt:lpstr>
      <vt:lpstr>Iluze dobývání Západu je dokonalá</vt:lpstr>
      <vt:lpstr>Krásy krajiny z vlaku</vt:lpstr>
      <vt:lpstr>Myrdal – Flåm, Norsko</vt:lpstr>
      <vt:lpstr>Myrdal – Flåm, Norsko</vt:lpstr>
      <vt:lpstr>Myrdal – Flåm, Norsko</vt:lpstr>
      <vt:lpstr>Myrdal – Flåm, Norsko</vt:lpstr>
      <vt:lpstr>Myrdal – Flåm, Norsko</vt:lpstr>
      <vt:lpstr>Welsh Highland Railway, Wales, Velká Británie</vt:lpstr>
      <vt:lpstr>Welsh Highland Railway, Wales, Velká Británie</vt:lpstr>
      <vt:lpstr>Welsh Highland Railway, Wales, Velká Británie</vt:lpstr>
      <vt:lpstr>Welsh Highland Railway, Wales, Velká Británie</vt:lpstr>
      <vt:lpstr>Welsh Highland Railway, Wales, Velká Británie</vt:lpstr>
      <vt:lpstr>Kalka – Šimla, Himašalpradéš, Indie</vt:lpstr>
      <vt:lpstr>Kalka – Šimla, Himašalpradéš, Indie</vt:lpstr>
      <vt:lpstr>Kalka – Šimla, Himašalpradéš, Indie</vt:lpstr>
      <vt:lpstr>Kalka – Šimla, Himašalpradéš, Indie</vt:lpstr>
      <vt:lpstr>Kalka – Šimla, Himašalpradéš, Indie</vt:lpstr>
      <vt:lpstr>Kalka – Šimla, Himašalpradéš, Indie</vt:lpstr>
      <vt:lpstr>Kalka – Šimla, Himašalpradéš, Indie</vt:lpstr>
      <vt:lpstr>Cumbres &amp; Toltec Scenic R. R., New Mexico a Colorado, USA</vt:lpstr>
      <vt:lpstr>Cumbres &amp; Toltec Scenic R. R., New Mexico a Colorado, USA</vt:lpstr>
      <vt:lpstr>Cumbres &amp; Toltec Scenic R. R., New Mexico a Colorado, USA</vt:lpstr>
      <vt:lpstr>Cumbres &amp; Toltec Scenic R. R., New Mexico a Colorado, USA</vt:lpstr>
      <vt:lpstr>Cumbres &amp; Toltec Scenic R. R. Scénická železnice aneb vlak jako krajinotvorný prvek.</vt:lpstr>
      <vt:lpstr>Občas se i Yankeeům nezadaří</vt:lpstr>
      <vt:lpstr>Dráha je v relativně chudém kraji zdrojem pracovních příležitostí.</vt:lpstr>
      <vt:lpstr>Trento – Malé – Marilleva, provincie Trento, Itálie</vt:lpstr>
      <vt:lpstr>Trento – Malé – Marilleva, provincie Trento, Itálie</vt:lpstr>
      <vt:lpstr>Trento – Malé – Marilleva, provincie Trento, Itálie</vt:lpstr>
      <vt:lpstr>Trento – Malé – Marilleva, provincie Trento, Itálie</vt:lpstr>
      <vt:lpstr>Trento – Malé – Marilleva, provincie Trento, Itálie</vt:lpstr>
      <vt:lpstr>Trento – Malé – Marilleva, provincie Trento, Itálie</vt:lpstr>
      <vt:lpstr>Tournon – Lamastre, Chemin de fer du Vivarais, Ardèche, Francie</vt:lpstr>
      <vt:lpstr>Tournon – Lamastre, Chemin de fer du Vivarais, Ardèche, Francie</vt:lpstr>
      <vt:lpstr>Tournon – Lamastre, Chemin de fer du Vivarais, Ardèche, Francie</vt:lpstr>
      <vt:lpstr>Tournon – Lamastre, Chemin de fer du Vivarais, Ardèche, Francie</vt:lpstr>
      <vt:lpstr>Tournon – Lamastre, Chemin de fer du Vivarais, Ardèche, Francie</vt:lpstr>
      <vt:lpstr>Chemin de fer du Vivarais, Ardèche, Francie Šlapací drezíny se staly hitem.</vt:lpstr>
      <vt:lpstr>La Trochita, Ing. Jacobacci – Esquel, provincie Río Negro a Chubut, Argentina</vt:lpstr>
      <vt:lpstr>La Trochita, Ing. Jakobacci – Esquel, provincie Río Negro a Chubut, Argentina</vt:lpstr>
      <vt:lpstr>La Trochita, Argentina</vt:lpstr>
      <vt:lpstr>La Trochita, Argentina</vt:lpstr>
      <vt:lpstr>La Trochita, Argentina</vt:lpstr>
      <vt:lpstr>La Trochita, Argentina</vt:lpstr>
      <vt:lpstr>La Trochita, Argentina</vt:lpstr>
      <vt:lpstr>La Trochita, Argentina</vt:lpstr>
      <vt:lpstr>Šarganska Osmica, Šargan Vitasi – Višegrad, Srbsko/Bosna a Hercegovina</vt:lpstr>
      <vt:lpstr>Šarganska Osmica, Šargan Vitasi – Višegrad, Srbsko/Bosna a Hercegovina</vt:lpstr>
      <vt:lpstr>Prezentace aplikace PowerPoint</vt:lpstr>
      <vt:lpstr>Šarganska Osmica</vt:lpstr>
      <vt:lpstr>Šarganska Osmica</vt:lpstr>
      <vt:lpstr>Šarganska Osmica</vt:lpstr>
      <vt:lpstr>Šarganska Osmica</vt:lpstr>
      <vt:lpstr>Šarganska Osmica</vt:lpstr>
      <vt:lpstr>Šarganska Osmica</vt:lpstr>
      <vt:lpstr>Šarganska Osmica</vt:lpstr>
      <vt:lpstr>Lesní železnice Vişeu de Sus, Maramureş, Rumunsko Poslední z karpatských lesních drah</vt:lpstr>
      <vt:lpstr>Lesní železnice Vişeu de Sus, Maramureş, Rumunsko </vt:lpstr>
      <vt:lpstr>Lesní železnice Vişeu de Sus, Maramureş, Rumunsko </vt:lpstr>
      <vt:lpstr>Lesní železnice Vişeu de Sus, Maramureş, Rumunsko </vt:lpstr>
      <vt:lpstr>Lesní železnice Vişeu de Sus, Maramureş, Rumunsko </vt:lpstr>
      <vt:lpstr>Lesní železnice Vişeu de Sus, Maramureş, Rumunsko </vt:lpstr>
      <vt:lpstr>Lesní železnice Vişeu de Sus, Maramureş, Rumunsko </vt:lpstr>
      <vt:lpstr>Lesní železnice Vişeu de Sus, Maramureş, Rumunsko </vt:lpstr>
      <vt:lpstr>Ti ve vlaku a jiný svět těch na stanicích </vt:lpstr>
      <vt:lpstr>Bezpečnost práce </vt:lpstr>
      <vt:lpstr>Po kolejích přijelo auto… </vt:lpstr>
      <vt:lpstr>Z auta do vlaku </vt:lpstr>
      <vt:lpstr>Dřevorubci každé pondělí odjíždějí na týden do hor </vt:lpstr>
      <vt:lpstr>Okolo dráhy se žije jinak </vt:lpstr>
      <vt:lpstr>Za prací do hor </vt:lpstr>
      <vt:lpstr>Osobní vagon v tren de productie </vt:lpstr>
      <vt:lpstr>Drezína ministerstva vnitra </vt:lpstr>
      <vt:lpstr>Kaňon řeky Vaser je dostupný jen železnicí </vt:lpstr>
      <vt:lpstr>Opravujeme trať, vlak počká… </vt:lpstr>
      <vt:lpstr>…a drezíny taky, času dost. </vt:lpstr>
      <vt:lpstr>Dřevo na cestě ke zpracování </vt:lpstr>
      <vt:lpstr>Ing. Jan Šatava, říjen 2013</vt:lpstr>
    </vt:vector>
  </TitlesOfParts>
  <Company>KMV KV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rdittrich</dc:creator>
  <cp:lastModifiedBy>Šatava</cp:lastModifiedBy>
  <cp:revision>903</cp:revision>
  <dcterms:created xsi:type="dcterms:W3CDTF">2008-03-19T13:31:46Z</dcterms:created>
  <dcterms:modified xsi:type="dcterms:W3CDTF">2015-10-04T15:50:02Z</dcterms:modified>
</cp:coreProperties>
</file>