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470" r:id="rId3"/>
    <p:sldId id="464" r:id="rId4"/>
    <p:sldId id="466" r:id="rId5"/>
    <p:sldId id="467" r:id="rId6"/>
    <p:sldId id="472" r:id="rId7"/>
    <p:sldId id="473" r:id="rId8"/>
    <p:sldId id="474" r:id="rId9"/>
    <p:sldId id="475" r:id="rId10"/>
    <p:sldId id="476" r:id="rId11"/>
    <p:sldId id="478" r:id="rId12"/>
    <p:sldId id="479" r:id="rId13"/>
    <p:sldId id="480" r:id="rId14"/>
    <p:sldId id="482" r:id="rId15"/>
    <p:sldId id="483" r:id="rId16"/>
    <p:sldId id="484" r:id="rId17"/>
    <p:sldId id="485" r:id="rId18"/>
    <p:sldId id="481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  <a:srgbClr val="FF0000"/>
    <a:srgbClr val="0000FF"/>
    <a:srgbClr val="99FF99"/>
    <a:srgbClr val="00FF00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494" autoAdjust="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A6469B-06AF-4179-BDA8-91D37AE56ECB}" type="datetimeFigureOut">
              <a:rPr lang="cs-CZ"/>
              <a:pPr>
                <a:defRPr/>
              </a:pPr>
              <a:t>4.10.2015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8E6C29-E3D6-40B9-864F-993A176B1E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914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9E63D1-5E6E-4526-BA39-80F26E05E086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1D4586-7D1E-49BC-B126-74F01D25233B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11ACA3-ABAB-442C-B372-47F5B9C5E6E8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71FA08-9FF0-47E1-9406-CDD03ADB573E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71FA08-9FF0-47E1-9406-CDD03ADB573E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71FA08-9FF0-47E1-9406-CDD03ADB573E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71FA08-9FF0-47E1-9406-CDD03ADB573E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EB88-F4A2-4279-9ECD-EBE88DF52E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8E438-0767-42C6-9C5C-940B78DDFE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DBBE8-6217-46D4-A29A-57C30007AC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C5E89-08C5-4D92-A702-A16F506908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2C714-DFF4-40F2-BA5F-68624063C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FD3F-DE29-4C27-A252-DE3D6A2A8A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8FF2-0620-41FF-9BD4-66251F27AE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4A27-03EC-477C-95C7-5654F282BB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04BC4-5A59-4FBF-B886-CEF72446E9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2CAE7-86DA-4788-9183-EAEE06CB2D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29A69-3C8F-4B7B-B9A6-4DE331E9CE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FD4F-A691-4231-AE79-D0F7BE696F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EA3E6E4-BAD1-48D3-91A1-F3EA493DE8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185737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 </a:t>
            </a:r>
            <a:endParaRPr lang="cs-CZ" sz="1600" dirty="0" smtClean="0"/>
          </a:p>
          <a:p>
            <a:pPr algn="ctr"/>
            <a:endParaRPr lang="cs-CZ" sz="1600" dirty="0" smtClean="0"/>
          </a:p>
          <a:p>
            <a:pPr algn="ctr"/>
            <a:endParaRPr lang="cs-CZ" sz="1600" dirty="0" smtClean="0"/>
          </a:p>
          <a:p>
            <a:pPr algn="ctr"/>
            <a:endParaRPr lang="cs-CZ" sz="1600" dirty="0" smtClean="0"/>
          </a:p>
          <a:p>
            <a:pPr algn="ctr"/>
            <a:endParaRPr lang="cs-CZ" sz="1600" dirty="0" smtClean="0"/>
          </a:p>
          <a:p>
            <a:pPr algn="ctr"/>
            <a:endParaRPr lang="cs-CZ" sz="1600" dirty="0" smtClean="0"/>
          </a:p>
          <a:p>
            <a:pPr algn="ctr"/>
            <a:endParaRPr lang="cs-CZ" sz="1600" dirty="0" smtClean="0"/>
          </a:p>
          <a:p>
            <a:pPr algn="ctr"/>
            <a:endParaRPr lang="cs-CZ" sz="1600" dirty="0" smtClean="0"/>
          </a:p>
          <a:p>
            <a:pPr algn="ctr"/>
            <a:r>
              <a:rPr lang="cs-CZ" sz="1600" dirty="0" smtClean="0"/>
              <a:t>Ing. Jan Šatava</a:t>
            </a:r>
          </a:p>
          <a:p>
            <a:pPr algn="ctr"/>
            <a:endParaRPr lang="cs-CZ" sz="1600" dirty="0"/>
          </a:p>
          <a:p>
            <a:pPr algn="ctr"/>
            <a:endParaRPr lang="cs-CZ" sz="1600" dirty="0" smtClean="0"/>
          </a:p>
          <a:p>
            <a:pPr algn="ctr"/>
            <a:endParaRPr lang="cs-CZ" sz="1600" dirty="0"/>
          </a:p>
          <a:p>
            <a:pPr algn="ctr"/>
            <a:endParaRPr lang="cs-CZ" sz="1600" dirty="0" smtClean="0"/>
          </a:p>
          <a:p>
            <a:r>
              <a:rPr lang="cs-CZ" sz="1600" dirty="0"/>
              <a:t> </a:t>
            </a:r>
            <a:endParaRPr lang="cs-CZ" sz="1400" dirty="0"/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 rot="10800000" flipV="1">
            <a:off x="0" y="17033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sz="4000" dirty="0" smtClean="0"/>
          </a:p>
          <a:p>
            <a:pPr algn="ctr"/>
            <a:r>
              <a:rPr lang="cs-CZ" sz="4000" dirty="0" smtClean="0"/>
              <a:t>Sezónní osobní doprava</a:t>
            </a:r>
          </a:p>
          <a:p>
            <a:pPr algn="ctr"/>
            <a:r>
              <a:rPr lang="cs-CZ" sz="4000" dirty="0" smtClean="0"/>
              <a:t>na regionálních tratích</a:t>
            </a:r>
            <a:endParaRPr lang="cs-CZ" sz="4000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cs-CZ" sz="2000" b="1" dirty="0" smtClean="0"/>
              <a:t>A jak to vypadá v reále?</a:t>
            </a:r>
            <a:endParaRPr lang="cs-CZ" sz="20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9" y="1052736"/>
            <a:ext cx="7707701" cy="5780776"/>
          </a:xfrm>
        </p:spPr>
      </p:pic>
    </p:spTree>
    <p:extLst>
      <p:ext uri="{BB962C8B-B14F-4D97-AF65-F5344CB8AC3E}">
        <p14:creationId xmlns:p14="http://schemas.microsoft.com/office/powerpoint/2010/main" val="13709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571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b="1" dirty="0" smtClean="0"/>
              <a:t>Děkuji za pozornost.</a:t>
            </a:r>
            <a:endParaRPr lang="cs-CZ" sz="2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755576" y="-540569"/>
            <a:ext cx="8229600" cy="45719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476250"/>
            <a:ext cx="8064500" cy="6048375"/>
          </a:xfrm>
        </p:spPr>
      </p:pic>
    </p:spTree>
    <p:extLst>
      <p:ext uri="{BB962C8B-B14F-4D97-AF65-F5344CB8AC3E}">
        <p14:creationId xmlns:p14="http://schemas.microsoft.com/office/powerpoint/2010/main" val="22398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62880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42900"/>
            <a:ext cx="8229600" cy="6172200"/>
          </a:xfrm>
        </p:spPr>
      </p:pic>
    </p:spTree>
    <p:extLst>
      <p:ext uri="{BB962C8B-B14F-4D97-AF65-F5344CB8AC3E}">
        <p14:creationId xmlns:p14="http://schemas.microsoft.com/office/powerpoint/2010/main" val="5588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3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3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22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/>
          <a:lstStyle/>
          <a:p>
            <a:pPr algn="l"/>
            <a:r>
              <a:rPr lang="cs-CZ" sz="2400" dirty="0" smtClean="0"/>
              <a:t>Děkuji za pozornost!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548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l"/>
            <a:r>
              <a:rPr lang="cs-CZ" sz="3200" dirty="0" smtClean="0"/>
              <a:t>Tady že jezdí vlak??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4" y="1196753"/>
            <a:ext cx="8122402" cy="5390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cs-CZ" sz="2000" dirty="0" smtClean="0"/>
              <a:t>Neobjednání osobní dopravy na trati bez ohledu na reálný význam.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Odpor municipalit vyústí v objednání dopravy v omezeném (zpravidla sezónním) rozsahu.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Takovýto výsledek svědčí o systémově chybném přístupu ze strany krajského objednatele.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Municipality si uvědomí, že pokud na „jejich“ trati dojde k zastavení dopravy, je tím odsouzena k zániku de facto i příslušná infrastruktura – liniová stavba, přičemž řešení „cyklostezka“ není vždy optimální.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Municipality samy objednají ne „své“ trati osobní dopravu zpravidla v redukovaném rozsahu, v sezóně.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0850" algn="l"/>
                <a:tab pos="5221288" algn="r"/>
              </a:tabLst>
            </a:pPr>
            <a:endParaRPr lang="cs-CZ" sz="1800" b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cs-CZ" sz="2400" b="1" dirty="0" smtClean="0"/>
              <a:t>Vznik sezónní osobní dopravy na regionálních dráhách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 </a:t>
            </a:r>
            <a:br>
              <a:rPr lang="cs-CZ" dirty="0" smtClean="0"/>
            </a:br>
            <a:r>
              <a:rPr lang="cs-CZ" dirty="0" smtClean="0"/>
              <a:t>  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 smtClean="0"/>
              <a:t>Postoje krajského koordinátora - objednatele</a:t>
            </a:r>
          </a:p>
          <a:p>
            <a:pPr eaLnBrk="1" hangingPunct="1">
              <a:buFontTx/>
              <a:buNone/>
            </a:pPr>
            <a:endParaRPr lang="cs-CZ" sz="2400" b="1" dirty="0" smtClean="0"/>
          </a:p>
          <a:p>
            <a:pPr eaLnBrk="1" hangingPunct="1">
              <a:buFontTx/>
              <a:buChar char="-"/>
            </a:pPr>
            <a:r>
              <a:rPr lang="cs-CZ" sz="2000" dirty="0" smtClean="0"/>
              <a:t>V nedávné minulosti byly tyto aktivity vnímány ze strany krajských dopravních autorit velmi negativně.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Byly považovány za torpédování „systémových“ řešení dopravní obsluhy území kraje, v rámci něhož bylo rozhodnuto o neobjednání služby. 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Vzhledem k tomu, že za dobu existence těchto provozů je jejich dopad na rozvoj obsluhovaného území nezpochybnitelný, přístup se pomalu mění.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V různých krajích je přístup k této problematice různý, neexistuje tedy jednotně uplatňované řešení. 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Bohužel i v rámci jednoho kraje můžeme sledovat rozdílný přístup k jednotlivým provozům podle dopravců.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0850" algn="l"/>
                <a:tab pos="5221288" algn="r"/>
              </a:tabLst>
            </a:pPr>
            <a:endParaRPr lang="cs-CZ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9400"/>
            <a:ext cx="8229600" cy="84534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 </a:t>
            </a:r>
            <a:br>
              <a:rPr lang="cs-CZ" dirty="0" smtClean="0"/>
            </a:br>
            <a:r>
              <a:rPr lang="cs-CZ" dirty="0" smtClean="0"/>
              <a:t>  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3116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400" b="1" dirty="0" smtClean="0"/>
              <a:t>Sezónní osobní doprava z pohledu dopravního významu</a:t>
            </a:r>
          </a:p>
          <a:p>
            <a:pPr eaLnBrk="1" hangingPunct="1">
              <a:buFontTx/>
              <a:buNone/>
            </a:pPr>
            <a:endParaRPr lang="cs-CZ" sz="2000" b="1" dirty="0" smtClean="0"/>
          </a:p>
          <a:p>
            <a:pPr eaLnBrk="1" hangingPunct="1">
              <a:buFontTx/>
              <a:buChar char="-"/>
            </a:pPr>
            <a:r>
              <a:rPr lang="cs-CZ" sz="2000" dirty="0" smtClean="0"/>
              <a:t>Existuje významná snaha sezónní dopravní služby, zejména nejsou-li objednávány v rámci obslužnosti kraje, postavit do pozice „turistické dopravy“ s tím, že takovouto dopravu údajně nelze financovat z veřejných zdrojů.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Termín „turistická doprava“ není nijak kodifikován. Legislativa EU považuje za turistickou takovou osobní dopravu, která nemá dopravní význam, jde tedy o pouhou atrakci.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Národní legislativa zahrnuje mezi předmět dopravní obsluhy i dopravu za kulturou a rekreací (Zákon č. 194/10 Sb.)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Prakticky žádný z existujících sezónních provozů v ČR není možno z tohoto hlediska považovat za turistickou dopravu, neboť ve všech případech plní služba dopravní význam, tedy cílem není sama jízda vlakem.</a:t>
            </a:r>
          </a:p>
          <a:p>
            <a:pPr eaLnBrk="1" hangingPunct="1">
              <a:buFontTx/>
              <a:buChar char="-"/>
            </a:pPr>
            <a:r>
              <a:rPr lang="cs-CZ" sz="2000" dirty="0" smtClean="0"/>
              <a:t>Z tohoto pohledu nelze hovořit o „nostalgických“ vlacích, neboť nasazení novějších vozidel přineslo zvýšení zájmu cestujících.</a:t>
            </a:r>
            <a:endParaRPr lang="cs-CZ" sz="2000" dirty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-10852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0850" algn="l"/>
                <a:tab pos="5221288" algn="r"/>
              </a:tabLst>
            </a:pPr>
            <a:endParaRPr lang="cs-CZ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 </a:t>
            </a:r>
            <a:br>
              <a:rPr lang="cs-CZ" dirty="0" smtClean="0"/>
            </a:br>
            <a:r>
              <a:rPr lang="cs-CZ" dirty="0" smtClean="0"/>
              <a:t>  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07223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400" b="1" dirty="0" smtClean="0"/>
              <a:t>Kdo s tím vlastně jezdí?!</a:t>
            </a:r>
          </a:p>
          <a:p>
            <a:pPr eaLnBrk="1" hangingPunct="1">
              <a:buFontTx/>
              <a:buNone/>
            </a:pPr>
            <a:endParaRPr lang="cs-CZ" sz="2400" b="1" dirty="0" smtClean="0"/>
          </a:p>
          <a:p>
            <a:pPr eaLnBrk="1" hangingPunct="1"/>
            <a:r>
              <a:rPr lang="cs-CZ" sz="2000" dirty="0" smtClean="0"/>
              <a:t>Toť otázka: kdo jezdí vlaky, které nebyly objednány, protože s nimi přeci nikdo nejezdil? Jaké jsou cíle cest?</a:t>
            </a:r>
          </a:p>
          <a:p>
            <a:pPr eaLnBrk="1" hangingPunct="1"/>
            <a:r>
              <a:rPr lang="cs-CZ" sz="2000" dirty="0" smtClean="0"/>
              <a:t>Je pravda, že jde prakticky výhradně o cesty za volnočasovými aktivitami. Ono to ani vzhledem k sezónnosti jinak není možné.</a:t>
            </a:r>
          </a:p>
          <a:p>
            <a:pPr eaLnBrk="1" hangingPunct="1"/>
            <a:r>
              <a:rPr lang="cs-CZ" sz="2000" dirty="0" smtClean="0"/>
              <a:t>Platí ale, že turistika – výlety, k jejichž realizaci použijí lidé vlak – tvoří zhruba polovinu frekvence.</a:t>
            </a:r>
          </a:p>
          <a:p>
            <a:pPr eaLnBrk="1" hangingPunct="1"/>
            <a:r>
              <a:rPr lang="cs-CZ" sz="2000" dirty="0" smtClean="0"/>
              <a:t>Významný podíl připadá na standardní občanské cesty – návštěvy, nákupy a podobně.</a:t>
            </a:r>
          </a:p>
          <a:p>
            <a:pPr eaLnBrk="1" hangingPunct="1"/>
            <a:r>
              <a:rPr lang="cs-CZ" sz="2000" dirty="0" smtClean="0"/>
              <a:t>Cesty typu „projížďka vlakem“ jsou v naprosté menšině a jde o ten druh lidí, kteří takovéto projížďky – např. kvůli dětem – realizují i v ostatních vlacích.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0850" algn="l"/>
                <a:tab pos="5221288" algn="r"/>
              </a:tabLst>
            </a:pPr>
            <a:endParaRPr lang="cs-CZ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 </a:t>
            </a:r>
            <a:br>
              <a:rPr lang="cs-CZ" dirty="0" smtClean="0"/>
            </a:br>
            <a:r>
              <a:rPr lang="cs-CZ" dirty="0" smtClean="0"/>
              <a:t>  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00079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400" b="1" dirty="0" smtClean="0"/>
              <a:t>Financování</a:t>
            </a:r>
          </a:p>
          <a:p>
            <a:pPr eaLnBrk="1" hangingPunct="1">
              <a:buFontTx/>
              <a:buChar char="-"/>
            </a:pPr>
            <a:endParaRPr lang="cs-CZ" sz="2000" dirty="0" smtClean="0"/>
          </a:p>
          <a:p>
            <a:pPr lvl="1" eaLnBrk="1" hangingPunct="1"/>
            <a:r>
              <a:rPr lang="cs-CZ" sz="2000" dirty="0" smtClean="0"/>
              <a:t>Prakticky všechny případy sezónních doprav na regionálních tratích jsou objednávány v režimu dopravní obsluhy ve smyslu zákona č. 194/10 Sb.</a:t>
            </a:r>
          </a:p>
          <a:p>
            <a:pPr lvl="1" eaLnBrk="1" hangingPunct="1"/>
            <a:r>
              <a:rPr lang="cs-CZ" sz="2000" dirty="0" smtClean="0"/>
              <a:t>V případě, že službu zajišťují ČD a.s., jde o součást krajské objednávky dopravní obsluhy území. Kompenzaci dopravci poskytuje kraj a vztahuje se na ni tzv. memorandový státní příspěvek.</a:t>
            </a:r>
          </a:p>
          <a:p>
            <a:pPr lvl="1" eaLnBrk="1" hangingPunct="1"/>
            <a:r>
              <a:rPr lang="cs-CZ" sz="2000" dirty="0" smtClean="0"/>
              <a:t>V případě, že službu objednávají municipality (obce nebo jejich sdružení), hradí prokazatelnou ztrátu ony ze svých rozpočtů. Ve většině případů na tuto dopravu sice přispívají i kraje, ovšem mimo systém financování dopravy a tedy bez „memorandových“ peněz.</a:t>
            </a:r>
          </a:p>
          <a:p>
            <a:pPr lvl="1" eaLnBrk="1" hangingPunct="1"/>
            <a:r>
              <a:rPr lang="cs-CZ" sz="2000" dirty="0" smtClean="0"/>
              <a:t>Tento nesystémový přístup vede ke zbytečným komplikacím a svým způsobem i k méně efektivnímu vydávání veřejných finančních prostředků.</a:t>
            </a:r>
            <a:endParaRPr lang="cs-CZ" sz="2000" dirty="0"/>
          </a:p>
          <a:p>
            <a:pPr eaLnBrk="1" hangingPunct="1">
              <a:buNone/>
            </a:pPr>
            <a:endParaRPr lang="cs-CZ" sz="2000" dirty="0" smtClean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0850" algn="l"/>
                <a:tab pos="5221288" algn="r"/>
              </a:tabLst>
            </a:pPr>
            <a:endParaRPr lang="cs-CZ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dirty="0" smtClean="0"/>
              <a:t> </a:t>
            </a:r>
            <a:br>
              <a:rPr lang="cs-CZ" dirty="0" smtClean="0"/>
            </a:br>
            <a:r>
              <a:rPr lang="cs-CZ" dirty="0" smtClean="0"/>
              <a:t>  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31162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400" b="1" dirty="0" smtClean="0"/>
              <a:t>Sezónní provozy na regionálních dráhách v ČR</a:t>
            </a:r>
          </a:p>
          <a:p>
            <a:pPr algn="ctr" eaLnBrk="1" hangingPunct="1">
              <a:buFontTx/>
              <a:buNone/>
            </a:pPr>
            <a:endParaRPr lang="cs-CZ" sz="2400" b="1" dirty="0" smtClean="0"/>
          </a:p>
          <a:p>
            <a:pPr marL="457200" indent="-457200" eaLnBrk="1" hangingPunct="1">
              <a:buAutoNum type="arabicPeriod"/>
            </a:pPr>
            <a:r>
              <a:rPr lang="cs-CZ" sz="1600" b="1" dirty="0" smtClean="0"/>
              <a:t>Doupovská dráha (Kadaň – Podbořany s odbočkou do Radonic), Ústecký kraj, 41 km, od roku 2006, dopravce RC a.s.</a:t>
            </a:r>
          </a:p>
          <a:p>
            <a:pPr marL="457200" indent="-457200" eaLnBrk="1" hangingPunct="1">
              <a:buAutoNum type="arabicPeriod"/>
            </a:pPr>
            <a:r>
              <a:rPr lang="cs-CZ" sz="1600" b="1" dirty="0" smtClean="0"/>
              <a:t>Chomutov – Vejprty, Ústecký kraj, 58 km, od roku 2011, dopravce: ČD a.s.</a:t>
            </a:r>
          </a:p>
          <a:p>
            <a:pPr marL="457200" indent="-457200" eaLnBrk="1" hangingPunct="1">
              <a:buAutoNum type="arabicPeriod"/>
            </a:pPr>
            <a:r>
              <a:rPr lang="cs-CZ" sz="1600" b="1" dirty="0" smtClean="0"/>
              <a:t>Osek město – Moldava v Krušných Horách, Ústecký kraj, 20 km, od roku 2011, dopravce: ČD a.s.</a:t>
            </a:r>
          </a:p>
          <a:p>
            <a:pPr marL="457200" indent="-457200" eaLnBrk="1" hangingPunct="1">
              <a:buAutoNum type="arabicPeriod"/>
            </a:pPr>
            <a:r>
              <a:rPr lang="cs-CZ" sz="1600" b="1" dirty="0" smtClean="0"/>
              <a:t>Kozí dráha (Děčín hl. n. – Telnice), Ústecký kraj, 21 km, od r. 2012, dopravce </a:t>
            </a:r>
            <a:r>
              <a:rPr lang="cs-CZ" sz="1600" b="1" dirty="0" err="1" smtClean="0"/>
              <a:t>Rail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system</a:t>
            </a:r>
            <a:r>
              <a:rPr lang="cs-CZ" sz="1600" b="1" dirty="0" smtClean="0"/>
              <a:t> s.r.o.</a:t>
            </a:r>
          </a:p>
          <a:p>
            <a:pPr marL="457200" indent="-457200" eaLnBrk="1" hangingPunct="1">
              <a:buAutoNum type="arabicPeriod"/>
            </a:pPr>
            <a:r>
              <a:rPr lang="cs-CZ" sz="1600" b="1" dirty="0" smtClean="0"/>
              <a:t>Švestková dráha (Čížkovice – Obrnice), Ústecký kraj, 36 km, od r. 2007, dopravce RC a.s.</a:t>
            </a:r>
          </a:p>
          <a:p>
            <a:pPr marL="457200" indent="-457200" eaLnBrk="1" hangingPunct="1">
              <a:buAutoNum type="arabicPeriod"/>
            </a:pPr>
            <a:r>
              <a:rPr lang="cs-CZ" sz="1600" b="1" dirty="0" smtClean="0"/>
              <a:t>Sklářská lokálka (Česká Kamenice – Kamenický Šenov), Ústecký kraj, 4 km, od r. 2007, dopravce: KŽC s.r.o.</a:t>
            </a:r>
          </a:p>
          <a:p>
            <a:pPr marL="457200" indent="-457200" eaLnBrk="1" hangingPunct="1">
              <a:buAutoNum type="arabicPeriod"/>
            </a:pPr>
            <a:r>
              <a:rPr lang="cs-CZ" sz="1600" b="1" dirty="0" smtClean="0"/>
              <a:t>Rumburk – Panský – Mikulášovice hor. n., Ústecký kraj, 18 km, od r. 2012, dopravce ČD a.s. </a:t>
            </a:r>
          </a:p>
          <a:p>
            <a:pPr marL="457200" indent="-457200" eaLnBrk="1" hangingPunct="1">
              <a:buAutoNum type="arabicPeriod"/>
            </a:pPr>
            <a:r>
              <a:rPr lang="cs-CZ" sz="1600" b="1" dirty="0" smtClean="0"/>
              <a:t>Trutnov Poříčí – Královec (- </a:t>
            </a:r>
            <a:r>
              <a:rPr lang="cs-CZ" sz="1600" b="1" dirty="0" err="1" smtClean="0"/>
              <a:t>Lubawka</a:t>
            </a:r>
            <a:r>
              <a:rPr lang="cs-CZ" sz="1600" b="1" dirty="0" smtClean="0"/>
              <a:t>), Královéhradecký kraj, 17 km, od r. 2010, dopravce: GWTR a.s.</a:t>
            </a:r>
          </a:p>
          <a:p>
            <a:pPr marL="457200" indent="-457200" eaLnBrk="1" hangingPunct="1">
              <a:buAutoNum type="arabicPeriod"/>
            </a:pPr>
            <a:r>
              <a:rPr lang="cs-CZ" sz="1600" b="1" dirty="0" smtClean="0"/>
              <a:t>Moravské Budějovice – Jemnice, kraj Vysočina, 20 km, od roku 2011, dopravce: RC a.s.</a:t>
            </a:r>
          </a:p>
          <a:p>
            <a:pPr marL="457200" indent="-457200" eaLnBrk="1" hangingPunct="1">
              <a:buAutoNum type="arabicPeriod"/>
            </a:pPr>
            <a:r>
              <a:rPr lang="cs-CZ" sz="1600" b="1" dirty="0" smtClean="0"/>
              <a:t>Břeclav – Lednice, Jihomoravský kraj, </a:t>
            </a:r>
            <a:r>
              <a:rPr lang="cs-CZ" sz="1600" b="1" dirty="0"/>
              <a:t>12 km, </a:t>
            </a:r>
            <a:r>
              <a:rPr lang="cs-CZ" sz="1600" b="1" dirty="0" smtClean="0"/>
              <a:t>od roku 2010, dopravce: ČD a.s.</a:t>
            </a:r>
          </a:p>
          <a:p>
            <a:pPr marL="457200" indent="-457200" eaLnBrk="1" hangingPunct="1">
              <a:buAutoNum type="arabicPeriod"/>
            </a:pPr>
            <a:r>
              <a:rPr lang="cs-CZ" sz="1600" b="1" dirty="0" smtClean="0"/>
              <a:t>Hvozdnický expres (Opava východ – Svobodné Heřmanice), 24 km, od r. 2014, dopravce: RC a.s.</a:t>
            </a:r>
          </a:p>
          <a:p>
            <a:pPr eaLnBrk="1" hangingPunct="1">
              <a:buNone/>
            </a:pPr>
            <a:r>
              <a:rPr lang="cs-CZ" sz="2000" dirty="0" smtClean="0"/>
              <a:t> 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0850" algn="l"/>
                <a:tab pos="5221288" algn="r"/>
              </a:tabLst>
            </a:pPr>
            <a:endParaRPr lang="cs-CZ" sz="1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000" b="1" dirty="0" smtClean="0"/>
              <a:t>Postřehy z provozů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000" dirty="0" smtClean="0"/>
              <a:t>Na Doupovské dráze stoupl denní počet přepravených cestujících z 80 (2007) na 300 (2014). </a:t>
            </a:r>
          </a:p>
          <a:p>
            <a:pPr>
              <a:buFontTx/>
              <a:buChar char="-"/>
            </a:pPr>
            <a:r>
              <a:rPr lang="cs-CZ" sz="2000" dirty="0" smtClean="0"/>
              <a:t>Obce ležící na tratích sledují rozvoj některých služeb, dříve nebývalých nebo skomírajících (restaurace, cukrárny…). Díky tomu neuvažují, že by provozy nepodporovaly.</a:t>
            </a:r>
          </a:p>
          <a:p>
            <a:pPr>
              <a:buFontTx/>
              <a:buChar char="-"/>
            </a:pPr>
            <a:r>
              <a:rPr lang="cs-CZ" sz="2000" dirty="0" smtClean="0"/>
              <a:t>Moravskoslezský kraj sleduje jako klíčový ukazatel u regionálních drah výši dosažených tržeb na </a:t>
            </a:r>
            <a:r>
              <a:rPr lang="cs-CZ" sz="2000" dirty="0" err="1" smtClean="0"/>
              <a:t>vlkm</a:t>
            </a:r>
            <a:r>
              <a:rPr lang="cs-CZ" sz="2000" dirty="0" smtClean="0"/>
              <a:t>. Za hraniční mez je považována hodnota 8 Kč/</a:t>
            </a:r>
            <a:r>
              <a:rPr lang="cs-CZ" sz="2000" dirty="0" err="1" smtClean="0"/>
              <a:t>vlkm</a:t>
            </a:r>
            <a:r>
              <a:rPr lang="cs-CZ" sz="2000" dirty="0" smtClean="0"/>
              <a:t>. Hvozdnický expres dosáhl v první provozní sezóně 12 Kč/</a:t>
            </a:r>
            <a:r>
              <a:rPr lang="cs-CZ" sz="2000" dirty="0" err="1" smtClean="0"/>
              <a:t>vlkm</a:t>
            </a:r>
            <a:r>
              <a:rPr lang="cs-CZ" sz="2000" dirty="0" smtClean="0"/>
              <a:t>.</a:t>
            </a:r>
          </a:p>
          <a:p>
            <a:pPr>
              <a:buFontTx/>
              <a:buChar char="-"/>
            </a:pPr>
            <a:r>
              <a:rPr lang="cs-CZ" sz="2000" dirty="0" smtClean="0"/>
              <a:t>Na téže trati došlo k tomu, že ve dny provozu se vyprázdnily souběžné autobusové spoje a cestující se přesunuli do motoráků řady 810. </a:t>
            </a:r>
          </a:p>
          <a:p>
            <a:pPr>
              <a:buFontTx/>
              <a:buChar char="-"/>
            </a:pPr>
            <a:r>
              <a:rPr lang="cs-CZ" sz="2000" dirty="0" smtClean="0"/>
              <a:t>Srovnání sezóny 2014 a 2015 na Hvozdnickém expresu hovoří o zhruba 40 % růstu počtu přepravených cestujících. Co z toho plyne?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429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7622</TotalTime>
  <Words>1009</Words>
  <Application>Microsoft Office PowerPoint</Application>
  <PresentationFormat>Předvádění na obrazovce (4:3)</PresentationFormat>
  <Paragraphs>88</Paragraphs>
  <Slides>18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Výchozí návrh</vt:lpstr>
      <vt:lpstr>Prezentace aplikace PowerPoint</vt:lpstr>
      <vt:lpstr>Tady že jezdí vlak??</vt:lpstr>
      <vt:lpstr>Vznik sezónní osobní dopravy na regionálních dráhách</vt:lpstr>
      <vt:lpstr>     </vt:lpstr>
      <vt:lpstr>     </vt:lpstr>
      <vt:lpstr>     </vt:lpstr>
      <vt:lpstr>     </vt:lpstr>
      <vt:lpstr>     </vt:lpstr>
      <vt:lpstr>Postřehy z provozů</vt:lpstr>
      <vt:lpstr>A jak to vypadá v reále?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</vt:vector>
  </TitlesOfParts>
  <Company>KMV KV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rdittrich</dc:creator>
  <cp:lastModifiedBy>Šatava</cp:lastModifiedBy>
  <cp:revision>857</cp:revision>
  <dcterms:created xsi:type="dcterms:W3CDTF">2008-03-19T13:31:46Z</dcterms:created>
  <dcterms:modified xsi:type="dcterms:W3CDTF">2015-10-04T16:00:18Z</dcterms:modified>
</cp:coreProperties>
</file>