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2" r:id="rId9"/>
    <p:sldId id="263" r:id="rId10"/>
    <p:sldId id="268" r:id="rId11"/>
    <p:sldId id="265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7FDCD-A849-4F61-B0D3-B089263809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2267-9822-476B-86B1-056F98B80D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76F6F-443E-4A43-8CC5-86AC1A02A1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CF454-71EE-4773-A69E-B78F585FCA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3B4A-BD25-4A2D-90C5-4AAAEFE8B9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E4367-07F1-4F40-A7F7-9D3DE06D6E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1823F-0E3A-4024-A53C-C0069F2ADB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406BC-628A-459E-8B34-4323FFC794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3E8A0-382C-45D8-AF83-BA3581B431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EAD24-912A-4358-A7AA-C26949940E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92AF-B73A-4BA6-B196-48B35D8CAC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1F106E-F06D-4242-9254-585BD45931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333375"/>
            <a:ext cx="7705725" cy="4967288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5300663"/>
            <a:ext cx="6985000" cy="1198562"/>
          </a:xfrm>
          <a:noFill/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900" b="1" dirty="0" smtClean="0">
                <a:solidFill>
                  <a:schemeClr val="tx1"/>
                </a:solidFill>
              </a:rPr>
              <a:t>Regionální železniční doprava  </a:t>
            </a:r>
            <a:r>
              <a:rPr lang="cs-CZ" b="1" dirty="0" smtClean="0">
                <a:solidFill>
                  <a:schemeClr val="tx1"/>
                </a:solidFill>
              </a:rPr>
              <a:t> sociální služba nebo rozvojový prvek?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b="1" dirty="0" smtClean="0">
                <a:solidFill>
                  <a:schemeClr val="tx1"/>
                </a:solidFill>
              </a:rPr>
              <a:t>Ing. Jan Šatava, říjen 2013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4543425" y="277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3" name="AutoShape 8" descr="logo%20JHMD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054" name="Obrázek 9" descr="DSC0197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381000"/>
            <a:ext cx="7643813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/>
          <a:lstStyle/>
          <a:p>
            <a:pPr algn="l"/>
            <a:r>
              <a:rPr lang="cs-CZ" sz="2400" b="1" dirty="0" smtClean="0"/>
              <a:t>Nakonec téma taktu v regionální dopravě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857916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 smtClean="0"/>
              <a:t>Doprava v taktu je oblíbeným zaklínadlem tvůrců dopravních systémů. Jejím hlavním přínosem je pravidelnost, přehlednost a dokonalé přestupní vazby. Nic proti, jenže: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altLang="cs-CZ" sz="2000" dirty="0" smtClean="0"/>
              <a:t>Značná část regionálních tratí slouží primárně ke spojení s regionálním centrem. Přestupní frekvence je oproti místní v poměru 1:20 – 1:50 (pokud vůbec existuje</a:t>
            </a:r>
            <a:r>
              <a:rPr lang="cs-CZ" altLang="cs-CZ" sz="2000" dirty="0" smtClean="0"/>
              <a:t>). Výjimky potvrzují pravidlo.</a:t>
            </a:r>
            <a:endParaRPr lang="cs-CZ" altLang="cs-CZ" sz="2000" dirty="0" smtClean="0"/>
          </a:p>
          <a:p>
            <a:r>
              <a:rPr lang="cs-CZ" altLang="cs-CZ" sz="2000" dirty="0" smtClean="0"/>
              <a:t>Na těchto tratích je zpravidla uvažován či realizován 2 h takt , který sice plní beze zbytku potřeby cestujících přestupujících dál (a představy koordinátorů a dopravců), avšak zpravidla vůbec nevyhovuje místní frekvenci vzhledem k začátkům a koncům směn, školy atd.</a:t>
            </a:r>
          </a:p>
          <a:p>
            <a:r>
              <a:rPr lang="cs-CZ" altLang="cs-CZ" sz="2000" dirty="0" smtClean="0"/>
              <a:t>Z toho plyne nemilý poznatek, že striktním </a:t>
            </a:r>
            <a:r>
              <a:rPr lang="cs-CZ" altLang="cs-CZ" sz="2000" dirty="0" err="1" smtClean="0"/>
              <a:t>nataktováním</a:t>
            </a:r>
            <a:r>
              <a:rPr lang="cs-CZ" altLang="cs-CZ" sz="2000" dirty="0" smtClean="0"/>
              <a:t> můžeme přijít o drtivou většinu cestujících na trati. </a:t>
            </a:r>
          </a:p>
          <a:p>
            <a:r>
              <a:rPr lang="cs-CZ" altLang="cs-CZ" sz="2000" dirty="0" smtClean="0"/>
              <a:t>Na řadě tratí s dvouhodinovým taktem pak často vidíme </a:t>
            </a:r>
            <a:r>
              <a:rPr lang="cs-CZ" altLang="cs-CZ" sz="2000" dirty="0" smtClean="0"/>
              <a:t>vložené </a:t>
            </a:r>
            <a:r>
              <a:rPr lang="cs-CZ" altLang="cs-CZ" sz="2000" dirty="0" smtClean="0"/>
              <a:t>„</a:t>
            </a:r>
            <a:r>
              <a:rPr lang="cs-CZ" altLang="cs-CZ" sz="2000" dirty="0" smtClean="0"/>
              <a:t>nesystémové“ spoje vykrývající </a:t>
            </a:r>
            <a:r>
              <a:rPr lang="cs-CZ" altLang="cs-CZ" sz="2000" dirty="0" smtClean="0"/>
              <a:t>směny, školu a podobně. Také tyto spoje je nutno financovat v rámci objednávky a je otázkou, nakolik efektivně pak takt vychází.</a:t>
            </a:r>
          </a:p>
          <a:p>
            <a:r>
              <a:rPr lang="cs-CZ" altLang="cs-CZ" sz="2000" dirty="0" smtClean="0"/>
              <a:t>Proto takt ano, ale po důkladném zvážení dopadů na přepravní potřeby.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b="1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52"/>
            <a:ext cx="8229600" cy="6500858"/>
          </a:xfrm>
        </p:spPr>
        <p:txBody>
          <a:bodyPr/>
          <a:lstStyle/>
          <a:p>
            <a:pPr>
              <a:buNone/>
            </a:pPr>
            <a:r>
              <a:rPr lang="cs-CZ" altLang="cs-CZ" sz="2800" b="1" dirty="0" smtClean="0"/>
              <a:t>Základní mýtus regionální železnice</a:t>
            </a:r>
          </a:p>
          <a:p>
            <a:pPr marL="0" indent="0">
              <a:buNone/>
              <a:defRPr/>
            </a:pPr>
            <a:r>
              <a:rPr lang="cs-CZ" sz="2000" b="1" dirty="0" smtClean="0"/>
              <a:t>Regionální železnice byla poplatná dopravním potřebám v letech svého vzniku (konec 19 stol.). </a:t>
            </a:r>
          </a:p>
          <a:p>
            <a:pPr marL="0" indent="0">
              <a:buNone/>
              <a:defRPr/>
            </a:pPr>
            <a:r>
              <a:rPr lang="cs-CZ" sz="2000" b="1" dirty="0" smtClean="0"/>
              <a:t>Ovšem skutečnost je jiná: Regionální železnice</a:t>
            </a:r>
          </a:p>
          <a:p>
            <a:pPr lvl="1">
              <a:defRPr/>
            </a:pPr>
            <a:r>
              <a:rPr lang="cs-CZ" sz="1800" dirty="0" smtClean="0"/>
              <a:t>je mimořádně cenná infrastrukturní liniová stavba,</a:t>
            </a:r>
          </a:p>
          <a:p>
            <a:pPr lvl="1">
              <a:defRPr/>
            </a:pPr>
            <a:r>
              <a:rPr lang="cs-CZ" sz="1800" dirty="0" smtClean="0"/>
              <a:t>nyní bychom ji byli těžko </a:t>
            </a:r>
            <a:r>
              <a:rPr lang="cs-CZ" sz="1800" smtClean="0"/>
              <a:t>schopni jak finančně, </a:t>
            </a:r>
            <a:r>
              <a:rPr lang="cs-CZ" sz="1800" dirty="0" smtClean="0"/>
              <a:t>tak legislativně vybudovat, </a:t>
            </a:r>
          </a:p>
          <a:p>
            <a:pPr lvl="1">
              <a:defRPr/>
            </a:pPr>
            <a:r>
              <a:rPr lang="cs-CZ" sz="1800" dirty="0" smtClean="0"/>
              <a:t>zatím ji nedokážeme plně docenit a plně využít pro naše aktuální potřeby,</a:t>
            </a:r>
          </a:p>
          <a:p>
            <a:pPr lvl="1">
              <a:defRPr/>
            </a:pPr>
            <a:r>
              <a:rPr lang="cs-CZ" sz="1800" dirty="0" smtClean="0"/>
              <a:t>vyvíjí se stejně jako požadavky na ní -  jako síťový dopravní systém měnila a dále mění svoji dopravní roli ve společnosti podle toho, jaké požadavky a úkoly před ní aktuální společnost klade.</a:t>
            </a:r>
          </a:p>
          <a:p>
            <a:pPr lvl="2">
              <a:defRPr/>
            </a:pPr>
            <a:r>
              <a:rPr lang="cs-CZ" sz="1800" dirty="0" smtClean="0"/>
              <a:t>Regionální železnice byly stavěny s výrazným akcentem pro nákladní dopravu</a:t>
            </a:r>
          </a:p>
          <a:p>
            <a:pPr lvl="2">
              <a:defRPr/>
            </a:pPr>
            <a:r>
              <a:rPr lang="cs-CZ" sz="1800" dirty="0" smtClean="0"/>
              <a:t>doprava osob byla často jen další přidaná hodnota</a:t>
            </a:r>
          </a:p>
          <a:p>
            <a:pPr lvl="2">
              <a:defRPr/>
            </a:pPr>
            <a:r>
              <a:rPr lang="cs-CZ" sz="1800" dirty="0" smtClean="0"/>
              <a:t>Hlavní dopravní přínosy přišly s nárůstem občanské mobility ve 20. Století – osobní doprava</a:t>
            </a:r>
          </a:p>
          <a:p>
            <a:pPr lvl="1">
              <a:defRPr/>
            </a:pPr>
            <a:r>
              <a:rPr lang="cs-CZ" sz="1800" dirty="0" smtClean="0"/>
              <a:t>Na nové potřeby je schopna se adaptovat a řešit je .</a:t>
            </a:r>
          </a:p>
          <a:p>
            <a:pPr lvl="2">
              <a:defRPr/>
            </a:pPr>
            <a:r>
              <a:rPr lang="cs-CZ" sz="1800" dirty="0" smtClean="0"/>
              <a:t>Příklady z blízkého zahraničí,</a:t>
            </a:r>
          </a:p>
          <a:p>
            <a:pPr lvl="2">
              <a:defRPr/>
            </a:pPr>
            <a:r>
              <a:rPr lang="cs-CZ" sz="1800" dirty="0" smtClean="0"/>
              <a:t>Příklad je renesance „velké železnice“, o níž se také ještě nedávno soudilo, že je přežitkem 19. století.</a:t>
            </a:r>
          </a:p>
          <a:p>
            <a:pPr>
              <a:buNone/>
            </a:pPr>
            <a:endParaRPr lang="cs-CZ" altLang="cs-CZ" sz="1800" b="1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pPr algn="l"/>
            <a:r>
              <a:rPr lang="cs-CZ" sz="2400" b="1" dirty="0" smtClean="0"/>
              <a:t>Regionální železniční doprava jako veřejná služba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marL="800100" lvl="2" indent="-457200">
              <a:spcBef>
                <a:spcPts val="0"/>
              </a:spcBef>
            </a:pPr>
            <a:r>
              <a:rPr lang="cs-CZ" sz="2000" dirty="0" smtClean="0"/>
              <a:t>Dnes už asi nikdo nepochybuje, že regionální osobní železniční dopravu je nutno chápat jako veřejnou službu. Žijeme v prostoru střední Evropy, kde je běžné považovat dopravní obsluhu regionu za standard. </a:t>
            </a:r>
          </a:p>
          <a:p>
            <a:pPr marL="800100" lvl="2" indent="-457200">
              <a:spcBef>
                <a:spcPts val="0"/>
              </a:spcBef>
            </a:pPr>
            <a:endParaRPr lang="cs-CZ" sz="2000" dirty="0" smtClean="0"/>
          </a:p>
          <a:p>
            <a:pPr marL="800100" lvl="2" indent="-457200">
              <a:spcBef>
                <a:spcPts val="0"/>
              </a:spcBef>
            </a:pPr>
            <a:r>
              <a:rPr lang="cs-CZ" sz="2000" dirty="0" smtClean="0"/>
              <a:t>Jiná věc je, jak je tato služba vnímána jejími objednateli či zřizovateli. Setkáváme se často s názorem, že jde o nutné zlo a v podstatě zbytečný výdaj z veřejných rozpočtů, o službu pro sociálně slabé a vyloučené, službu, o kterou vlastně většina obyvatel nestojí, protože dnes má přece auto každý.</a:t>
            </a:r>
          </a:p>
          <a:p>
            <a:pPr marL="800100" lvl="2" indent="-457200">
              <a:spcBef>
                <a:spcPts val="0"/>
              </a:spcBef>
            </a:pPr>
            <a:endParaRPr lang="cs-CZ" sz="2000" dirty="0" smtClean="0"/>
          </a:p>
          <a:p>
            <a:pPr marL="800100" lvl="2" indent="-457200">
              <a:spcBef>
                <a:spcPts val="0"/>
              </a:spcBef>
            </a:pPr>
            <a:r>
              <a:rPr lang="cs-CZ" sz="2000" dirty="0" smtClean="0"/>
              <a:t>Jsou ignorovány vztahy mezi veřejnou dopravou a regionem, její postavení v životě regionu a význam pro život a rozvoj obsluhované oblasti. Jde o velmi složité předivo, jehož nevhodné zpřetrhání může mít katastrofální následky, a naopak.</a:t>
            </a:r>
          </a:p>
          <a:p>
            <a:pPr marL="252000" indent="0">
              <a:spcBef>
                <a:spcPts val="0"/>
              </a:spcBef>
              <a:buNone/>
            </a:pPr>
            <a:endParaRPr lang="cs-CZ" sz="2000" b="1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/>
          <a:lstStyle/>
          <a:p>
            <a:pPr algn="l"/>
            <a:r>
              <a:rPr lang="cs-CZ" sz="2400" b="1" dirty="0" smtClean="0"/>
              <a:t>Veřejná doprava jako sociální služba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286520"/>
          </a:xfrm>
        </p:spPr>
        <p:txBody>
          <a:bodyPr/>
          <a:lstStyle/>
          <a:p>
            <a:pPr marL="800100" lvl="2" indent="-457200">
              <a:spcBef>
                <a:spcPts val="0"/>
              </a:spcBef>
            </a:pPr>
            <a:r>
              <a:rPr lang="cs-CZ" sz="2000" dirty="0" smtClean="0"/>
              <a:t>Tradiční „primitivně liberální“ chápání veřejné dopravy. Nositeli této teze zpravidla prezentováno jako její </a:t>
            </a:r>
            <a:r>
              <a:rPr lang="cs-CZ" sz="2000" b="1" dirty="0" smtClean="0"/>
              <a:t>jediný </a:t>
            </a:r>
            <a:r>
              <a:rPr lang="cs-CZ" sz="2000" dirty="0" smtClean="0"/>
              <a:t>význam, který stojí za zmínku.</a:t>
            </a:r>
          </a:p>
          <a:p>
            <a:pPr marL="800100" lvl="2" indent="-457200">
              <a:spcBef>
                <a:spcPts val="0"/>
              </a:spcBef>
            </a:pPr>
            <a:r>
              <a:rPr lang="cs-CZ" sz="2000" dirty="0" smtClean="0"/>
              <a:t>Veřejný význam takto chápané hromadné dopravy je omezen na „cesty do zaměstnání, školy, k lékaři a na úřady“. Doprava občanská (nákupy, kultura) nebo volnočasová (turistika, výlety) byla z podpory striktně vyloučena. Citáty: každý má auto; nebudeme platit výlety chudině; je nemorální, aby turista jel za stejnou cenu, jako dělník na směnu.</a:t>
            </a:r>
          </a:p>
          <a:p>
            <a:pPr marL="800100" lvl="2" indent="-457200">
              <a:spcBef>
                <a:spcPts val="0"/>
              </a:spcBef>
            </a:pPr>
            <a:r>
              <a:rPr lang="cs-CZ" sz="2000" dirty="0" smtClean="0"/>
              <a:t>Veřejná doprava objednaná a provozovaná dle tohoto vzorce nemůže sloužit jinému účelu, než pro sociálně slabé. Vytvořili jsme onu příslovečnou „</a:t>
            </a:r>
            <a:r>
              <a:rPr lang="cs-CZ" sz="2000" b="1" dirty="0" err="1" smtClean="0"/>
              <a:t>socku</a:t>
            </a:r>
            <a:r>
              <a:rPr lang="cs-CZ" sz="2000" dirty="0" smtClean="0"/>
              <a:t>“, bariéru pro všeobecné použití veřejné dopravy.</a:t>
            </a:r>
          </a:p>
          <a:p>
            <a:pPr marL="800100" lvl="2" indent="-457200">
              <a:spcBef>
                <a:spcPts val="0"/>
              </a:spcBef>
            </a:pPr>
            <a:r>
              <a:rPr lang="cs-CZ" sz="2000" dirty="0" smtClean="0"/>
              <a:t>Takto pojatá doprava nemá žádný </a:t>
            </a:r>
            <a:r>
              <a:rPr lang="cs-CZ" sz="2000" b="1" dirty="0" smtClean="0"/>
              <a:t>socioekonomický efekt </a:t>
            </a:r>
            <a:r>
              <a:rPr lang="cs-CZ" sz="2000" dirty="0" smtClean="0"/>
              <a:t>vzhledem k obsluhovanému regionu. Jinými slovy, ti, kdo si jedou pro dávky, nic regionu nepřinesou.</a:t>
            </a:r>
          </a:p>
          <a:p>
            <a:pPr marL="800100" lvl="2" indent="-457200">
              <a:spcBef>
                <a:spcPts val="0"/>
              </a:spcBef>
            </a:pPr>
            <a:r>
              <a:rPr lang="cs-CZ" sz="2000" dirty="0" smtClean="0"/>
              <a:t>Takto pojatá doprava přispívá k </a:t>
            </a:r>
            <a:r>
              <a:rPr lang="cs-CZ" sz="2000" b="1" dirty="0" smtClean="0"/>
              <a:t>sociálnímu vyloučení venkova </a:t>
            </a:r>
            <a:r>
              <a:rPr lang="cs-CZ" sz="2000" dirty="0" smtClean="0"/>
              <a:t>podle vzorce: málo lidí – zrušíme školu, pak poštu, pak zkrachuje obchod, poslední aktivní se odstěhují, zůstanou senioři a sociálně nepřizpůsobiví, neprodejné nemovitosti = postupný zánik osídlení.</a:t>
            </a:r>
          </a:p>
          <a:p>
            <a:pPr marL="800100" lvl="2" indent="-457200">
              <a:spcBef>
                <a:spcPts val="0"/>
              </a:spcBef>
            </a:pPr>
            <a:endParaRPr lang="cs-CZ" sz="2000" b="1" dirty="0" smtClean="0"/>
          </a:p>
          <a:p>
            <a:pPr marL="800100" lvl="2" indent="-457200">
              <a:spcBef>
                <a:spcPts val="0"/>
              </a:spcBef>
            </a:pPr>
            <a:endParaRPr lang="cs-CZ" sz="2000" b="1" dirty="0" smtClean="0"/>
          </a:p>
          <a:p>
            <a:pPr marL="252000" indent="0">
              <a:spcBef>
                <a:spcPts val="0"/>
              </a:spcBef>
              <a:buNone/>
            </a:pPr>
            <a:endParaRPr lang="cs-CZ" sz="2000" b="1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58259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b="1" dirty="0" smtClean="0"/>
              <a:t>Veřejná železniční doprava jako rozvojový prvek regionu</a:t>
            </a:r>
            <a:br>
              <a:rPr lang="cs-CZ" sz="2400" b="1" dirty="0" smtClean="0"/>
            </a:br>
            <a:endParaRPr lang="cs-CZ" sz="2400" b="1" dirty="0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857232"/>
            <a:ext cx="8424862" cy="5451493"/>
          </a:xfrm>
        </p:spPr>
        <p:txBody>
          <a:bodyPr/>
          <a:lstStyle/>
          <a:p>
            <a:pPr eaLnBrk="1" hangingPunct="1"/>
            <a:r>
              <a:rPr lang="cs-CZ" sz="1800" dirty="0" smtClean="0"/>
              <a:t>Koncept dopravy je postaven na dostupnosti regionu podle jeho potenciálu tak, aby doprava vyhovovala na jedné straně místním obyvatelům k dosažení </a:t>
            </a:r>
            <a:r>
              <a:rPr lang="cs-CZ" sz="1800" dirty="0" err="1" smtClean="0"/>
              <a:t>pracovištních</a:t>
            </a:r>
            <a:r>
              <a:rPr lang="cs-CZ" sz="1800" dirty="0" smtClean="0"/>
              <a:t> center, škol, služeb, k občanským cestám, dosažení kulturního a volnočasového vyžití atd., na druhé straně  i návštěvníkům obsluhovaného regionu.  Dopravní služba musí být </a:t>
            </a:r>
            <a:r>
              <a:rPr lang="cs-CZ" sz="1800" b="1" dirty="0" smtClean="0"/>
              <a:t>organickou součástí života regionu</a:t>
            </a:r>
            <a:r>
              <a:rPr lang="cs-CZ" sz="1800" dirty="0" smtClean="0"/>
              <a:t>.</a:t>
            </a:r>
          </a:p>
          <a:p>
            <a:pPr eaLnBrk="1" hangingPunct="1"/>
            <a:r>
              <a:rPr lang="cs-CZ" sz="1800" dirty="0" smtClean="0"/>
              <a:t>Potenciál regionu a jeho potřeby je nutno velmi pečlivě analyzovat. Hybnost obyvatelstva, přepravní proudy a samotný model využití dopravní služby během dne se poměrně významně mění a je třeba mu vycházet vstříc. </a:t>
            </a:r>
            <a:r>
              <a:rPr lang="cs-CZ" sz="1800" b="1" dirty="0" smtClean="0"/>
              <a:t>Představa, že cestující pojedou tehdy a tam, kdy a kam rozhodne objednatel dopravy, vede do pekel. Pojedou autem.</a:t>
            </a:r>
          </a:p>
          <a:p>
            <a:pPr eaLnBrk="1" hangingPunct="1"/>
            <a:r>
              <a:rPr lang="cs-CZ" sz="1800" dirty="0" smtClean="0"/>
              <a:t>Interakce mezi správně nastavenou dopravní službou a regionem pak zákonitě povedou k zastavení stagnace a k postupnému rozvoji. </a:t>
            </a:r>
          </a:p>
          <a:p>
            <a:pPr eaLnBrk="1" hangingPunct="1"/>
            <a:r>
              <a:rPr lang="cs-CZ" sz="1800" dirty="0" smtClean="0"/>
              <a:t>Při posuzování konceptu dopravy je nutno vycházet z územních plánů a rozvojových programů. Není možné hledět na dopravní službu jako na něco vytrženého z konceptu, co </a:t>
            </a:r>
            <a:r>
              <a:rPr lang="cs-CZ" sz="1800" b="1" dirty="0" smtClean="0"/>
              <a:t>teď a takto </a:t>
            </a:r>
            <a:r>
              <a:rPr lang="cs-CZ" sz="1800" dirty="0" smtClean="0"/>
              <a:t>nefunguje a zlikvidovat ji, aniž byla provedena </a:t>
            </a:r>
            <a:r>
              <a:rPr lang="cs-CZ" sz="1800" b="1" dirty="0" err="1" smtClean="0"/>
              <a:t>multikriteriální</a:t>
            </a:r>
            <a:r>
              <a:rPr lang="cs-CZ" sz="1800" b="1" dirty="0" smtClean="0"/>
              <a:t> analýza  posuzující </a:t>
            </a:r>
            <a:r>
              <a:rPr lang="cs-CZ" sz="1800" dirty="0" smtClean="0"/>
              <a:t>jednak dopady takového kroku na region, jednak možnou změnu dopravního konceptu směřujícího k revitalizaci systému. </a:t>
            </a:r>
          </a:p>
          <a:p>
            <a:pPr eaLnBrk="1" hangingPunct="1"/>
            <a:r>
              <a:rPr lang="cs-CZ" sz="1800" dirty="0" smtClean="0"/>
              <a:t>U železnice navíc nutno brát v úvahu, že velmi často zastavením služby zároveň odsuzujeme k zániku </a:t>
            </a:r>
            <a:r>
              <a:rPr lang="cs-CZ" sz="1800" b="1" dirty="0" smtClean="0"/>
              <a:t>veřejnou dopravní infrastrukturu, liniovou stavbu.</a:t>
            </a:r>
            <a:r>
              <a:rPr lang="cs-CZ" sz="1800" dirty="0" smtClean="0"/>
              <a:t> </a:t>
            </a:r>
          </a:p>
          <a:p>
            <a:pPr eaLnBrk="1" hangingPunct="1">
              <a:buFontTx/>
              <a:buNone/>
            </a:pPr>
            <a:endParaRPr lang="cs-CZ" sz="1800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cs-CZ" sz="2800" b="1" dirty="0" smtClean="0"/>
              <a:t>Socioekonomické efekty kvalitní dopravní obsluhy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2984"/>
            <a:ext cx="8229600" cy="5286412"/>
          </a:xfrm>
        </p:spPr>
        <p:txBody>
          <a:bodyPr/>
          <a:lstStyle/>
          <a:p>
            <a:pPr eaLnBrk="1" hangingPunct="1">
              <a:buNone/>
            </a:pPr>
            <a:r>
              <a:rPr lang="cs-CZ" sz="1800" b="1" dirty="0" smtClean="0"/>
              <a:t>Primární efekt</a:t>
            </a:r>
          </a:p>
          <a:p>
            <a:pPr eaLnBrk="1" hangingPunct="1"/>
            <a:r>
              <a:rPr lang="cs-CZ" sz="1800" dirty="0" smtClean="0"/>
              <a:t>Dostupnost spolehlivým a kvalitním dopravním systémem zvýší atraktivitu  území.</a:t>
            </a:r>
          </a:p>
          <a:p>
            <a:r>
              <a:rPr lang="cs-CZ" altLang="cs-CZ" sz="1800" dirty="0" smtClean="0"/>
              <a:t>Zvýšená atraktivita obsluhovaného území se projeví posílením funkce trvalého bydlení v takto dotčeném území. </a:t>
            </a:r>
          </a:p>
          <a:p>
            <a:r>
              <a:rPr lang="cs-CZ" altLang="cs-CZ" sz="1800" dirty="0" smtClean="0"/>
              <a:t>Zlepšení dostupnosti atraktivním dopravním prostředkem zvýší návštěvnost místních turistických cílů.</a:t>
            </a:r>
          </a:p>
          <a:p>
            <a:pPr eaLnBrk="1" hangingPunct="1">
              <a:buNone/>
            </a:pPr>
            <a:r>
              <a:rPr lang="cs-CZ" sz="1800" b="1" dirty="0" smtClean="0"/>
              <a:t>Sekundární efekt</a:t>
            </a:r>
          </a:p>
          <a:p>
            <a:pPr eaLnBrk="1" hangingPunct="1"/>
            <a:r>
              <a:rPr lang="cs-CZ" sz="1800" dirty="0" smtClean="0"/>
              <a:t>pomáhá rozvíjet sektor služeb – ubytování, stravování a pod.,</a:t>
            </a:r>
          </a:p>
          <a:p>
            <a:pPr eaLnBrk="1" hangingPunct="1"/>
            <a:r>
              <a:rPr lang="cs-CZ" sz="1800" dirty="0" smtClean="0"/>
              <a:t>stimuluje investice do turistické infrastruktury,</a:t>
            </a:r>
          </a:p>
          <a:p>
            <a:pPr eaLnBrk="1" hangingPunct="1"/>
            <a:r>
              <a:rPr lang="cs-CZ" sz="1800" dirty="0" smtClean="0"/>
              <a:t>podporuje šetrnou turistiku,</a:t>
            </a:r>
          </a:p>
          <a:p>
            <a:pPr eaLnBrk="1" hangingPunct="1"/>
            <a:r>
              <a:rPr lang="cs-CZ" sz="1800" dirty="0" smtClean="0"/>
              <a:t>výrazným způsobem zvyšuje atraktivitu regionu,</a:t>
            </a:r>
          </a:p>
          <a:p>
            <a:pPr eaLnBrk="1" hangingPunct="1"/>
            <a:r>
              <a:rPr lang="cs-CZ" sz="1800" dirty="0" smtClean="0"/>
              <a:t>zvyšuje daňovou výtěžnost,</a:t>
            </a:r>
          </a:p>
          <a:p>
            <a:pPr eaLnBrk="1" hangingPunct="1"/>
            <a:r>
              <a:rPr lang="cs-CZ" sz="1800" dirty="0" smtClean="0"/>
              <a:t>ovlivňuje ceny nemovitostí,</a:t>
            </a:r>
          </a:p>
          <a:p>
            <a:pPr eaLnBrk="1" hangingPunct="1"/>
            <a:r>
              <a:rPr lang="cs-CZ" sz="1800" dirty="0" smtClean="0"/>
              <a:t>přispívá ke kvalitě života v regionu v širším slova smyslu.</a:t>
            </a:r>
          </a:p>
          <a:p>
            <a:pPr eaLnBrk="1" hangingPunct="1">
              <a:buFontTx/>
              <a:buNone/>
            </a:pPr>
            <a:r>
              <a:rPr lang="cs-CZ" sz="1800" b="1" dirty="0" smtClean="0"/>
              <a:t>Popsané efekty jsou velmi obtížně kvantifikovatelné, to ovšem neznamená, že neexistují – naopak, zkušenosti potvrzují, že jsou velmi významné.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1"/>
            <a:ext cx="8229600" cy="571479"/>
          </a:xfrm>
        </p:spPr>
        <p:txBody>
          <a:bodyPr/>
          <a:lstStyle/>
          <a:p>
            <a:pPr algn="l" eaLnBrk="1" hangingPunct="1"/>
            <a:r>
              <a:rPr lang="cs-CZ" sz="2400" b="1" dirty="0" smtClean="0"/>
              <a:t>Příklady pro srovnání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00042"/>
            <a:ext cx="8229600" cy="614366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cs-CZ" sz="1800" dirty="0" smtClean="0"/>
              <a:t>Byly vybrány dva srovnatelné, ovšem protichůdné příklady z ČR. V obou případech je dopravcem ČD, a.s., takže je jednoznačně patrné, že odpovědnost není ani tak na </a:t>
            </a:r>
            <a:r>
              <a:rPr lang="cs-CZ" sz="1800" b="1" dirty="0" smtClean="0"/>
              <a:t>dopravci</a:t>
            </a:r>
            <a:r>
              <a:rPr lang="cs-CZ" sz="1800" dirty="0" smtClean="0"/>
              <a:t>, ale především na </a:t>
            </a:r>
            <a:r>
              <a:rPr lang="cs-CZ" sz="1800" b="1" dirty="0" smtClean="0"/>
              <a:t>objednateli.</a:t>
            </a:r>
          </a:p>
          <a:p>
            <a:pPr marL="0" indent="0" eaLnBrk="1" hangingPunct="1">
              <a:buFontTx/>
              <a:buNone/>
            </a:pPr>
            <a:r>
              <a:rPr lang="cs-CZ" sz="1800" b="1" dirty="0" smtClean="0"/>
              <a:t>Krušnohorské tratě </a:t>
            </a:r>
            <a:r>
              <a:rPr lang="cs-CZ" sz="1800" dirty="0" smtClean="0"/>
              <a:t>(Most – </a:t>
            </a:r>
            <a:r>
              <a:rPr lang="cs-CZ" sz="1800" dirty="0" err="1" smtClean="0"/>
              <a:t>Moldava</a:t>
            </a:r>
            <a:r>
              <a:rPr lang="cs-CZ" sz="1800" dirty="0" smtClean="0"/>
              <a:t>, Chomutov – </a:t>
            </a:r>
            <a:r>
              <a:rPr lang="cs-CZ" sz="1800" dirty="0" err="1" smtClean="0"/>
              <a:t>Vejprty</a:t>
            </a:r>
            <a:r>
              <a:rPr lang="cs-CZ" sz="1800" dirty="0" smtClean="0"/>
              <a:t>, zpřístupňují hřeben hor)</a:t>
            </a:r>
            <a:endParaRPr lang="cs-CZ" sz="1800" b="1" dirty="0" smtClean="0"/>
          </a:p>
          <a:p>
            <a:pPr lvl="1" eaLnBrk="1" hangingPunct="1"/>
            <a:r>
              <a:rPr lang="cs-CZ" sz="1800" dirty="0" smtClean="0"/>
              <a:t>Na jmenovaných tratích objednatel </a:t>
            </a:r>
            <a:r>
              <a:rPr lang="cs-CZ" sz="1800" b="1" dirty="0" smtClean="0"/>
              <a:t>výrazně omezil provoz vlaků.</a:t>
            </a:r>
            <a:endParaRPr lang="cs-CZ" sz="1800" dirty="0" smtClean="0"/>
          </a:p>
          <a:p>
            <a:pPr lvl="1" eaLnBrk="1" hangingPunct="1"/>
            <a:r>
              <a:rPr lang="cs-CZ" sz="1800" dirty="0" smtClean="0"/>
              <a:t>Spoje jsou vedeny pouze ve vyjmenované dny a období, provoz je velmi slabý. Nedostatečná nabídka </a:t>
            </a:r>
            <a:r>
              <a:rPr lang="cs-CZ" sz="1800" b="1" dirty="0" smtClean="0"/>
              <a:t>nepodporuje rozvoj území</a:t>
            </a:r>
            <a:r>
              <a:rPr lang="cs-CZ" sz="1800" dirty="0" smtClean="0"/>
              <a:t>.</a:t>
            </a:r>
          </a:p>
          <a:p>
            <a:pPr lvl="1" eaLnBrk="1" hangingPunct="1"/>
            <a:r>
              <a:rPr lang="cs-CZ" sz="1800" dirty="0" smtClean="0"/>
              <a:t>Turisticky atraktivní oblast se prakticky nerozvíjí, služby skomírají nebo krachují. Sídla se vylidňují, pohraniční sídla se orientují na Německo.</a:t>
            </a:r>
          </a:p>
          <a:p>
            <a:pPr eaLnBrk="1" hangingPunct="1">
              <a:buNone/>
            </a:pPr>
            <a:r>
              <a:rPr lang="cs-CZ" sz="1800" b="1" dirty="0" smtClean="0"/>
              <a:t>Šumavské lokálky</a:t>
            </a:r>
          </a:p>
          <a:p>
            <a:pPr lvl="1" eaLnBrk="1" hangingPunct="1"/>
            <a:r>
              <a:rPr lang="cs-CZ" sz="1800" b="1" dirty="0" smtClean="0"/>
              <a:t>Stabilní rozsah objednávky </a:t>
            </a:r>
            <a:r>
              <a:rPr lang="cs-CZ" sz="1800" dirty="0" smtClean="0"/>
              <a:t>poskytuje jistotu pro dostupnost území a </a:t>
            </a:r>
            <a:r>
              <a:rPr lang="cs-CZ" sz="1800" b="1" dirty="0" smtClean="0"/>
              <a:t>výrazně zvyšuje jeho atraktivitu.</a:t>
            </a:r>
          </a:p>
          <a:p>
            <a:pPr lvl="1" eaLnBrk="1" hangingPunct="1"/>
            <a:r>
              <a:rPr lang="cs-CZ" sz="1800" dirty="0" smtClean="0"/>
              <a:t>Spoje nejsou omezovány ani mimo letní a zimní sezónu, kdy jsou vytíženy slabě.</a:t>
            </a:r>
          </a:p>
          <a:p>
            <a:pPr lvl="1" eaLnBrk="1" hangingPunct="1"/>
            <a:r>
              <a:rPr lang="cs-CZ" sz="1800" dirty="0" smtClean="0"/>
              <a:t>Zejména v oblasti Lipna, horní Vltavy a území kolem </a:t>
            </a:r>
            <a:r>
              <a:rPr lang="cs-CZ" sz="1800" dirty="0" err="1" smtClean="0"/>
              <a:t>žst</a:t>
            </a:r>
            <a:r>
              <a:rPr lang="cs-CZ" sz="1800" dirty="0" smtClean="0"/>
              <a:t>. Černý Kříž a Nové Údolí </a:t>
            </a:r>
            <a:r>
              <a:rPr lang="cs-CZ" sz="1800" b="1" dirty="0" smtClean="0"/>
              <a:t>na existenci dráhy vznikla v posledních letech nová turistická infrastruktura, zaměřená na cykloturistiku a in-line bruslení v létě, na běžecké lyžování a bruslení po ledě v zimě. </a:t>
            </a:r>
            <a:r>
              <a:rPr lang="cs-CZ" sz="1800" dirty="0" smtClean="0"/>
              <a:t>Jde o ubytovací a stravovací kapacity, půjčovny vybavení a další služby. </a:t>
            </a:r>
            <a:r>
              <a:rPr lang="cs-CZ" sz="1800" b="1" dirty="0" smtClean="0"/>
              <a:t>Železnice přivedla investice.</a:t>
            </a:r>
            <a:endParaRPr lang="cs-CZ" sz="1800" dirty="0" smtClean="0"/>
          </a:p>
          <a:p>
            <a:pPr lvl="1" eaLnBrk="1" hangingPunct="1"/>
            <a:r>
              <a:rPr lang="cs-CZ" sz="1800" dirty="0" smtClean="0"/>
              <a:t>Není výjimkou, že je zde v létě na vlaku stovka bicyklů. I dopravce musí jít vstříc.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 bright="3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500041"/>
          </a:xfrm>
        </p:spPr>
        <p:txBody>
          <a:bodyPr/>
          <a:lstStyle/>
          <a:p>
            <a:pPr algn="l" eaLnBrk="1" hangingPunct="1"/>
            <a:r>
              <a:rPr lang="cs-CZ" sz="2400" b="1" dirty="0" smtClean="0"/>
              <a:t>Proč vlak a ne bus?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428604"/>
            <a:ext cx="8229600" cy="6072230"/>
          </a:xfrm>
        </p:spPr>
        <p:txBody>
          <a:bodyPr/>
          <a:lstStyle/>
          <a:p>
            <a:r>
              <a:rPr lang="cs-CZ" altLang="cs-CZ" sz="1800" b="1" dirty="0" smtClean="0"/>
              <a:t>Hodnocení atraktivnosti veřejné dopravy z pohledu cestujících – klíčové atributy</a:t>
            </a:r>
          </a:p>
          <a:p>
            <a:pPr lvl="1"/>
            <a:r>
              <a:rPr lang="cs-CZ" altLang="cs-CZ" sz="1800" dirty="0" smtClean="0"/>
              <a:t>Čas strávený v dopravním prostředku, rychlost přepravy</a:t>
            </a:r>
          </a:p>
          <a:p>
            <a:pPr lvl="1"/>
            <a:r>
              <a:rPr lang="cs-CZ" altLang="cs-CZ" sz="1800" dirty="0" smtClean="0"/>
              <a:t>Cena</a:t>
            </a:r>
          </a:p>
          <a:p>
            <a:pPr lvl="1"/>
            <a:r>
              <a:rPr lang="cs-CZ" altLang="cs-CZ" sz="1800" dirty="0" smtClean="0"/>
              <a:t>Pohodlí přepravy ( sedadla, prostředí, odpružení, nízká hlučnost, prostor, WC, možnost využití času dopravy )</a:t>
            </a:r>
          </a:p>
          <a:p>
            <a:pPr lvl="1"/>
            <a:r>
              <a:rPr lang="cs-CZ" altLang="cs-CZ" sz="1800" dirty="0" smtClean="0"/>
              <a:t>Pohodlí logistické ( služby před dopravou, služby při dopravě – jízdní kola, kočárky, objemná zavazadla, dostupnost dopravy, frekvence spojů, jízdní řád pochopitelnost, spolehlivost apod.)</a:t>
            </a:r>
          </a:p>
          <a:p>
            <a:pPr lvl="1"/>
            <a:r>
              <a:rPr lang="cs-CZ" altLang="cs-CZ" sz="1800" dirty="0" smtClean="0"/>
              <a:t>Bezpečnost občanská a dopravní – kriminalita a nehody</a:t>
            </a:r>
          </a:p>
          <a:p>
            <a:pPr lvl="1"/>
            <a:r>
              <a:rPr lang="cs-CZ" altLang="cs-CZ" sz="1800" dirty="0" smtClean="0"/>
              <a:t>Status dopravy</a:t>
            </a:r>
          </a:p>
          <a:p>
            <a:pPr lvl="1">
              <a:buNone/>
            </a:pPr>
            <a:endParaRPr lang="cs-CZ" altLang="cs-CZ" sz="1800" dirty="0" smtClean="0"/>
          </a:p>
          <a:p>
            <a:pPr lvl="1">
              <a:buNone/>
            </a:pPr>
            <a:endParaRPr lang="cs-CZ" altLang="cs-CZ" sz="1800" dirty="0" smtClean="0"/>
          </a:p>
          <a:p>
            <a:pPr lvl="1">
              <a:buNone/>
            </a:pPr>
            <a:endParaRPr lang="cs-CZ" altLang="cs-CZ" sz="1800" dirty="0" smtClean="0"/>
          </a:p>
          <a:p>
            <a:r>
              <a:rPr lang="cs-CZ" altLang="cs-CZ" sz="1800" b="1" dirty="0" smtClean="0"/>
              <a:t>Ve všech těchto parametrech má železnice vyšší přidanou hodnotu nebo potenciál.</a:t>
            </a:r>
          </a:p>
          <a:p>
            <a:r>
              <a:rPr lang="cs-CZ" altLang="cs-CZ" sz="1800" b="1" dirty="0" smtClean="0"/>
              <a:t>P+R funguje pouze v režimu  auto – vlak. V režimu auto - bus není možné.</a:t>
            </a:r>
          </a:p>
          <a:p>
            <a:r>
              <a:rPr lang="cs-CZ" altLang="cs-CZ" sz="1800" b="1" dirty="0" smtClean="0"/>
              <a:t>Naše specialita s historickými kořeny – vnímání vlaku a busu jako nesmiřitelné konkurence a prakticky totální nespolupráce dvou systémů veřejné dopravy.</a:t>
            </a:r>
          </a:p>
          <a:p>
            <a:endParaRPr lang="cs-CZ" altLang="cs-CZ" sz="1800" b="1" dirty="0" smtClean="0"/>
          </a:p>
          <a:p>
            <a:pPr eaLnBrk="1" hangingPunct="1">
              <a:lnSpc>
                <a:spcPct val="90000"/>
              </a:lnSpc>
              <a:buNone/>
            </a:pPr>
            <a:endParaRPr lang="cs-CZ" sz="2000" b="1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 bright="4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500042"/>
          </a:xfrm>
        </p:spPr>
        <p:txBody>
          <a:bodyPr/>
          <a:lstStyle/>
          <a:p>
            <a:pPr algn="l" eaLnBrk="1" hangingPunct="1"/>
            <a:r>
              <a:rPr lang="cs-CZ" sz="2400" b="1" dirty="0" smtClean="0"/>
              <a:t>Veřejná doprava je politikum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cs-CZ" altLang="cs-CZ" sz="1800" b="1" dirty="0" smtClean="0"/>
              <a:t>Veřejná doprava jako </a:t>
            </a:r>
            <a:r>
              <a:rPr lang="cs-CZ" altLang="cs-CZ" sz="1800" b="1" dirty="0" err="1" smtClean="0"/>
              <a:t>pseudoveřejný</a:t>
            </a:r>
            <a:r>
              <a:rPr lang="cs-CZ" altLang="cs-CZ" sz="1800" b="1" dirty="0" smtClean="0"/>
              <a:t> náklad</a:t>
            </a:r>
          </a:p>
          <a:p>
            <a:pPr lvl="1"/>
            <a:r>
              <a:rPr lang="cs-CZ" altLang="cs-CZ" sz="1800" dirty="0" smtClean="0"/>
              <a:t>Náklad dopravy rozdělen 30% cestující,  70% společnost </a:t>
            </a:r>
          </a:p>
          <a:p>
            <a:pPr lvl="1"/>
            <a:r>
              <a:rPr lang="cs-CZ" altLang="cs-CZ" sz="1800" dirty="0" smtClean="0"/>
              <a:t>ve skutečnosti generuje konsekventní a synergické přínosy </a:t>
            </a:r>
          </a:p>
          <a:p>
            <a:pPr lvl="2"/>
            <a:r>
              <a:rPr lang="cs-CZ" altLang="cs-CZ" sz="1800" dirty="0" smtClean="0"/>
              <a:t>nástroj snižující nezaměstnanost</a:t>
            </a:r>
          </a:p>
          <a:p>
            <a:pPr lvl="2"/>
            <a:r>
              <a:rPr lang="cs-CZ" altLang="cs-CZ" sz="1800" dirty="0" smtClean="0"/>
              <a:t>nástroj napomáhající udržitelnosti regionů – zabránění vzniku periferií</a:t>
            </a:r>
          </a:p>
          <a:p>
            <a:pPr lvl="2"/>
            <a:r>
              <a:rPr lang="cs-CZ" altLang="cs-CZ" sz="1800" dirty="0" smtClean="0"/>
              <a:t>nástroj ekologické dopravní udržitelnosti</a:t>
            </a:r>
          </a:p>
          <a:p>
            <a:pPr lvl="2"/>
            <a:r>
              <a:rPr lang="cs-CZ" altLang="cs-CZ" sz="1800" dirty="0" smtClean="0"/>
              <a:t>nástroj udržitelné </a:t>
            </a:r>
            <a:r>
              <a:rPr lang="cs-CZ" altLang="cs-CZ" sz="1800" dirty="0" err="1" smtClean="0"/>
              <a:t>energeticko</a:t>
            </a:r>
            <a:r>
              <a:rPr lang="cs-CZ" altLang="cs-CZ" sz="1800" dirty="0" smtClean="0"/>
              <a:t> dopravní bezpečnosti – potenciálně elektřina místo ropy</a:t>
            </a:r>
          </a:p>
          <a:p>
            <a:r>
              <a:rPr lang="cs-CZ" altLang="cs-CZ" sz="1800" b="1" dirty="0" smtClean="0"/>
              <a:t>Absurdní vztah automobilu </a:t>
            </a:r>
            <a:r>
              <a:rPr lang="cs-CZ" altLang="cs-CZ" sz="1800" b="1" dirty="0" err="1" smtClean="0"/>
              <a:t>vs</a:t>
            </a:r>
            <a:r>
              <a:rPr lang="cs-CZ" altLang="cs-CZ" sz="1800" b="1" dirty="0" smtClean="0"/>
              <a:t> veřejné dopravy – „IN“ </a:t>
            </a:r>
            <a:r>
              <a:rPr lang="cs-CZ" altLang="cs-CZ" sz="1800" b="1" dirty="0" err="1" smtClean="0"/>
              <a:t>vs</a:t>
            </a:r>
            <a:r>
              <a:rPr lang="cs-CZ" altLang="cs-CZ" sz="1800" b="1" dirty="0" smtClean="0"/>
              <a:t> </a:t>
            </a:r>
            <a:r>
              <a:rPr lang="cs-CZ" altLang="cs-CZ" sz="1800" b="1" dirty="0" err="1" smtClean="0"/>
              <a:t>socka</a:t>
            </a:r>
            <a:r>
              <a:rPr lang="cs-CZ" altLang="cs-CZ" sz="1800" b="1" dirty="0" smtClean="0"/>
              <a:t> </a:t>
            </a:r>
          </a:p>
          <a:p>
            <a:pPr lvl="1"/>
            <a:r>
              <a:rPr lang="cs-CZ" altLang="cs-CZ" sz="1800" dirty="0" smtClean="0"/>
              <a:t>klíčový problém</a:t>
            </a:r>
          </a:p>
          <a:p>
            <a:pPr lvl="1"/>
            <a:r>
              <a:rPr lang="cs-CZ" altLang="cs-CZ" sz="1800" dirty="0" smtClean="0"/>
              <a:t>Veřejná doprava stále nechápána politiky jako základní a klíčová služba</a:t>
            </a:r>
          </a:p>
          <a:p>
            <a:pPr lvl="1"/>
            <a:r>
              <a:rPr lang="cs-CZ" altLang="cs-CZ" sz="1800" dirty="0" smtClean="0"/>
              <a:t>„je to služba pro chudé, pro </a:t>
            </a:r>
            <a:r>
              <a:rPr lang="cs-CZ" altLang="cs-CZ" sz="1800" dirty="0" err="1" smtClean="0"/>
              <a:t>socku</a:t>
            </a:r>
            <a:r>
              <a:rPr lang="cs-CZ" altLang="cs-CZ" sz="1800" dirty="0" smtClean="0"/>
              <a:t>….“</a:t>
            </a:r>
          </a:p>
          <a:p>
            <a:pPr lvl="1">
              <a:buNone/>
            </a:pPr>
            <a:endParaRPr lang="cs-CZ" altLang="cs-CZ" sz="1800" dirty="0" smtClean="0"/>
          </a:p>
          <a:p>
            <a:pPr marL="0" lvl="1" indent="0">
              <a:buNone/>
            </a:pPr>
            <a:r>
              <a:rPr lang="cs-CZ" altLang="cs-CZ" sz="1800" b="1" dirty="0" smtClean="0"/>
              <a:t>Ovšem podcenění vztahu veřejné dopravy a obsluhovaného území, které vyvrcholí destrukcí systému a léta budovaných přepravních proudů a aplikací </a:t>
            </a:r>
            <a:r>
              <a:rPr lang="cs-CZ" altLang="cs-CZ" sz="1800" b="1" dirty="0" err="1" smtClean="0"/>
              <a:t>pseudosystémového</a:t>
            </a:r>
            <a:r>
              <a:rPr lang="cs-CZ" altLang="cs-CZ" sz="1800" b="1" dirty="0" smtClean="0"/>
              <a:t> řešení ,vede nejen k zvýšení jednotkových nákladů na úhradu ztráty z </a:t>
            </a:r>
            <a:r>
              <a:rPr lang="cs-CZ" altLang="cs-CZ" sz="1800" b="1" dirty="0" err="1" smtClean="0"/>
              <a:t>oskm</a:t>
            </a:r>
            <a:r>
              <a:rPr lang="cs-CZ" altLang="cs-CZ" sz="1800" b="1" dirty="0" smtClean="0"/>
              <a:t> a tím k mrhání veřejnými prostředky, ale má i politické dopady vyjádřené voliči. I tento dosah ignorování významu dopravy už má praktický příklad.</a:t>
            </a:r>
          </a:p>
          <a:p>
            <a:pPr eaLnBrk="1" hangingPunct="1">
              <a:buFont typeface="Arial" charset="0"/>
              <a:buNone/>
            </a:pPr>
            <a:endParaRPr lang="cs-CZ" sz="2000" b="1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l" eaLnBrk="1" hangingPunct="1"/>
            <a:r>
              <a:rPr lang="cs-CZ" sz="2400" b="1" dirty="0" smtClean="0"/>
              <a:t>Veřejná doprava není hračka pro dopravní experimentátory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2984"/>
            <a:ext cx="8229600" cy="5715016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cs-CZ" sz="1800" dirty="0" smtClean="0"/>
              <a:t>V nedávné minulosti došlo v některých krajích k experimentům, jejichž vyústěním byla snaha o realizaci akademických teorií v dopravní praxi. Šlo o vytváření různých „systémových“ modelů obsluhy území.</a:t>
            </a:r>
          </a:p>
          <a:p>
            <a:pPr eaLnBrk="1" hangingPunct="1">
              <a:buFontTx/>
              <a:buChar char="-"/>
            </a:pPr>
            <a:r>
              <a:rPr lang="cs-CZ" sz="1800" dirty="0" smtClean="0"/>
              <a:t>Zpravidla šlo o snahu eliminovat (zrušit) „drahé“ regionální vlaky a nahradit je „ideálním“ systémem autobusů. Bohužel tím byly narušeny letité tradiční přepravní vazby zejména v nejcitlivějších okrajových oblastech obsluhovaných území.</a:t>
            </a:r>
          </a:p>
          <a:p>
            <a:pPr eaLnBrk="1" hangingPunct="1">
              <a:buFontTx/>
              <a:buChar char="-"/>
            </a:pPr>
            <a:r>
              <a:rPr lang="cs-CZ" sz="1800" dirty="0" smtClean="0"/>
              <a:t>Většina těchto experimentů skončila zjištěním, že cestující se kupodivu nepřesunuli z regionálních vlaků do busů, ale do svých aut.  Tím ovšem nedošlo k očekávané úspoře veřejných prostředků, protože pokles tržeb zvýšil ztrátu služby a cena za osobokilometr vzrostla nad úroveň před realizací experimentu.</a:t>
            </a:r>
          </a:p>
          <a:p>
            <a:pPr eaLnBrk="1" hangingPunct="1">
              <a:buFontTx/>
              <a:buChar char="-"/>
            </a:pPr>
            <a:r>
              <a:rPr lang="cs-CZ" sz="1800" dirty="0" smtClean="0"/>
              <a:t>To někteří z nositelů pokroku v dopravě pochopili tak, že po veřejné dopravě není společenská poptávka, když ji občané nevyužívají. Zapomněli ale analyzovat, zda jejich pojetí dopravy skutečně slouží potřebám regionů a jejich občanů.</a:t>
            </a:r>
          </a:p>
          <a:p>
            <a:pPr eaLnBrk="1" hangingPunct="1">
              <a:buFontTx/>
              <a:buChar char="-"/>
            </a:pPr>
            <a:r>
              <a:rPr lang="cs-CZ" sz="1800" dirty="0" smtClean="0"/>
              <a:t>Z toho plyne závěr,  že je třeba neustále mít na paměti, že regionální doprava musí být tvořena, financována a organizována primárně pro cestující a pro potřeby regionů, které obsluhuje. </a:t>
            </a:r>
            <a:r>
              <a:rPr lang="cs-CZ" sz="1800" b="1" dirty="0" smtClean="0"/>
              <a:t>Regionální doprava se nesmí stát experimentálním polygonem v rukou politiků a tzv. dopravních odborníků. </a:t>
            </a:r>
            <a:endParaRPr lang="cs-CZ" sz="1800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1515</TotalTime>
  <Words>1388</Words>
  <Application>Microsoft Office PowerPoint</Application>
  <PresentationFormat>Předvádění na obrazovce (4:3)</PresentationFormat>
  <Paragraphs>101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Prezentace aplikace PowerPoint</vt:lpstr>
      <vt:lpstr>Regionální železniční doprava jako veřejná služba</vt:lpstr>
      <vt:lpstr>Veřejná doprava jako sociální služba</vt:lpstr>
      <vt:lpstr>Veřejná železniční doprava jako rozvojový prvek regionu </vt:lpstr>
      <vt:lpstr>Socioekonomické efekty kvalitní dopravní obsluhy</vt:lpstr>
      <vt:lpstr>Příklady pro srovnání</vt:lpstr>
      <vt:lpstr>Proč vlak a ne bus?</vt:lpstr>
      <vt:lpstr>Veřejná doprava je politikum</vt:lpstr>
      <vt:lpstr>Veřejná doprava není hračka pro dopravní experimentátory</vt:lpstr>
      <vt:lpstr>Nakonec téma taktu v regionální dopravě</vt:lpstr>
      <vt:lpstr>Prezentace aplikace PowerPoint</vt:lpstr>
    </vt:vector>
  </TitlesOfParts>
  <Company>Repro-grafie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Anna Šatavová</dc:creator>
  <cp:lastModifiedBy>Šatava</cp:lastModifiedBy>
  <cp:revision>89</cp:revision>
  <dcterms:created xsi:type="dcterms:W3CDTF">2009-11-15T10:32:12Z</dcterms:created>
  <dcterms:modified xsi:type="dcterms:W3CDTF">2015-10-04T15:41:27Z</dcterms:modified>
</cp:coreProperties>
</file>