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18"/>
  </p:notesMasterIdLst>
  <p:sldIdLst>
    <p:sldId id="258" r:id="rId2"/>
    <p:sldId id="257" r:id="rId3"/>
    <p:sldId id="264" r:id="rId4"/>
    <p:sldId id="265" r:id="rId5"/>
    <p:sldId id="260" r:id="rId6"/>
    <p:sldId id="261" r:id="rId7"/>
    <p:sldId id="266" r:id="rId8"/>
    <p:sldId id="262" r:id="rId9"/>
    <p:sldId id="267" r:id="rId10"/>
    <p:sldId id="269" r:id="rId11"/>
    <p:sldId id="270" r:id="rId12"/>
    <p:sldId id="271" r:id="rId13"/>
    <p:sldId id="272" r:id="rId14"/>
    <p:sldId id="273" r:id="rId15"/>
    <p:sldId id="274" r:id="rId16"/>
    <p:sldId id="27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B8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68" d="100"/>
          <a:sy n="68" d="100"/>
        </p:scale>
        <p:origin x="-37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60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94F78E-87BB-4F45-AEA6-3CB245D05A75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C66B4D-B24D-4D3B-8706-E369732D05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558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A73A1-11B5-474E-BA4F-DCE65AD691B9}" type="datetime1">
              <a:rPr lang="cs-CZ" smtClean="0"/>
              <a:pPr/>
              <a:t>13.6.2013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7451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0EBAD-650C-4C8D-9364-98BBB8BD669C}" type="datetime1">
              <a:rPr lang="cs-CZ" smtClean="0"/>
              <a:pPr/>
              <a:t>13.6.2013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0600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B4135-E10B-4A13-ABE4-E086C27DBBA1}" type="datetime1">
              <a:rPr lang="cs-CZ" smtClean="0"/>
              <a:pPr/>
              <a:t>13.6.2013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9864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BD7E1-FC25-473C-A861-5820C8A0181A}" type="datetime1">
              <a:rPr lang="cs-CZ" smtClean="0"/>
              <a:pPr/>
              <a:t>13.6.2013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036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269BE-C853-4655-8A42-97F46505D667}" type="datetime1">
              <a:rPr lang="cs-CZ" smtClean="0"/>
              <a:pPr/>
              <a:t>13.6.2013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0192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EF8D-27A6-4445-A5FE-1FB8857E02B7}" type="datetime1">
              <a:rPr lang="cs-CZ" smtClean="0"/>
              <a:pPr/>
              <a:t>13.6.2013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7613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503AF-3692-4373-9C81-210E8BAEDA1D}" type="datetime1">
              <a:rPr lang="cs-CZ" smtClean="0"/>
              <a:pPr/>
              <a:t>13.6.2013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9103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60AA2-CD99-47D6-8262-475F6BD90250}" type="datetime1">
              <a:rPr lang="cs-CZ" smtClean="0"/>
              <a:pPr/>
              <a:t>13.6.2013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1444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61E3-9C21-4DC4-8260-B16D08B061DD}" type="datetime1">
              <a:rPr lang="cs-CZ" smtClean="0"/>
              <a:pPr/>
              <a:t>13.6.2013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5069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A197B-7DC3-4A2E-AD21-5725ADC7B0CF}" type="datetime1">
              <a:rPr lang="cs-CZ" smtClean="0"/>
              <a:pPr/>
              <a:t>13.6.2013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0566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1ACCB-7157-4E48-AFC7-23357DB45D59}" type="datetime1">
              <a:rPr lang="cs-CZ" smtClean="0"/>
              <a:pPr/>
              <a:t>13.6.2013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3313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0D49B-3119-4240-8C93-46F867E84BFB}" type="datetime1">
              <a:rPr lang="cs-CZ" smtClean="0"/>
              <a:pPr/>
              <a:t>13.6.2013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616B6-416B-4D20-B87B-695659AA6D8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8864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>
            <a:noAutofit/>
          </a:bodyPr>
          <a:lstStyle/>
          <a:p>
            <a:r>
              <a:rPr lang="cs-CZ" sz="5400" dirty="0" smtClean="0">
                <a:latin typeface="Arial" pitchFamily="34" charset="0"/>
                <a:cs typeface="Arial" pitchFamily="34" charset="0"/>
              </a:rPr>
              <a:t>Vodní most u Magdeburgu</a:t>
            </a:r>
            <a:endParaRPr lang="cs-CZ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726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764704"/>
            <a:ext cx="7125113" cy="924475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Město Magdeburg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556792"/>
            <a:ext cx="7848872" cy="4536504"/>
          </a:xfrm>
        </p:spPr>
        <p:txBody>
          <a:bodyPr/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Elbe-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Börde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Heide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dirty="0">
                <a:latin typeface="Arial" pitchFamily="34" charset="0"/>
                <a:cs typeface="Arial" pitchFamily="34" charset="0"/>
              </a:rPr>
              <a:t>středním toku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Labe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43 metrů nad mořem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Sasko-Anhaltsko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>
                <a:solidFill>
                  <a:schemeClr val="bg1"/>
                </a:solidFill>
              </a:rPr>
              <a:pPr/>
              <a:t>2</a:t>
            </a:fld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55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>
                <a:solidFill>
                  <a:schemeClr val="bg1"/>
                </a:solidFill>
              </a:rPr>
              <a:pPr/>
              <a:t>3</a:t>
            </a:fld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6" y="692696"/>
            <a:ext cx="9074908" cy="5353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45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Situace před rekonstrukcí vodní cesty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 </a:t>
            </a:r>
            <a:r>
              <a:rPr lang="cs-CZ" dirty="0">
                <a:latin typeface="Arial" pitchFamily="34" charset="0"/>
                <a:cs typeface="Arial" pitchFamily="34" charset="0"/>
              </a:rPr>
              <a:t>roku 2003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Havelský  kanál Středozemní + </a:t>
            </a:r>
            <a:r>
              <a:rPr lang="cs-CZ" dirty="0">
                <a:latin typeface="Arial" pitchFamily="34" charset="0"/>
                <a:cs typeface="Arial" pitchFamily="34" charset="0"/>
              </a:rPr>
              <a:t>12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km navíc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plavební komora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Niergripp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sestup o </a:t>
            </a:r>
            <a:r>
              <a:rPr lang="cs-CZ" dirty="0">
                <a:latin typeface="Arial" pitchFamily="34" charset="0"/>
                <a:cs typeface="Arial" pitchFamily="34" charset="0"/>
              </a:rPr>
              <a:t>18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dirty="0">
                <a:latin typeface="Arial" pitchFamily="34" charset="0"/>
                <a:cs typeface="Arial" pitchFamily="34" charset="0"/>
              </a:rPr>
              <a:t>hladinu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Labe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komora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Rothensee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stoupání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do Středozemního kanálu 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plavidla:  max. </a:t>
            </a:r>
            <a:r>
              <a:rPr lang="cs-CZ" dirty="0">
                <a:latin typeface="Arial" pitchFamily="34" charset="0"/>
                <a:cs typeface="Arial" pitchFamily="34" charset="0"/>
              </a:rPr>
              <a:t>82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ponor: Středozemní kanál cca </a:t>
            </a:r>
            <a:r>
              <a:rPr lang="cs-CZ" dirty="0">
                <a:latin typeface="Arial" pitchFamily="34" charset="0"/>
                <a:cs typeface="Arial" pitchFamily="34" charset="0"/>
              </a:rPr>
              <a:t>2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m,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Labe 1,3-1,5 m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>
                <a:solidFill>
                  <a:schemeClr val="bg1"/>
                </a:solidFill>
              </a:rPr>
              <a:pPr/>
              <a:t>4</a:t>
            </a:fld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491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Situace před rekonstrukcí vodní cesty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Zástupný symbol pro obsah 4" descr="Datei:Wasserkreuz umweg.p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95736" y="1556792"/>
            <a:ext cx="4821349" cy="514116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>
                <a:solidFill>
                  <a:schemeClr val="bg1"/>
                </a:solidFill>
              </a:rPr>
              <a:pPr/>
              <a:t>5</a:t>
            </a:fld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49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Výstavba vodního mostu (1/2)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plány počátkem </a:t>
            </a:r>
            <a:r>
              <a:rPr lang="cs-CZ" dirty="0">
                <a:latin typeface="Arial" pitchFamily="34" charset="0"/>
                <a:cs typeface="Arial" pitchFamily="34" charset="0"/>
              </a:rPr>
              <a:t>20.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století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1905: Středozemní kanál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1938: plavební </a:t>
            </a:r>
            <a:r>
              <a:rPr lang="cs-CZ" dirty="0">
                <a:latin typeface="Arial" pitchFamily="34" charset="0"/>
                <a:cs typeface="Arial" pitchFamily="34" charset="0"/>
              </a:rPr>
              <a:t>komora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Rothensee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dvojitá komora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Hohenwarte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1942: opěry</a:t>
            </a:r>
            <a:r>
              <a:rPr lang="cs-CZ" dirty="0">
                <a:latin typeface="Arial" pitchFamily="34" charset="0"/>
                <a:cs typeface="Arial" pitchFamily="34" charset="0"/>
              </a:rPr>
              <a:t>, pilíře a 4 oblouky mostu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2. světová válka: pozastavena stavba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>
                <a:solidFill>
                  <a:schemeClr val="bg1"/>
                </a:solidFill>
              </a:rPr>
              <a:pPr/>
              <a:t>6</a:t>
            </a:fld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49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Výstavba vodního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mostu (2/2)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1998-2003, firma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Bilfinger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/Berger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24</a:t>
            </a:r>
            <a:r>
              <a:rPr lang="cs-CZ" dirty="0">
                <a:latin typeface="Arial" pitchFamily="34" charset="0"/>
                <a:cs typeface="Arial" pitchFamily="34" charset="0"/>
              </a:rPr>
              <a:t> 000 t oceli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68</a:t>
            </a:r>
            <a:r>
              <a:rPr lang="cs-CZ" dirty="0">
                <a:latin typeface="Arial" pitchFamily="34" charset="0"/>
                <a:cs typeface="Arial" pitchFamily="34" charset="0"/>
              </a:rPr>
              <a:t> 000 m</a:t>
            </a:r>
            <a:r>
              <a:rPr lang="cs-CZ" baseline="30000" dirty="0">
                <a:latin typeface="Arial" pitchFamily="34" charset="0"/>
                <a:cs typeface="Arial" pitchFamily="34" charset="0"/>
              </a:rPr>
              <a:t>3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betonu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eliminovat </a:t>
            </a:r>
            <a:r>
              <a:rPr lang="cs-CZ" dirty="0">
                <a:latin typeface="Arial" pitchFamily="34" charset="0"/>
                <a:cs typeface="Arial" pitchFamily="34" charset="0"/>
              </a:rPr>
              <a:t>možnost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zemětřesení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přepadové zařízení s propouštěcí rychlostí </a:t>
            </a:r>
            <a:r>
              <a:rPr lang="cs-CZ" dirty="0">
                <a:latin typeface="Arial" pitchFamily="34" charset="0"/>
                <a:cs typeface="Arial" pitchFamily="34" charset="0"/>
              </a:rPr>
              <a:t>44 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cs-CZ" baseline="30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/s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vodohospodáři X </a:t>
            </a:r>
            <a:r>
              <a:rPr lang="cs-CZ" dirty="0">
                <a:latin typeface="Arial" pitchFamily="34" charset="0"/>
                <a:cs typeface="Arial" pitchFamily="34" charset="0"/>
              </a:rPr>
              <a:t>ochránci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přírody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silniční </a:t>
            </a:r>
            <a:r>
              <a:rPr lang="cs-CZ" dirty="0">
                <a:latin typeface="Arial" pitchFamily="34" charset="0"/>
                <a:cs typeface="Arial" pitchFamily="34" charset="0"/>
              </a:rPr>
              <a:t>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železniční mosty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napřímit </a:t>
            </a:r>
            <a:r>
              <a:rPr lang="cs-CZ" dirty="0">
                <a:latin typeface="Arial" pitchFamily="34" charset="0"/>
                <a:cs typeface="Arial" pitchFamily="34" charset="0"/>
              </a:rPr>
              <a:t>úzké oblouky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trasy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prohloubit koryto: min. 55m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>
                <a:solidFill>
                  <a:schemeClr val="bg1"/>
                </a:solidFill>
              </a:rPr>
              <a:pPr/>
              <a:t>7</a:t>
            </a:fld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06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Provoz vodního mostu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původní prognózy: zvýšení rozsahu dopravy až </a:t>
            </a:r>
            <a:r>
              <a:rPr lang="cs-CZ" dirty="0">
                <a:latin typeface="Arial" pitchFamily="34" charset="0"/>
                <a:cs typeface="Arial" pitchFamily="34" charset="0"/>
              </a:rPr>
              <a:t>o 600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procent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2010 cca 10 procent z prognóz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paralelní </a:t>
            </a:r>
            <a:r>
              <a:rPr lang="cs-CZ" dirty="0">
                <a:latin typeface="Arial" pitchFamily="34" charset="0"/>
                <a:cs typeface="Arial" pitchFamily="34" charset="0"/>
              </a:rPr>
              <a:t>provoz dvojité komory a vodního zdvihadla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Rothensee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>
                <a:solidFill>
                  <a:schemeClr val="bg1"/>
                </a:solidFill>
              </a:rPr>
              <a:pPr/>
              <a:t>8</a:t>
            </a:fld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49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Přínosy vodního mostu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motorové čluny </a:t>
            </a:r>
            <a:r>
              <a:rPr lang="cs-CZ" dirty="0">
                <a:latin typeface="Arial" pitchFamily="34" charset="0"/>
                <a:cs typeface="Arial" pitchFamily="34" charset="0"/>
              </a:rPr>
              <a:t>do délky 110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tlačn</a:t>
            </a:r>
            <a:r>
              <a:rPr lang="cs-CZ" dirty="0">
                <a:latin typeface="Arial" pitchFamily="34" charset="0"/>
                <a:cs typeface="Arial" pitchFamily="34" charset="0"/>
              </a:rPr>
              <a:t>é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soupravy až </a:t>
            </a:r>
            <a:r>
              <a:rPr lang="cs-CZ" dirty="0">
                <a:latin typeface="Arial" pitchFamily="34" charset="0"/>
                <a:cs typeface="Arial" pitchFamily="34" charset="0"/>
              </a:rPr>
              <a:t>185 m se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šířkou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do </a:t>
            </a:r>
            <a:r>
              <a:rPr lang="cs-CZ" dirty="0">
                <a:latin typeface="Arial" pitchFamily="34" charset="0"/>
                <a:cs typeface="Arial" pitchFamily="34" charset="0"/>
              </a:rPr>
              <a:t>11,4 m a ponorem do 2,8 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19 m nad hladinou Labe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turistická atrakce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obec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Hohenwarthe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informační středisko</a:t>
            </a:r>
            <a:r>
              <a:rPr lang="cs-CZ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616B6-416B-4D20-B87B-695659AA6D83}" type="slidenum">
              <a:rPr lang="cs-CZ" smtClean="0">
                <a:solidFill>
                  <a:schemeClr val="bg1"/>
                </a:solidFill>
              </a:rPr>
              <a:pPr/>
              <a:t>9</a:t>
            </a:fld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32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32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721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agdeburg-water-bridge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9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87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agdeburg-water-bridge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5" y="-20508"/>
            <a:ext cx="9114115" cy="6855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8727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magdeburg-water-bridge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11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de.dreamstime.com/magdeburg-wasser-brucke-thumb165885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4" y="377405"/>
            <a:ext cx="9124885" cy="6068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696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faz.net/polopoly_fs/1.136424%21/image/3331823342.gif_gen/derivatives/default/3331823342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026"/>
            <a:ext cx="6836972" cy="683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3444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284</TotalTime>
  <Words>115</Words>
  <Application>Microsoft Office PowerPoint</Application>
  <PresentationFormat>Předvádění na obrazovce (4:3)</PresentationFormat>
  <Paragraphs>49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Vodní most u Magdeburgu</vt:lpstr>
      <vt:lpstr>Město Magdeburg</vt:lpstr>
      <vt:lpstr>Prezentace aplikace PowerPoint</vt:lpstr>
      <vt:lpstr>Situace před rekonstrukcí vodní cesty</vt:lpstr>
      <vt:lpstr>Situace před rekonstrukcí vodní cesty</vt:lpstr>
      <vt:lpstr>Výstavba vodního mostu (1/2)</vt:lpstr>
      <vt:lpstr>Výstavba vodního mostu (2/2)</vt:lpstr>
      <vt:lpstr>Provoz vodního mostu</vt:lpstr>
      <vt:lpstr>Přínosy vodního mostu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>UPa</cp:lastModifiedBy>
  <cp:revision>33</cp:revision>
  <dcterms:created xsi:type="dcterms:W3CDTF">2012-12-18T14:06:52Z</dcterms:created>
  <dcterms:modified xsi:type="dcterms:W3CDTF">2013-06-13T06:58:06Z</dcterms:modified>
</cp:coreProperties>
</file>