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1"/>
  </p:sldMasterIdLst>
  <p:sldIdLst>
    <p:sldId id="256" r:id="rId2"/>
    <p:sldId id="308" r:id="rId3"/>
    <p:sldId id="264" r:id="rId4"/>
    <p:sldId id="266" r:id="rId5"/>
    <p:sldId id="309" r:id="rId6"/>
    <p:sldId id="311" r:id="rId7"/>
    <p:sldId id="296" r:id="rId8"/>
    <p:sldId id="310" r:id="rId9"/>
    <p:sldId id="267" r:id="rId10"/>
    <p:sldId id="297" r:id="rId11"/>
    <p:sldId id="259" r:id="rId12"/>
    <p:sldId id="261" r:id="rId13"/>
    <p:sldId id="268" r:id="rId14"/>
    <p:sldId id="269" r:id="rId15"/>
    <p:sldId id="270" r:id="rId16"/>
    <p:sldId id="302" r:id="rId17"/>
    <p:sldId id="303" r:id="rId18"/>
    <p:sldId id="304" r:id="rId19"/>
    <p:sldId id="305" r:id="rId20"/>
    <p:sldId id="272" r:id="rId21"/>
    <p:sldId id="274" r:id="rId22"/>
    <p:sldId id="271" r:id="rId23"/>
    <p:sldId id="277" r:id="rId24"/>
    <p:sldId id="275" r:id="rId25"/>
    <p:sldId id="276" r:id="rId26"/>
    <p:sldId id="300" r:id="rId27"/>
    <p:sldId id="301" r:id="rId28"/>
    <p:sldId id="283" r:id="rId29"/>
    <p:sldId id="287" r:id="rId30"/>
    <p:sldId id="299" r:id="rId31"/>
    <p:sldId id="285" r:id="rId32"/>
    <p:sldId id="288" r:id="rId33"/>
    <p:sldId id="286" r:id="rId34"/>
    <p:sldId id="289" r:id="rId35"/>
    <p:sldId id="293" r:id="rId36"/>
    <p:sldId id="298" r:id="rId37"/>
    <p:sldId id="292" r:id="rId38"/>
    <p:sldId id="294" r:id="rId39"/>
    <p:sldId id="295" r:id="rId4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 autoAdjust="0"/>
  </p:normalViewPr>
  <p:slideViewPr>
    <p:cSldViewPr>
      <p:cViewPr varScale="1">
        <p:scale>
          <a:sx n="108" d="100"/>
          <a:sy n="108" d="100"/>
        </p:scale>
        <p:origin x="-78" y="-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82296" cy="8229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A3D5E-4D16-4B53-9533-F3263FD439CA}" type="datetimeFigureOut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4664D-150B-4166-B4D5-5CFC7F2F3E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682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A3D5E-4D16-4B53-9533-F3263FD439CA}" type="datetimeFigureOut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4664D-150B-4166-B4D5-5CFC7F2F3E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3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A3D5E-4D16-4B53-9533-F3263FD439CA}" type="datetimeFigureOut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4664D-150B-4166-B4D5-5CFC7F2F3E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629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A3D5E-4D16-4B53-9533-F3263FD439CA}" type="datetimeFigureOut">
              <a:rPr lang="cs-CZ" smtClean="0"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4664D-150B-4166-B4D5-5CFC7F2F3E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117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A3D5E-4D16-4B53-9533-F3263FD439CA}" type="datetimeFigureOut">
              <a:rPr lang="cs-CZ" smtClean="0"/>
              <a:t>17.1.2017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4664D-150B-4166-B4D5-5CFC7F2F3E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2302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A3D5E-4D16-4B53-9533-F3263FD439CA}" type="datetimeFigureOut">
              <a:rPr lang="cs-CZ" smtClean="0"/>
              <a:t>17.1.2017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4664D-150B-4166-B4D5-5CFC7F2F3E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336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A3D5E-4D16-4B53-9533-F3263FD439CA}" type="datetimeFigureOut">
              <a:rPr lang="cs-CZ" smtClean="0"/>
              <a:t>17.1.2017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4664D-150B-4166-B4D5-5CFC7F2F3E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760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A3D5E-4D16-4B53-9533-F3263FD439CA}" type="datetimeFigureOut">
              <a:rPr lang="cs-CZ" smtClean="0"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4664D-150B-4166-B4D5-5CFC7F2F3E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76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A3D5E-4D16-4B53-9533-F3263FD439CA}" type="datetimeFigureOut">
              <a:rPr lang="cs-CZ" smtClean="0"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4664D-150B-4166-B4D5-5CFC7F2F3E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2978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A3D5E-4D16-4B53-9533-F3263FD439CA}" type="datetimeFigureOut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4664D-150B-4166-B4D5-5CFC7F2F3E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7488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A3D5E-4D16-4B53-9533-F3263FD439CA}" type="datetimeFigureOut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4664D-150B-4166-B4D5-5CFC7F2F3E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1740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CA3D5E-4D16-4B53-9533-F3263FD439CA}" type="datetimeFigureOut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A4664D-150B-4166-B4D5-5CFC7F2F3E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6769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5400" dirty="0" smtClean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Nejvyšší most světa</a:t>
            </a:r>
            <a:endParaRPr lang="cs-CZ" sz="5400" dirty="0">
              <a:latin typeface="Arial" panose="020B0604020202020204" pitchFamily="34" charset="0"/>
              <a:ea typeface="Segoe UI Black" panose="020B0A02040204020203" pitchFamily="34" charset="0"/>
              <a:cs typeface="Arial" panose="020B0604020202020204" pitchFamily="34" charset="0"/>
            </a:endParaRPr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7540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Dálnice v Číně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38344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1989: začátek budování dálnic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2010: spojeny hlavní sídla každé provincie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2020: bude propojeno:</a:t>
            </a:r>
          </a:p>
          <a:p>
            <a:pPr marL="857250" lvl="1" indent="-457200">
              <a:spcBef>
                <a:spcPts val="0"/>
              </a:spcBef>
              <a:spcAft>
                <a:spcPts val="600"/>
              </a:spcAft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100 % měst nad 1 mil. obyv. </a:t>
            </a:r>
          </a:p>
          <a:p>
            <a:pPr marL="857250" lvl="1" indent="-457200">
              <a:spcBef>
                <a:spcPts val="0"/>
              </a:spcBef>
              <a:spcAft>
                <a:spcPts val="600"/>
              </a:spcAft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90 % měst nad 0,5 mil. obyv.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cs-CZ" i="1" dirty="0" smtClean="0">
                <a:latin typeface="Arial" panose="020B0604020202020204" pitchFamily="34" charset="0"/>
                <a:cs typeface="Arial" panose="020B0604020202020204" pitchFamily="34" charset="0"/>
              </a:rPr>
              <a:t>Pozn.: 1989 - 147 km, 1995 - 1 063 km, 2000 - 11 605 km, 2005 - 34 300 km, 2013 - 97 356 km, 2014 - 104 500 km, 2015 - 111 950 km, 2016	- 123 000 km</a:t>
            </a:r>
          </a:p>
        </p:txBody>
      </p:sp>
    </p:spTree>
    <p:extLst>
      <p:ext uri="{BB962C8B-B14F-4D97-AF65-F5344CB8AC3E}">
        <p14:creationId xmlns:p14="http://schemas.microsoft.com/office/powerpoint/2010/main" val="388048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b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38" r="31818" b="4653"/>
          <a:stretch/>
        </p:blipFill>
        <p:spPr bwMode="auto">
          <a:xfrm>
            <a:off x="20" y="10"/>
            <a:ext cx="9143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43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74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4" r="19091" b="7657"/>
          <a:stretch/>
        </p:blipFill>
        <p:spPr bwMode="auto">
          <a:xfrm>
            <a:off x="20" y="10"/>
            <a:ext cx="9143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035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4" y="1289304"/>
            <a:ext cx="9141186" cy="526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75827" y="466344"/>
            <a:ext cx="6995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8 z 10 nejvyšších mostů je v Číně</a:t>
            </a:r>
            <a:endParaRPr lang="cs-CZ" sz="36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2132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5104"/>
            <a:ext cx="8992324" cy="3099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Výšky pylonů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3910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sp>
        <p:nvSpPr>
          <p:cNvPr id="6" name="Rectangle 5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1" y="3764613"/>
            <a:ext cx="4107942" cy="2256211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976" y="0"/>
            <a:ext cx="7049339" cy="6858000"/>
          </a:xfrm>
          <a:prstGeom prst="rect">
            <a:avLst/>
          </a:prstGeo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211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Charakteristika mostu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visutý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most se zavěšenou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mostovkou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přes řeku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Beipan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propojení 11. září 2016 (hrubá stavba)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výška mostu 564 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výška včetně pylonů 730 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délka mostu 1341 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umožnil zkrácení cesty z 5 hodin na 2 hodiny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(z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Liou-pchan-šuej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do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Süan-wej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10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279" b="11380"/>
          <a:stretch/>
        </p:blipFill>
        <p:spPr>
          <a:xfrm>
            <a:off x="1" y="123"/>
            <a:ext cx="9143999" cy="6857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369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28734"/>
            <a:ext cx="9144001" cy="5292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33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/>
          <a:srcRect l="23434" t="24125" r="18375" b="16250"/>
          <a:stretch/>
        </p:blipFill>
        <p:spPr>
          <a:xfrm>
            <a:off x="-47729" y="767237"/>
            <a:ext cx="9191729" cy="5295235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388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2"/>
          <a:srcRect l="29128" t="25250" r="17391" b="18500"/>
          <a:stretch/>
        </p:blipFill>
        <p:spPr>
          <a:xfrm>
            <a:off x="-17937" y="713232"/>
            <a:ext cx="9185331" cy="5431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675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 r="19091"/>
          <a:stretch/>
        </p:blipFill>
        <p:spPr>
          <a:xfrm>
            <a:off x="-11234" y="0"/>
            <a:ext cx="9143980" cy="685799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77728" y="0"/>
            <a:ext cx="2855018" cy="554836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defTabSz="914400"/>
            <a:r>
              <a:rPr lang="en-US" sz="3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původní</a:t>
            </a:r>
            <a:r>
              <a:rPr lang="en-US" sz="3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mosty</a:t>
            </a:r>
            <a:endParaRPr lang="en-US" sz="3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402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" t="9091" r="18642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6277728" y="0"/>
            <a:ext cx="2855018" cy="55483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původní mosty</a:t>
            </a:r>
            <a:endParaRPr lang="en-US" sz="3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48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7" t="9091" r="15979" b="-2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6276673" y="6303164"/>
            <a:ext cx="2855018" cy="55483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původní</a:t>
            </a:r>
            <a:r>
              <a:rPr lang="en-US" sz="3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terén</a:t>
            </a:r>
            <a:endParaRPr lang="en-US" sz="3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90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0" name="Rectangle 512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6" name="Picture 4" descr="File:BeipanjiangDugeDecember2010GroupWid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 r="19091"/>
          <a:stretch/>
        </p:blipFill>
        <p:spPr bwMode="auto">
          <a:xfrm>
            <a:off x="20" y="10"/>
            <a:ext cx="9143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0" y="6303164"/>
            <a:ext cx="6547104" cy="55483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začátek stavby 10.12.2010</a:t>
            </a:r>
            <a:endParaRPr lang="en-US" sz="3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7623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7" name="Picture 6" descr="File:BeipanjiangCelebratio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 r="19394"/>
          <a:stretch/>
        </p:blipFill>
        <p:spPr bwMode="auto">
          <a:xfrm>
            <a:off x="20" y="10"/>
            <a:ext cx="9143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2514600" y="6286500"/>
            <a:ext cx="6617091" cy="55483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cs-CZ" sz="3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kutečné zahájení stavby – podzim 2012</a:t>
            </a:r>
            <a:endParaRPr lang="en-US" sz="3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8268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6" name="Rectangle 8205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8202" name="Picture 10" descr="http://www.highestbridges.com/wiki/images/thumb/1/12/Beipanjiang2013EastApproachArea.jpg/750px-Beipanjiang2013EastApproachAre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 r="19091"/>
          <a:stretch/>
        </p:blipFill>
        <p:spPr bwMode="auto">
          <a:xfrm>
            <a:off x="-11234" y="10"/>
            <a:ext cx="9143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5559552" y="0"/>
            <a:ext cx="3573194" cy="55483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stavba základů - 2013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234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Rectangle 9221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9218" name="Picture 2" descr="http://www.highestbridges.com/wiki/images/thumb/d/d3/Beipanjiang2013GuizhouTowerFoundation.jpg/750px-Beipanjiang2013GuizhouTowerFoundatio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0" t="9091" r="11192"/>
          <a:stretch/>
        </p:blipFill>
        <p:spPr bwMode="auto">
          <a:xfrm>
            <a:off x="20" y="10"/>
            <a:ext cx="9143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5559552" y="0"/>
            <a:ext cx="3573194" cy="55483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stavba základů - 2013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5849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4" r="27272" b="2235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5559552" y="0"/>
            <a:ext cx="3573194" cy="55483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stavba základů - 2013</a:t>
            </a:r>
            <a:endParaRPr lang="en-US" sz="3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76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5" t="9091" r="15776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0" y="6303164"/>
            <a:ext cx="3573194" cy="55483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stavba základů - 2013</a:t>
            </a:r>
            <a:endParaRPr lang="en-US" sz="3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14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Rectangle 7173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7170" name="Picture 2" descr="http://www.highestbridges.com/wiki/images/thumb/0/00/BeipanjiangDuge2016Headquarters.jpg/750px-BeipanjiangDuge2016Headquarter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 r="19091"/>
          <a:stretch/>
        </p:blipFill>
        <p:spPr bwMode="auto">
          <a:xfrm>
            <a:off x="20" y="10"/>
            <a:ext cx="9143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5559552" y="0"/>
            <a:ext cx="3573194" cy="55483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sz="3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odpůrná výstavba</a:t>
            </a:r>
            <a:endParaRPr lang="en-US" sz="3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60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4" r="27272" b="2235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92174" cy="6858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2175" y="0"/>
            <a:ext cx="4572000" cy="6858000"/>
          </a:xfrm>
          <a:prstGeom prst="rect">
            <a:avLst/>
          </a:prstGeom>
        </p:spPr>
      </p:pic>
      <p:sp>
        <p:nvSpPr>
          <p:cNvPr id="9" name="Nadpis 1"/>
          <p:cNvSpPr txBox="1">
            <a:spLocks/>
          </p:cNvSpPr>
          <p:nvPr/>
        </p:nvSpPr>
        <p:spPr>
          <a:xfrm>
            <a:off x="4592174" y="0"/>
            <a:ext cx="4540572" cy="55483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sz="27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stavba mostních pylonů</a:t>
            </a:r>
            <a:endParaRPr lang="en-US" sz="2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5096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26" t="9091" r="7065"/>
          <a:stretch/>
        </p:blipFill>
        <p:spPr>
          <a:xfrm>
            <a:off x="-1" y="-27432"/>
            <a:ext cx="9143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4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 r="19091"/>
          <a:stretch/>
        </p:blipFill>
        <p:spPr>
          <a:xfrm>
            <a:off x="-6605" y="-27432"/>
            <a:ext cx="9143980" cy="6857990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5559552" y="0"/>
            <a:ext cx="3573194" cy="55483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stavba pylonů - 2015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6637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3075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3074" name="Picture 2" descr="File:BeipanjiangDugeFromYunna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" t="9091" r="20064"/>
          <a:stretch/>
        </p:blipFill>
        <p:spPr bwMode="auto">
          <a:xfrm>
            <a:off x="20" y="10"/>
            <a:ext cx="9143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5559552" y="0"/>
            <a:ext cx="3573194" cy="55483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stavba pylonů - 2015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275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09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4098" name="Picture 2" descr="File:BeipanjiangDugeLonglensFromYunna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 r="20304" b="1"/>
          <a:stretch/>
        </p:blipFill>
        <p:spPr bwMode="auto">
          <a:xfrm>
            <a:off x="20" y="10"/>
            <a:ext cx="9143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5559552" y="0"/>
            <a:ext cx="3573194" cy="55483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stavba pylonů - 2015</a:t>
            </a:r>
            <a:endParaRPr lang="en-US" sz="3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506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1" r="16991" b="9091"/>
          <a:stretch/>
        </p:blipFill>
        <p:spPr>
          <a:xfrm>
            <a:off x="-11958" y="0"/>
            <a:ext cx="9143980" cy="6857990"/>
          </a:xfrm>
          <a:prstGeom prst="rect">
            <a:avLst/>
          </a:prstGeom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20" y="0"/>
            <a:ext cx="5148052" cy="55483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7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příprava na propojení mostu</a:t>
            </a:r>
            <a:endParaRPr lang="en-US" sz="2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1116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76" b="2516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5559552" y="0"/>
            <a:ext cx="3573194" cy="55483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sz="2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cs-CZ" sz="27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ostní lana</a:t>
            </a:r>
            <a:endParaRPr lang="en-US" sz="2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08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2051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2050" name="Picture 2" descr="http://www.highestbridges.com/wiki/images/thumb/2/20/BeipanjiangDugeDeckLonglensView.jpg/750px-BeipanjiangDugeDeckLonglensView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8" r="20304" b="2504"/>
          <a:stretch/>
        </p:blipFill>
        <p:spPr bwMode="auto">
          <a:xfrm>
            <a:off x="20" y="10"/>
            <a:ext cx="9143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20" y="6295292"/>
            <a:ext cx="3573194" cy="55483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7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propojování mostu</a:t>
            </a:r>
            <a:endParaRPr lang="en-US" sz="2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68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3" t="9091" r="15538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5570806" y="6303164"/>
            <a:ext cx="3573194" cy="55483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sz="27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propojování mostu</a:t>
            </a:r>
            <a:endParaRPr lang="en-US" sz="2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161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 r="1909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20" y="6295292"/>
            <a:ext cx="5477236" cy="55483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propojování mostu, pohled shora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87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 r="1909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4983480" y="5733288"/>
            <a:ext cx="5065756" cy="112471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propojování mostu,</a:t>
            </a:r>
            <a:br>
              <a:rPr lang="cs-CZ" sz="27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pohled zespodu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751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001" y="0"/>
            <a:ext cx="4556000" cy="6834000"/>
          </a:xfrm>
          <a:prstGeom prst="rect">
            <a:avLst/>
          </a:prstGeom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0" y="5709288"/>
            <a:ext cx="5065756" cy="112471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propojování mostu,</a:t>
            </a:r>
            <a:br>
              <a:rPr lang="cs-CZ" sz="27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pohled zespodu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398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" t="9091" r="17698" b="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20" y="6295996"/>
            <a:ext cx="3703320" cy="56235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7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propojení mostu - 2016</a:t>
            </a:r>
            <a:endParaRPr lang="en-US" sz="2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9812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027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1026" name="Picture 2" descr="Construction draws to a close on the Beipanjiang Bridge, on September 1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6" t="9091" r="22322"/>
          <a:stretch/>
        </p:blipFill>
        <p:spPr bwMode="auto">
          <a:xfrm>
            <a:off x="20" y="10"/>
            <a:ext cx="9143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20" y="6295996"/>
            <a:ext cx="3703320" cy="56235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7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propojení mostu - 2016</a:t>
            </a:r>
            <a:endParaRPr lang="en-US" sz="2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488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09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3" name="Picture 4" descr="http://img-1.newatlas.com/beipanjiang-bridge-1.jpg?auto=format%2Ccompress&amp;dpr=2&amp;fit=clip&amp;h=253&amp;q=40&amp;rect=83%2C126%2C1605%2C903&amp;w=450&amp;s=0c4d1b4ff1db96a2b433c6288a84f69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508" y="836676"/>
            <a:ext cx="9211460" cy="5184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4555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4" t="4083" r="10134" b="4493"/>
          <a:stretch/>
        </p:blipFill>
        <p:spPr>
          <a:xfrm>
            <a:off x="39201" y="54864"/>
            <a:ext cx="7660047" cy="6803136"/>
          </a:xfrm>
          <a:prstGeom prst="rect">
            <a:avLst/>
          </a:prstGeom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7699248" y="3099816"/>
            <a:ext cx="1399032" cy="318167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9,5 x vyšší než Zelená brána</a:t>
            </a:r>
            <a:endParaRPr lang="en-US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832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6147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6146" name="Picture 2" descr="http://economictimes.indiatimes.com/thumb/msid-54343160,width-640,resizemode-4/sneak-peek-into-worlds-highest-bridg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3" t="9091" r="4458"/>
          <a:stretch/>
        </p:blipFill>
        <p:spPr bwMode="auto">
          <a:xfrm>
            <a:off x="20" y="10"/>
            <a:ext cx="9143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9332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382</TotalTime>
  <Words>219</Words>
  <Application>Microsoft Office PowerPoint</Application>
  <PresentationFormat>Předvádění na obrazovce (4:3)</PresentationFormat>
  <Paragraphs>43</Paragraphs>
  <Slides>39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39</vt:i4>
      </vt:variant>
    </vt:vector>
  </HeadingPairs>
  <TitlesOfParts>
    <vt:vector size="40" baseType="lpstr">
      <vt:lpstr>Motiv systému Office</vt:lpstr>
      <vt:lpstr>Nejvyšší most světa</vt:lpstr>
      <vt:lpstr>Dálnice v Číně</vt:lpstr>
      <vt:lpstr>Prezentace aplikace PowerPoint</vt:lpstr>
      <vt:lpstr>Prezentace aplikace PowerPoint</vt:lpstr>
      <vt:lpstr>Prezentace aplikace PowerPoint</vt:lpstr>
      <vt:lpstr>Výšky pylonů</vt:lpstr>
      <vt:lpstr>Prezentace aplikace PowerPoint</vt:lpstr>
      <vt:lpstr>Charakteristika mostu</vt:lpstr>
      <vt:lpstr>Prezentace aplikace PowerPoint</vt:lpstr>
      <vt:lpstr>Prezentace aplikace PowerPoint</vt:lpstr>
      <vt:lpstr>Prezentace aplikace PowerPoint</vt:lpstr>
      <vt:lpstr>Prezentace aplikace PowerPoint</vt:lpstr>
      <vt:lpstr>původní mosty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Hornik Tomas</dc:creator>
  <cp:lastModifiedBy>UPa</cp:lastModifiedBy>
  <cp:revision>42</cp:revision>
  <dcterms:created xsi:type="dcterms:W3CDTF">2016-11-28T08:49:17Z</dcterms:created>
  <dcterms:modified xsi:type="dcterms:W3CDTF">2017-01-17T15:33:12Z</dcterms:modified>
</cp:coreProperties>
</file>