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60" r:id="rId2"/>
  </p:sldMasterIdLst>
  <p:notesMasterIdLst>
    <p:notesMasterId r:id="rId23"/>
  </p:notesMasterIdLst>
  <p:handoutMasterIdLst>
    <p:handoutMasterId r:id="rId24"/>
  </p:handoutMasterIdLst>
  <p:sldIdLst>
    <p:sldId id="256" r:id="rId3"/>
    <p:sldId id="280" r:id="rId4"/>
    <p:sldId id="281" r:id="rId5"/>
    <p:sldId id="282" r:id="rId6"/>
    <p:sldId id="266" r:id="rId7"/>
    <p:sldId id="262" r:id="rId8"/>
    <p:sldId id="283" r:id="rId9"/>
    <p:sldId id="263" r:id="rId10"/>
    <p:sldId id="268" r:id="rId11"/>
    <p:sldId id="275" r:id="rId12"/>
    <p:sldId id="274" r:id="rId13"/>
    <p:sldId id="269" r:id="rId14"/>
    <p:sldId id="279" r:id="rId15"/>
    <p:sldId id="278" r:id="rId16"/>
    <p:sldId id="284" r:id="rId17"/>
    <p:sldId id="276" r:id="rId18"/>
    <p:sldId id="270" r:id="rId19"/>
    <p:sldId id="277" r:id="rId20"/>
    <p:sldId id="271" r:id="rId21"/>
    <p:sldId id="272" r:id="rId22"/>
  </p:sldIdLst>
  <p:sldSz cx="9144000" cy="6858000" type="screen4x3"/>
  <p:notesSz cx="6705600" cy="97234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063" userDrawn="1">
          <p15:clr>
            <a:srgbClr val="A4A3A4"/>
          </p15:clr>
        </p15:guide>
        <p15:guide id="2" pos="21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>
      <p:cViewPr varScale="1">
        <p:scale>
          <a:sx n="108" d="100"/>
          <a:sy n="108" d="100"/>
        </p:scale>
        <p:origin x="-78" y="-96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2880"/>
        <p:guide pos="575"/>
        <p:guide pos="5185"/>
        <p:guide pos="4284"/>
        <p:guide pos="5437"/>
        <p:guide pos="2772"/>
        <p:guide pos="323"/>
        <p:guide pos="2160"/>
      </p:guideLst>
    </p:cSldViewPr>
  </p:slideViewPr>
  <p:outlineViewPr>
    <p:cViewPr>
      <p:scale>
        <a:sx n="33" d="100"/>
        <a:sy n="33" d="100"/>
      </p:scale>
      <p:origin x="0" y="296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542"/>
    </p:cViewPr>
  </p:sorterViewPr>
  <p:notesViewPr>
    <p:cSldViewPr>
      <p:cViewPr varScale="1">
        <p:scale>
          <a:sx n="82" d="100"/>
          <a:sy n="82" d="100"/>
        </p:scale>
        <p:origin x="1410" y="66"/>
      </p:cViewPr>
      <p:guideLst>
        <p:guide orient="horz" pos="3063"/>
        <p:guide pos="211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05760" cy="4861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98288" y="0"/>
            <a:ext cx="2905760" cy="4861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cs-CZ" smtClean="0"/>
              <a:t>14.3.2016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235578"/>
            <a:ext cx="2905760" cy="4861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98288" y="9235578"/>
            <a:ext cx="2905760" cy="4861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05760" cy="4861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98288" y="0"/>
            <a:ext cx="2905760" cy="4861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cs-CZ" smtClean="0"/>
              <a:t>14.3.2016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22338" y="728663"/>
            <a:ext cx="4860925" cy="3646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0560" y="4618633"/>
            <a:ext cx="5364480" cy="437554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235578"/>
            <a:ext cx="2905760" cy="4861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98288" y="9235578"/>
            <a:ext cx="2905760" cy="4861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2338" y="728663"/>
            <a:ext cx="4860925" cy="36464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3A2CC701-D80A-463B-8415-A85485312088}" type="slidenum">
              <a:rPr lang="en-US" sz="1200" b="0" i="0">
                <a:latin typeface="Century Gothic"/>
                <a:ea typeface="+mn-ea"/>
                <a:cs typeface="+mn-cs"/>
              </a:rPr>
              <a:t>5</a:t>
            </a:fld>
            <a:endParaRPr lang="en-US" sz="1200" b="0" i="0">
              <a:latin typeface="Century Gothic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1306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2338" y="728663"/>
            <a:ext cx="4860925" cy="36464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3A2CC701-D80A-463B-8415-A85485312088}" type="slidenum">
              <a:rPr lang="en-US" sz="1200" b="0" i="0">
                <a:latin typeface="Century Gothic"/>
                <a:ea typeface="+mn-ea"/>
                <a:cs typeface="+mn-cs"/>
              </a:rPr>
              <a:t>6</a:t>
            </a:fld>
            <a:endParaRPr lang="en-US" sz="1200" b="0" i="0">
              <a:latin typeface="Century Gothic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67938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19125" y="728663"/>
            <a:ext cx="5467350" cy="36464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cs-CZ" smtClean="0"/>
          </a:p>
        </p:txBody>
      </p:sp>
      <p:sp>
        <p:nvSpPr>
          <p:cNvPr id="450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42BA45-1967-459E-BA83-4DA6DBFE7D68}" type="slidenum">
              <a:rPr lang="es-ES_tradnl" altLang="cs-CZ" smtClean="0"/>
              <a:pPr eaLnBrk="1" hangingPunct="1"/>
              <a:t>7</a:t>
            </a:fld>
            <a:endParaRPr lang="es-ES_tradnl" alt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DC29B-F3CE-473F-93B5-3AD49D756ADA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5168-4667-48E4-B1CC-337F7FB440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9270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33492-DF59-4354-AD7D-CF6B440ADFD4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9053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B876-576E-4087-A64B-2C1707A04A6A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5772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A6CF5-AEDB-4ED3-A0BA-D633C89738D8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481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2E933-706D-4E19-9256-B0D21256F2CE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8356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A7B0-001C-4F04-92DD-DDB098B3F213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810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1C7E5-92FA-4218-B670-D541BD8C5058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8922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0BF5C-EB5E-4BF2-B5DC-2059B267184E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2472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2DB8B-99A5-4FF1-8913-88D8CD57604D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0161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21ABA-AB11-47DE-992E-5D04A3D658CB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6443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0C570-BF3B-4387-8F59-713135FDF973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005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BFA0A-B124-46AB-8415-C6867CB47AA5}" type="datetime1">
              <a:rPr lang="cs-CZ" smtClean="0"/>
              <a:t>14.3.2016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1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C87F6-986D-49E6-AF40-1B3A1EE8064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0072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jpeg"/><Relationship Id="rId4" Type="http://schemas.openxmlformats.org/officeDocument/2006/relationships/image" Target="../media/image18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Lanovka na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horu</a:t>
            </a:r>
            <a:b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Aiguille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Midi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5013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7 Imagen" descr="Vista lejana de la Aiguille du Midi donde puede verse la increíble locación de la estructura.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0"/>
            <a:ext cx="5410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573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6 Imagen" descr="800px-Aiguille-du-Midi-summ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593"/>
            <a:ext cx="9644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8895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8 Imagen" descr="cablec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69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1810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/>
          <a:srcRect l="-215" t="5193" r="-215" b="6605"/>
          <a:stretch/>
        </p:blipFill>
        <p:spPr>
          <a:xfrm>
            <a:off x="-19706" y="-27384"/>
            <a:ext cx="9183411" cy="6912768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411701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39" y="0"/>
            <a:ext cx="7722086" cy="6858000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502801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05ALPC_167-Aiguille-du-Midi-lif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479" y="-428625"/>
            <a:ext cx="4714522" cy="728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IMGP3584-ful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344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Úvod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idx="1"/>
          </p:nvPr>
        </p:nvSpPr>
        <p:spPr>
          <a:xfrm>
            <a:off x="457200" y="1600204"/>
            <a:ext cx="8683294" cy="4525963"/>
          </a:xfrm>
        </p:spPr>
        <p:txBody>
          <a:bodyPr>
            <a:normAutofit/>
          </a:bodyPr>
          <a:lstStyle/>
          <a:p>
            <a:r>
              <a:rPr lang="cs-CZ" sz="28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Aiguille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</a:t>
            </a:r>
            <a:r>
              <a:rPr lang="cs-CZ" sz="2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Midi</a:t>
            </a:r>
            <a:r>
              <a:rPr lang="cs-CZ" sz="2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(překlad: „Jehla v polovině dne“)</a:t>
            </a:r>
            <a:b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cs-CZ" sz="2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3 842 </a:t>
            </a:r>
            <a:r>
              <a:rPr lang="cs-CZ" sz="28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m.n.m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(masiv </a:t>
            </a:r>
            <a:r>
              <a:rPr lang="cs-CZ" sz="2800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Mont</a:t>
            </a:r>
            <a:r>
              <a:rPr lang="cs-CZ" sz="2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Blanc</a:t>
            </a:r>
            <a:r>
              <a:rPr lang="cs-CZ" sz="2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francouzských 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Alp)</a:t>
            </a:r>
          </a:p>
          <a:p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hora leží jihovýchodně od města Chamonix</a:t>
            </a:r>
          </a:p>
          <a:p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počátek 20. století - výzva samotná stavba lanovky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cs-CZ" sz="28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26" b="4870"/>
          <a:stretch/>
        </p:blipFill>
        <p:spPr>
          <a:xfrm>
            <a:off x="-14890" y="4234963"/>
            <a:ext cx="9155384" cy="2640694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353697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Historie</a:t>
            </a:r>
            <a:endParaRPr lang="cs-CZ" alt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idx="1"/>
          </p:nvPr>
        </p:nvSpPr>
        <p:spPr>
          <a:xfrm>
            <a:off x="457200" y="1600204"/>
            <a:ext cx="8229600" cy="5357189"/>
          </a:xfrm>
        </p:spPr>
        <p:txBody>
          <a:bodyPr>
            <a:normAutofit/>
          </a:bodyPr>
          <a:lstStyle/>
          <a:p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první myšlenka v roce 1905</a:t>
            </a:r>
          </a:p>
          <a:p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první </a:t>
            </a:r>
            <a:r>
              <a:rPr lang="cs-CZ" sz="2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úsek lanovky z Les </a:t>
            </a:r>
            <a:r>
              <a:rPr lang="cs-CZ" sz="28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Pelerins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sz="2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otevřen 1924</a:t>
            </a:r>
          </a:p>
          <a:p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druhá </a:t>
            </a:r>
            <a:r>
              <a:rPr lang="cs-CZ" sz="2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část 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cs-CZ" sz="2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- Les </a:t>
            </a:r>
            <a:r>
              <a:rPr lang="cs-CZ" sz="28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Glaciers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dokončena 1927</a:t>
            </a:r>
          </a:p>
          <a:p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další </a:t>
            </a:r>
            <a:r>
              <a:rPr lang="cs-CZ" sz="2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práce na lanovce 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 1936</a:t>
            </a:r>
          </a:p>
          <a:p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1955: dokončena stavba lanovky</a:t>
            </a:r>
          </a:p>
          <a:p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celková rekonstrukce v roce 1991</a:t>
            </a:r>
          </a:p>
          <a:p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2011: zahájen projekt</a:t>
            </a:r>
            <a:b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obnovení </a:t>
            </a:r>
            <a:r>
              <a:rPr lang="cs-CZ" sz="28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Aiguille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Midi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82" r="15124"/>
          <a:stretch/>
        </p:blipFill>
        <p:spPr>
          <a:xfrm>
            <a:off x="6300192" y="411050"/>
            <a:ext cx="2843807" cy="6446952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408923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38"/>
          <a:stretch/>
        </p:blipFill>
        <p:spPr>
          <a:xfrm>
            <a:off x="433913" y="3257600"/>
            <a:ext cx="4246127" cy="36004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180" y="97094"/>
            <a:ext cx="3672550" cy="6760907"/>
          </a:xfrm>
          <a:prstGeom prst="rect">
            <a:avLst/>
          </a:prstGeom>
          <a:effectLst>
            <a:softEdge rad="0"/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3" b="16141"/>
          <a:stretch/>
        </p:blipFill>
        <p:spPr>
          <a:xfrm>
            <a:off x="736575" y="42926"/>
            <a:ext cx="3565324" cy="3130540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663492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35" y="692696"/>
            <a:ext cx="5153340" cy="5184576"/>
          </a:xfrm>
          <a:prstGeom prst="rect">
            <a:avLst/>
          </a:prstGeom>
          <a:effectLst>
            <a:softEdge rad="0"/>
          </a:effectLst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3086" y="0"/>
            <a:ext cx="3710914" cy="6858000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273235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Parametry lanovky </a:t>
            </a:r>
            <a:r>
              <a:rPr lang="cs-CZ" alt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altLang="cs-CZ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idx="1"/>
          </p:nvPr>
        </p:nvSpPr>
        <p:spPr>
          <a:xfrm>
            <a:off x="457200" y="1600204"/>
            <a:ext cx="8507288" cy="5213172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největší </a:t>
            </a:r>
            <a:r>
              <a:rPr lang="cs-CZ" sz="31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převýšení na </a:t>
            </a: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světě (2 749 m </a:t>
            </a:r>
            <a:r>
              <a:rPr lang="cs-CZ" sz="31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n. m</a:t>
            </a: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  <a:endParaRPr lang="cs-CZ" sz="31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dolní </a:t>
            </a:r>
            <a:r>
              <a:rPr lang="cs-CZ" sz="31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 </a:t>
            </a: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- 1 </a:t>
            </a:r>
            <a:r>
              <a:rPr lang="cs-CZ" sz="31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037 </a:t>
            </a: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 </a:t>
            </a:r>
            <a:r>
              <a:rPr lang="cs-CZ" sz="31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n. m. </a:t>
            </a:r>
            <a:endParaRPr lang="cs-CZ" sz="31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horní </a:t>
            </a:r>
            <a:r>
              <a:rPr lang="cs-CZ" sz="31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</a:t>
            </a: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- 3 </a:t>
            </a:r>
            <a:r>
              <a:rPr lang="cs-CZ" sz="31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777 </a:t>
            </a: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 </a:t>
            </a:r>
            <a:r>
              <a:rPr lang="cs-CZ" sz="31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n. m</a:t>
            </a: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výtah </a:t>
            </a:r>
            <a:r>
              <a:rPr lang="cs-CZ" sz="31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vyhlídkovou plošinu </a:t>
            </a: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 výšce</a:t>
            </a:r>
            <a:b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3 842 m n. m.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dvoulanová visutá osobní </a:t>
            </a:r>
            <a:r>
              <a:rPr lang="cs-CZ" sz="31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lanová </a:t>
            </a: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dráha</a:t>
            </a:r>
            <a:b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kyvadlovým provozem</a:t>
            </a:r>
          </a:p>
        </p:txBody>
      </p:sp>
    </p:spTree>
    <p:extLst>
      <p:ext uri="{BB962C8B-B14F-4D97-AF65-F5344CB8AC3E}">
        <p14:creationId xmlns:p14="http://schemas.microsoft.com/office/powerpoint/2010/main" val="2666062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Parametry lanovky </a:t>
            </a:r>
            <a:r>
              <a:rPr lang="cs-CZ" alt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altLang="cs-CZ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idx="1"/>
          </p:nvPr>
        </p:nvSpPr>
        <p:spPr>
          <a:xfrm>
            <a:off x="457200" y="1600204"/>
            <a:ext cx="8507288" cy="5213172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lanovka je složena ze dvou úseků a tří stanic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31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délka obou úseků je 5 420 m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3100" dirty="0">
                <a:latin typeface="Arial" panose="020B0604020202020204" pitchFamily="34" charset="0"/>
                <a:cs typeface="Arial" panose="020B0604020202020204" pitchFamily="34" charset="0"/>
              </a:rPr>
              <a:t>půl milionu </a:t>
            </a:r>
            <a:r>
              <a:rPr lang="cs-CZ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návštěvníků </a:t>
            </a:r>
            <a:r>
              <a:rPr lang="cs-CZ" sz="3100" dirty="0">
                <a:latin typeface="Arial" panose="020B0604020202020204" pitchFamily="34" charset="0"/>
                <a:cs typeface="Arial" panose="020B0604020202020204" pitchFamily="34" charset="0"/>
              </a:rPr>
              <a:t>ročně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3100" dirty="0">
                <a:latin typeface="Arial" panose="020B0604020202020204" pitchFamily="34" charset="0"/>
                <a:cs typeface="Arial" panose="020B0604020202020204" pitchFamily="34" charset="0"/>
              </a:rPr>
              <a:t>v letním období je omezen i pobyt v horní stanici na 2,5 </a:t>
            </a:r>
            <a:r>
              <a:rPr lang="cs-CZ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hodiny</a:t>
            </a:r>
          </a:p>
          <a:p>
            <a:pPr marL="342900" lvl="1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3100" dirty="0">
                <a:latin typeface="Arial" panose="020B0604020202020204" pitchFamily="34" charset="0"/>
                <a:cs typeface="Arial" panose="020B0604020202020204" pitchFamily="34" charset="0"/>
              </a:rPr>
              <a:t>kabina pro max. 75 cestujících</a:t>
            </a:r>
          </a:p>
          <a:p>
            <a:pPr>
              <a:spcBef>
                <a:spcPts val="0"/>
              </a:spcBef>
            </a:pPr>
            <a:r>
              <a:rPr lang="cs-CZ" sz="3100" dirty="0">
                <a:latin typeface="Arial" panose="020B0604020202020204" pitchFamily="34" charset="0"/>
                <a:cs typeface="Arial" panose="020B0604020202020204" pitchFamily="34" charset="0"/>
              </a:rPr>
              <a:t>průměr tažného lana 40 mm</a:t>
            </a:r>
          </a:p>
          <a:p>
            <a:pPr>
              <a:spcBef>
                <a:spcPts val="0"/>
              </a:spcBef>
            </a:pPr>
            <a:r>
              <a:rPr lang="cs-CZ" sz="3100" dirty="0">
                <a:latin typeface="Arial" panose="020B0604020202020204" pitchFamily="34" charset="0"/>
                <a:cs typeface="Arial" panose="020B0604020202020204" pitchFamily="34" charset="0"/>
              </a:rPr>
              <a:t>v zimě lano pokryto ledem silným až 600 </a:t>
            </a:r>
            <a:r>
              <a:rPr lang="cs-CZ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mm</a:t>
            </a:r>
            <a:endParaRPr lang="cs-CZ" sz="3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42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Úseky lanovky</a:t>
            </a:r>
            <a:endParaRPr lang="cs-CZ" altLang="cs-CZ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idx="1"/>
          </p:nvPr>
        </p:nvSpPr>
        <p:spPr>
          <a:xfrm>
            <a:off x="457200" y="1600204"/>
            <a:ext cx="8507288" cy="5213172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první úsek:</a:t>
            </a:r>
          </a:p>
          <a:p>
            <a:pPr lvl="1">
              <a:spcBef>
                <a:spcPts val="0"/>
              </a:spcBef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délka 2553 m, převýšení 1279 m</a:t>
            </a:r>
          </a:p>
          <a:p>
            <a:pPr lvl="1">
              <a:spcBef>
                <a:spcPts val="0"/>
              </a:spcBef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doba jízdy 8 minut</a:t>
            </a:r>
          </a:p>
          <a:p>
            <a:pPr lvl="1"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3 podpěry, nejvyšší má výšku 70 m</a:t>
            </a:r>
          </a:p>
          <a:p>
            <a:pPr lvl="1"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max. 680 osob za hodinu</a:t>
            </a:r>
          </a:p>
          <a:p>
            <a:pPr>
              <a:spcBef>
                <a:spcPts val="0"/>
              </a:spcBef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druhý úsek:</a:t>
            </a:r>
          </a:p>
          <a:p>
            <a:pPr lvl="1"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délka 2867 m, převýšení 1470 m</a:t>
            </a:r>
          </a:p>
          <a:p>
            <a:pPr lvl="1">
              <a:spcBef>
                <a:spcPts val="0"/>
              </a:spcBef>
            </a:pP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doba jízdy také 8 minut</a:t>
            </a:r>
          </a:p>
          <a:p>
            <a:pPr lvl="1"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ení použita žádná podpěra</a:t>
            </a:r>
          </a:p>
          <a:p>
            <a:pPr lvl="1"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max. 500 osob za hodinu</a:t>
            </a:r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742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6 Imagen" descr="451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70946"/>
            <a:ext cx="9108504" cy="49063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8622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75324"/>
            <a:ext cx="3383558" cy="3382677"/>
          </a:xfrm>
          <a:prstGeom prst="rect">
            <a:avLst/>
          </a:prstGeom>
          <a:effectLst>
            <a:softEdge rad="0"/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31" r="337"/>
          <a:stretch/>
        </p:blipFill>
        <p:spPr>
          <a:xfrm>
            <a:off x="3383559" y="3975086"/>
            <a:ext cx="2376883" cy="2383151"/>
          </a:xfrm>
          <a:prstGeom prst="rect">
            <a:avLst/>
          </a:prstGeom>
          <a:effectLst>
            <a:softEdge rad="0"/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119" y="3475323"/>
            <a:ext cx="3384881" cy="33840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10" name="Obrázek 9" descr="C:\Users\Verča\Desktop\ŠKOLA\9.SEMESTR\PROGRESIVNÍ SYSTÉMY - DRDLA\156953-aiguille-du-midi-plan-aiguille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41" r="9795" b="15054"/>
          <a:stretch/>
        </p:blipFill>
        <p:spPr bwMode="auto">
          <a:xfrm>
            <a:off x="4951739" y="0"/>
            <a:ext cx="4187924" cy="3442604"/>
          </a:xfrm>
          <a:prstGeom prst="rect">
            <a:avLst/>
          </a:prstGeom>
          <a:noFill/>
          <a:ln>
            <a:noFill/>
          </a:ln>
          <a:effectLst>
            <a:softEdge rad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4581" cy="3774174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703219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Provozní </a:t>
            </a:r>
            <a:r>
              <a:rPr lang="cs-CZ" alt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informace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cílová </a:t>
            </a:r>
            <a:r>
              <a:rPr lang="cs-CZ" sz="2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má několik 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teras </a:t>
            </a:r>
            <a:endParaRPr lang="cs-CZ" sz="2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cs-CZ" sz="2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zde pro návštěvníky připraveno </a:t>
            </a:r>
            <a:r>
              <a:rPr lang="cs-CZ" sz="2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několik atrakcí:</a:t>
            </a:r>
            <a:endParaRPr lang="cs-CZ" sz="2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krok </a:t>
            </a:r>
            <a:r>
              <a:rPr lang="cs-CZ" sz="2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prázdna (pod sebou 1 km)</a:t>
            </a:r>
            <a:endParaRPr lang="cs-CZ" sz="2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cs-CZ" sz="2400" dirty="0" err="1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2400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ertical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area (muzeum alpinismu)</a:t>
            </a:r>
            <a:endParaRPr lang="cs-CZ" sz="2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cs-CZ" sz="2400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Mont-Blanc</a:t>
            </a:r>
            <a:r>
              <a:rPr lang="cs-CZ" sz="2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area (pozorování okolí za velkými okny)</a:t>
            </a:r>
            <a:endParaRPr lang="cs-CZ" sz="2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cs-CZ" sz="2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restaurace, kavárna a obchod s upomínkovými </a:t>
            </a:r>
            <a:r>
              <a:rPr lang="cs-CZ" sz="24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předměty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7424179"/>
              </p:ext>
            </p:extLst>
          </p:nvPr>
        </p:nvGraphicFramePr>
        <p:xfrm>
          <a:off x="2987825" y="4581127"/>
          <a:ext cx="5692639" cy="2110901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2372973"/>
                <a:gridCol w="1703899"/>
                <a:gridCol w="1615767"/>
              </a:tblGrid>
              <a:tr h="7545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Kategorie</a:t>
                      </a:r>
                      <a:endParaRPr lang="cs-CZ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46" marR="333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Zpáteční jízdenka</a:t>
                      </a:r>
                      <a:endParaRPr lang="cs-CZ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46" marR="333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Jednosměrná jízdenka</a:t>
                      </a:r>
                      <a:endParaRPr lang="cs-CZ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46" marR="33346" marT="0" marB="0" anchor="ctr"/>
                </a:tc>
              </a:tr>
              <a:tr h="4521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Dospělí (od 16 let)</a:t>
                      </a:r>
                      <a:endParaRPr lang="cs-CZ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46" marR="333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57,00 €</a:t>
                      </a:r>
                      <a:endParaRPr lang="cs-CZ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46" marR="333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47,00 €</a:t>
                      </a:r>
                      <a:endParaRPr lang="cs-CZ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46" marR="33346" marT="0" marB="0" anchor="ctr"/>
                </a:tc>
              </a:tr>
              <a:tr h="4521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Dítě (4-15 let)</a:t>
                      </a:r>
                      <a:endParaRPr lang="cs-CZ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46" marR="333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48,50 €</a:t>
                      </a:r>
                      <a:endParaRPr lang="cs-CZ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46" marR="333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40,00 €</a:t>
                      </a:r>
                      <a:endParaRPr lang="cs-CZ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46" marR="33346" marT="0" marB="0" anchor="ctr"/>
                </a:tc>
              </a:tr>
              <a:tr h="4521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Rodinný balíček</a:t>
                      </a:r>
                      <a:endParaRPr lang="cs-CZ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46" marR="333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171,00 €</a:t>
                      </a:r>
                      <a:endParaRPr lang="cs-CZ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46" marR="33346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-</a:t>
                      </a:r>
                      <a:endParaRPr lang="cs-CZ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3346" marR="33346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1389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5"/>
          <a:stretch/>
        </p:blipFill>
        <p:spPr>
          <a:xfrm>
            <a:off x="2903969" y="36150"/>
            <a:ext cx="2809044" cy="3199862"/>
          </a:xfrm>
          <a:prstGeom prst="rect">
            <a:avLst/>
          </a:prstGeom>
          <a:effectLst>
            <a:softEdge rad="0"/>
          </a:effectLst>
        </p:spPr>
      </p:pic>
      <p:pic>
        <p:nvPicPr>
          <p:cNvPr id="3078" name="Picture 6" descr=" - © Cie du Mont Blanc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4" r="7452"/>
          <a:stretch/>
        </p:blipFill>
        <p:spPr bwMode="auto">
          <a:xfrm>
            <a:off x="5808728" y="61966"/>
            <a:ext cx="3275519" cy="3199862"/>
          </a:xfrm>
          <a:prstGeom prst="rect">
            <a:avLst/>
          </a:prstGeom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/>
          <a:srcRect l="29452"/>
          <a:stretch/>
        </p:blipFill>
        <p:spPr>
          <a:xfrm>
            <a:off x="7705" y="36150"/>
            <a:ext cx="2738316" cy="32004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3359" y="3429000"/>
            <a:ext cx="8002206" cy="3429001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678629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4419" y="7531"/>
            <a:ext cx="4679581" cy="6843314"/>
          </a:xfrm>
          <a:prstGeom prst="rect">
            <a:avLst/>
          </a:prstGeom>
          <a:effectLst>
            <a:softEdge rad="0"/>
          </a:effec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31"/>
            <a:ext cx="4464419" cy="6801152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3627706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cs-CZ" alt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Zajímavosti </a:t>
            </a:r>
            <a:r>
              <a:rPr lang="cs-CZ" alt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 okolí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Obrázek 6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0" t="17271" r="2888" b="1769"/>
          <a:stretch/>
        </p:blipFill>
        <p:spPr bwMode="auto">
          <a:xfrm>
            <a:off x="5868716" y="1340768"/>
            <a:ext cx="3213265" cy="2727972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56" y="1340768"/>
            <a:ext cx="5492094" cy="4864375"/>
          </a:xfrm>
          <a:prstGeom prst="rect">
            <a:avLst/>
          </a:prstGeom>
          <a:effectLst>
            <a:softEdge rad="0"/>
          </a:effectLst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5"/>
          <a:stretch/>
        </p:blipFill>
        <p:spPr>
          <a:xfrm>
            <a:off x="5868144" y="4221088"/>
            <a:ext cx="3213837" cy="2560384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46157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D8E656AC-A7D5-45C2-87E3-4F719BC5033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202</Words>
  <Application>Microsoft Office PowerPoint</Application>
  <PresentationFormat>Předvádění na obrazovce (4:3)</PresentationFormat>
  <Paragraphs>62</Paragraphs>
  <Slides>20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Lanovka na horu Aiguille du Midi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Úvod</vt:lpstr>
      <vt:lpstr>Historie</vt:lpstr>
      <vt:lpstr>Prezentace aplikace PowerPoint</vt:lpstr>
      <vt:lpstr>Prezentace aplikace PowerPoint</vt:lpstr>
      <vt:lpstr>Parametry lanovky (1/2)</vt:lpstr>
      <vt:lpstr>Parametry lanovky (2/2)</vt:lpstr>
      <vt:lpstr>Úseky lanovky</vt:lpstr>
      <vt:lpstr>Prezentace aplikace PowerPoint</vt:lpstr>
      <vt:lpstr>Prezentace aplikace PowerPoint</vt:lpstr>
      <vt:lpstr>Provozní informace</vt:lpstr>
      <vt:lpstr>Prezentace aplikace PowerPoint</vt:lpstr>
      <vt:lpstr>Prezentace aplikace PowerPoint</vt:lpstr>
      <vt:lpstr>Zajímavosti v okolí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2015-12-13T19:10:11Z</dcterms:created>
  <dcterms:modified xsi:type="dcterms:W3CDTF">2016-03-14T14:14:16Z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TC028048779991</vt:lpwstr>
  </property>
</Properties>
</file>