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64" r:id="rId1"/>
  </p:sldMasterIdLst>
  <p:notesMasterIdLst>
    <p:notesMasterId r:id="rId17"/>
  </p:notesMasterIdLst>
  <p:handoutMasterIdLst>
    <p:handoutMasterId r:id="rId18"/>
  </p:handoutMasterIdLst>
  <p:sldIdLst>
    <p:sldId id="256" r:id="rId2"/>
    <p:sldId id="269" r:id="rId3"/>
    <p:sldId id="261" r:id="rId4"/>
    <p:sldId id="270" r:id="rId5"/>
    <p:sldId id="271" r:id="rId6"/>
    <p:sldId id="272" r:id="rId7"/>
    <p:sldId id="262" r:id="rId8"/>
    <p:sldId id="273" r:id="rId9"/>
    <p:sldId id="274" r:id="rId10"/>
    <p:sldId id="263" r:id="rId11"/>
    <p:sldId id="275" r:id="rId12"/>
    <p:sldId id="276" r:id="rId13"/>
    <p:sldId id="265" r:id="rId14"/>
    <p:sldId id="266" r:id="rId15"/>
    <p:sldId id="267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3" autoAdjust="0"/>
    <p:restoredTop sz="94692" autoAdjust="0"/>
  </p:normalViewPr>
  <p:slideViewPr>
    <p:cSldViewPr snapToGrid="0">
      <p:cViewPr varScale="1">
        <p:scale>
          <a:sx n="105" d="100"/>
          <a:sy n="105" d="100"/>
        </p:scale>
        <p:origin x="-15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59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3352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F98D4-1E11-414E-83E0-81BEF5B65B54}" type="datetime1">
              <a:rPr lang="cs-CZ" smtClean="0"/>
              <a:t>17.1.2017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7A78CD-5EED-475C-98A4-19CA24FF8A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2925207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33FBCE-F26C-4F71-A7DA-64A5135AA590}" type="datetime1">
              <a:rPr lang="cs-CZ" smtClean="0"/>
              <a:t>17.1.2017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D9BA4C-4320-4229-88C0-71A6F75BB4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0849509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CC33FBCE-F26C-4F71-A7DA-64A5135AA590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D9BA4C-4320-4229-88C0-71A6F75BB462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48392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CC33FBCE-F26C-4F71-A7DA-64A5135AA590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D9BA4C-4320-4229-88C0-71A6F75BB462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891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CC33FBCE-F26C-4F71-A7DA-64A5135AA590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D9BA4C-4320-4229-88C0-71A6F75BB462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08280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Sedlový čas</a:t>
            </a:r>
          </a:p>
          <a:p>
            <a:r>
              <a:rPr lang="cs-CZ" dirty="0"/>
              <a:t>Rozdíl 9 minut</a:t>
            </a:r>
          </a:p>
          <a:p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Nutné je zmínit, že jde o předběžné trasování a navigace tak umí v reálném času měnit trasu i cestovní dobu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CC33FBCE-F26C-4F71-A7DA-64A5135AA590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5D9BA4C-4320-4229-88C0-71A6F75BB462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39791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3F4FD9-38B8-489F-BBFE-76D7F77C46E9}" type="datetime1">
              <a:rPr lang="cs-CZ" smtClean="0"/>
              <a:t>17.1.2017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5658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AA3A5-CD1D-49D9-B227-9715CD00421B}" type="datetime1">
              <a:rPr lang="cs-CZ" smtClean="0"/>
              <a:t>17.1.2017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4962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A1ECF-5080-4351-BBF1-884C508680F5}" type="datetime1">
              <a:rPr lang="cs-CZ" smtClean="0"/>
              <a:t>17.1.2017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74042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501EC-7B89-42D2-9B62-E48DBCF6B6ED}" type="datetime1">
              <a:rPr lang="cs-CZ" smtClean="0"/>
              <a:t>17.1.2017</a:t>
            </a:fld>
            <a:endParaRPr lang="en-US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6538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95B61-79D4-4EA0-ADBA-D68ADD0A9AAD}" type="datetime1">
              <a:rPr lang="cs-CZ" smtClean="0"/>
              <a:t>17.1.2017</a:t>
            </a:fld>
            <a:endParaRPr lang="en-US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4441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30D6D-949C-4650-A6A4-55FAE931FC56}" type="datetime1">
              <a:rPr lang="cs-CZ" smtClean="0"/>
              <a:t>17.1.2017</a:t>
            </a:fld>
            <a:endParaRPr lang="en-US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4153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B7F5E-D79C-46F8-8703-7F1BB8AC368F}" type="datetime1">
              <a:rPr lang="cs-CZ" smtClean="0"/>
              <a:t>17.1.2017</a:t>
            </a:fld>
            <a:endParaRPr lang="en-US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4276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A5347-13A6-4C53-A34B-0DC48767B516}" type="datetime1">
              <a:rPr lang="cs-CZ" smtClean="0"/>
              <a:t>17.1.2017</a:t>
            </a:fld>
            <a:endParaRPr lang="en-US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68806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55F8D-1B06-463D-B787-BF5FB7A0D68A}" type="datetime1">
              <a:rPr lang="cs-CZ" smtClean="0"/>
              <a:t>17.1.2017</a:t>
            </a:fld>
            <a:endParaRPr lang="en-US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9500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36945-6CBA-47AE-A9B6-7907B88FA569}" type="datetime1">
              <a:rPr lang="cs-CZ" smtClean="0"/>
              <a:t>17.1.2017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3235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CE9A0-5396-4C31-AAA1-4DBA6C865E03}" type="datetime1">
              <a:rPr lang="cs-CZ" smtClean="0"/>
              <a:t>17.1.2017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1005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C0134-0388-4C77-B66B-047A2A6D9644}" type="datetime1">
              <a:rPr lang="cs-CZ" smtClean="0"/>
              <a:t>17.1.2017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5994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2130425"/>
            <a:ext cx="9144000" cy="1470025"/>
          </a:xfrm>
        </p:spPr>
        <p:txBody>
          <a:bodyPr>
            <a:normAutofit/>
          </a:bodyPr>
          <a:lstStyle/>
          <a:p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Komunitní navigace </a:t>
            </a:r>
            <a:r>
              <a:rPr lang="cs-CZ" sz="5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Waze</a:t>
            </a:r>
            <a:endParaRPr lang="cs-CZ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9900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Historie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Waze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Izrael: zakladatel </a:t>
            </a:r>
            <a:r>
              <a:rPr lang="cs-CZ" sz="30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Ehud</a:t>
            </a: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0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Shabatai</a:t>
            </a: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projekt </a:t>
            </a:r>
            <a:r>
              <a:rPr lang="cs-CZ" sz="30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Freemap</a:t>
            </a: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0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Israel</a:t>
            </a: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digitální databáze mapy Izraele komunitou uživatelů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- zdarma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aktualizace,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pro nekomerční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účely)</a:t>
            </a:r>
            <a:endParaRPr lang="cs-CZ" sz="3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2008: projekt přejmenován na </a:t>
            </a:r>
            <a:r>
              <a:rPr lang="cs-CZ" sz="30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Waze</a:t>
            </a:r>
            <a:endParaRPr lang="cs-CZ" sz="3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2010: 2,2 milionů aktivních uživatelů</a:t>
            </a:r>
          </a:p>
          <a:p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2011: 80 zaměstnanců, expandování do Asie</a:t>
            </a:r>
          </a:p>
          <a:p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2013: odkoupil Google</a:t>
            </a:r>
          </a:p>
        </p:txBody>
      </p:sp>
      <p:pic>
        <p:nvPicPr>
          <p:cNvPr id="4" name="Picture 2" descr="Výsledek obrázku pro waze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4790828"/>
            <a:ext cx="2143125" cy="21431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55477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657600" y="1585913"/>
            <a:ext cx="5486400" cy="3676650"/>
          </a:xfrm>
          <a:noFill/>
        </p:spPr>
        <p:txBody>
          <a:bodyPr>
            <a:normAutofit/>
          </a:bodyPr>
          <a:lstStyle/>
          <a:p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5024"/>
            <a:ext cx="9130968" cy="5386614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849576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harakteristika systému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(1/3) 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funguje obdobně jako navigace od Googlu nebo tradičních navigačních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SW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přidává navíc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aktuální informace o dopravním provozu, aktuální události na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silnicích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dokonce ceny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PHM</a:t>
            </a: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še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je důsledně aktualizováno v reálném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čase</a:t>
            </a: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právné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fungování je podmíněno vlastněním </a:t>
            </a:r>
            <a:r>
              <a:rPr lang="cs-CZ" sz="3000" dirty="0" err="1">
                <a:latin typeface="Arial" panose="020B0604020202020204" pitchFamily="34" charset="0"/>
                <a:cs typeface="Arial" panose="020B0604020202020204" pitchFamily="34" charset="0"/>
              </a:rPr>
              <a:t>smartphonu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 a datovým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připojením 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85416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harakteristika systému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(2/3) 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9" y="1600200"/>
            <a:ext cx="8484919" cy="4525963"/>
          </a:xfrm>
        </p:spPr>
        <p:txBody>
          <a:bodyPr>
            <a:noAutofit/>
          </a:bodyPr>
          <a:lstStyle/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po zapnutí aplikace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v telefonu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se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automaticky sdílí informace s ostatními řidiči (uživateli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aplikace)</a:t>
            </a: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ako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konkrétní pomocí pro ostatní je aktuální rychlost jízdy, podle které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systém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determinuje, kde je vysoká intenzita dopravy a přesměruje ostatní řidiče alternativní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trasou bez kongescí</a:t>
            </a: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utor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subjektivně shledá systém překvapivě přesnější, než u ostatních navigačních systému s aktuálními dopravními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informacemi 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89298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harakteristika systému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(3/3) 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9" y="1600200"/>
            <a:ext cx="8484919" cy="4525963"/>
          </a:xfrm>
        </p:spPr>
        <p:txBody>
          <a:bodyPr>
            <a:no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další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výhodou z pohledu uživatele jsou informace o událostech na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pozemních komunikacích, jako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jsou policejní aktivity, omezení rychlosti, odstavená vozidla, nehody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nebezpečné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události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tomto tkví účinnost komunitních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systémů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fungují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samočinně 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samoregulačně 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93156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/>
          <a:srcRect l="9649" r="9481" b="4"/>
          <a:stretch/>
        </p:blipFill>
        <p:spPr>
          <a:xfrm>
            <a:off x="4898271" y="3878703"/>
            <a:ext cx="4245729" cy="297929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7912608" cy="3829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2677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" y="274638"/>
            <a:ext cx="9048997" cy="1143000"/>
          </a:xfrm>
        </p:spPr>
        <p:txBody>
          <a:bodyPr>
            <a:norm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Uživatelské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zkušenosti – model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cesta z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Long Islandu do Brooklynu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(v USA )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obvykle 50 minut a více, teď 40 minut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po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prvních pěti minutách jízdy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uživatel vjel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dálnici a byl okamžitě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informován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o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přesměrování jízdy z důvodu vysoké míry intenzity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dopravy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přesměrován na jinou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dálnici bez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kongescí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dále upozorněn na odstavené vozidlo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na kraji PK s vzdálenostním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ukazatelem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policejní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hlídku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09837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Prostředí aplikace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rozhraní aplikace je nerušivé a přehledné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 informacemi dobře viditelnými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 ovladatelnými během jízdy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při zdržení se aplikace řidiče zeptá na důvod a nabídne možnosti grafickými prvky,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které jsou dostatečně velké, aby se daly zvolit prstem ruky za jízdy </a:t>
            </a:r>
          </a:p>
        </p:txBody>
      </p:sp>
    </p:spTree>
    <p:extLst>
      <p:ext uri="{BB962C8B-B14F-4D97-AF65-F5344CB8AC3E}">
        <p14:creationId xmlns:p14="http://schemas.microsoft.com/office/powerpoint/2010/main" val="17690301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3371850"/>
            <a:ext cx="4175966" cy="3486150"/>
          </a:xfrm>
        </p:spPr>
        <p:txBody>
          <a:bodyPr>
            <a:normAutofit fontScale="90000"/>
          </a:bodyPr>
          <a:lstStyle/>
          <a:p>
            <a:pPr lvl="0" algn="l">
              <a:spcBef>
                <a:spcPts val="0"/>
              </a:spcBef>
              <a:defRPr/>
            </a:pP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Vyfocení, pak </a:t>
            </a:r>
            <a:r>
              <a:rPr lang="cs-CZ" sz="3300" dirty="0">
                <a:latin typeface="Arial" panose="020B0604020202020204" pitchFamily="34" charset="0"/>
                <a:cs typeface="Arial" panose="020B0604020202020204" pitchFamily="34" charset="0"/>
              </a:rPr>
              <a:t>možnost označit viditelnost hlídky a jízdní </a:t>
            </a: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pruh,</a:t>
            </a:r>
            <a:b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sz="3300" dirty="0">
                <a:latin typeface="Arial" panose="020B0604020202020204" pitchFamily="34" charset="0"/>
                <a:cs typeface="Arial" panose="020B0604020202020204" pitchFamily="34" charset="0"/>
              </a:rPr>
              <a:t>který se soustředí.  A </a:t>
            </a: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zpětná vazba </a:t>
            </a:r>
            <a:r>
              <a:rPr lang="cs-CZ" sz="3300" dirty="0">
                <a:latin typeface="Arial" panose="020B0604020202020204" pitchFamily="34" charset="0"/>
                <a:cs typeface="Arial" panose="020B0604020202020204" pitchFamily="34" charset="0"/>
              </a:rPr>
              <a:t>ostatních </a:t>
            </a: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uživatelů</a:t>
            </a:r>
            <a:b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sz="3300" dirty="0">
                <a:latin typeface="Arial" panose="020B0604020202020204" pitchFamily="34" charset="0"/>
                <a:cs typeface="Arial" panose="020B0604020202020204" pitchFamily="34" charset="0"/>
              </a:rPr>
              <a:t>konkrétní hlášení.</a:t>
            </a:r>
          </a:p>
        </p:txBody>
      </p:sp>
      <p:pic>
        <p:nvPicPr>
          <p:cNvPr id="9" name="Zástupný symbol pro obsah 5"/>
          <p:cNvPicPr>
            <a:picLocks noChangeAspect="1"/>
          </p:cNvPicPr>
          <p:nvPr/>
        </p:nvPicPr>
        <p:blipFill rotWithShape="1">
          <a:blip r:embed="rId3"/>
          <a:srcRect t="3158" r="5" b="3284"/>
          <a:stretch/>
        </p:blipFill>
        <p:spPr>
          <a:xfrm>
            <a:off x="4175966" y="3371850"/>
            <a:ext cx="4968034" cy="34861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00750" cy="337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022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Odměny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sdílením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informací a využíváním aplikace uživatel získává body, na základě kterých postupuje do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dalších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úrovní</a:t>
            </a: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ato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funkce je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pouze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motivační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, ale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řidič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tak získává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vážnosti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svých dopravních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hlášení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0135" y="2654135"/>
            <a:ext cx="4203865" cy="4203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80930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Varianty hlášení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aplikace využívá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rychlého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přístupu k nejvyužívanějším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funkcím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, jako jsou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hlášení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o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dopravních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situacích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na pozemních komunikacích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systém umí zvážit chybnost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předchozích hlášení,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příp. mapových podkladů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jednoduchost přispívá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k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použitelnosti během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jízdy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3283" y="1565127"/>
            <a:ext cx="3348842" cy="5292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84373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1926" y="0"/>
            <a:ext cx="3952073" cy="48155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773101"/>
            <a:ext cx="6075113" cy="408489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9" name="TextovéPole 8"/>
          <p:cNvSpPr txBox="1"/>
          <p:nvPr/>
        </p:nvSpPr>
        <p:spPr>
          <a:xfrm>
            <a:off x="178128" y="2130776"/>
            <a:ext cx="118753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Waze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730836" y="4815550"/>
            <a:ext cx="141316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Google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3938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/>
          <a:srcRect r="3" b="13043"/>
          <a:stretch/>
        </p:blipFill>
        <p:spPr>
          <a:xfrm>
            <a:off x="1335766" y="-213757"/>
            <a:ext cx="4301853" cy="4099589"/>
          </a:xfrm>
          <a:custGeom>
            <a:avLst/>
            <a:gdLst>
              <a:gd name="connsiteX0" fmla="*/ 0 w 4113440"/>
              <a:gd name="connsiteY0" fmla="*/ 0 h 3920044"/>
              <a:gd name="connsiteX1" fmla="*/ 4113440 w 4113440"/>
              <a:gd name="connsiteY1" fmla="*/ 0 h 3920044"/>
              <a:gd name="connsiteX2" fmla="*/ 4113440 w 4113440"/>
              <a:gd name="connsiteY2" fmla="*/ 3103224 h 3920044"/>
              <a:gd name="connsiteX3" fmla="*/ 2157388 w 4113440"/>
              <a:gd name="connsiteY3" fmla="*/ 3103224 h 3920044"/>
              <a:gd name="connsiteX4" fmla="*/ 2157388 w 4113440"/>
              <a:gd name="connsiteY4" fmla="*/ 3920044 h 3920044"/>
              <a:gd name="connsiteX5" fmla="*/ 0 w 4113440"/>
              <a:gd name="connsiteY5" fmla="*/ 3920044 h 3920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13440" h="3920044">
                <a:moveTo>
                  <a:pt x="0" y="0"/>
                </a:moveTo>
                <a:lnTo>
                  <a:pt x="4113440" y="0"/>
                </a:lnTo>
                <a:lnTo>
                  <a:pt x="4113440" y="3103224"/>
                </a:lnTo>
                <a:lnTo>
                  <a:pt x="2157388" y="3103224"/>
                </a:lnTo>
                <a:lnTo>
                  <a:pt x="2157388" y="3920044"/>
                </a:lnTo>
                <a:lnTo>
                  <a:pt x="0" y="3920044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</p:pic>
      <p:sp>
        <p:nvSpPr>
          <p:cNvPr id="12" name="Content Placeholder 10"/>
          <p:cNvSpPr>
            <a:spLocks noGrp="1"/>
          </p:cNvSpPr>
          <p:nvPr>
            <p:ph idx="1"/>
          </p:nvPr>
        </p:nvSpPr>
        <p:spPr>
          <a:xfrm>
            <a:off x="216937" y="2740046"/>
            <a:ext cx="3012087" cy="2455940"/>
          </a:xfrm>
        </p:spPr>
        <p:txBody>
          <a:bodyPr anchor="t">
            <a:normAutofit/>
          </a:bodyPr>
          <a:lstStyle/>
          <a:p>
            <a:r>
              <a:rPr lang="cs-CZ" sz="135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Praha</a:t>
            </a:r>
          </a:p>
          <a:p>
            <a:r>
              <a:rPr lang="cs-CZ" sz="135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24 minut</a:t>
            </a:r>
          </a:p>
          <a:p>
            <a:r>
              <a:rPr lang="cs-CZ" sz="135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 minut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2981324"/>
            <a:ext cx="5562600" cy="387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130628" y="3972402"/>
            <a:ext cx="141316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Google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873339" y="2297031"/>
            <a:ext cx="118753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Waze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5668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0629" y="5435235"/>
            <a:ext cx="8870867" cy="962596"/>
          </a:xfrm>
        </p:spPr>
        <p:txBody>
          <a:bodyPr anchor="b">
            <a:noAutofit/>
          </a:bodyPr>
          <a:lstStyle/>
          <a:p>
            <a:pPr algn="l"/>
            <a:r>
              <a:rPr lang="cs-CZ" sz="3000" dirty="0" err="1">
                <a:latin typeface="Arial" panose="020B0604020202020204" pitchFamily="34" charset="0"/>
                <a:cs typeface="Arial" panose="020B0604020202020204" pitchFamily="34" charset="0"/>
              </a:rPr>
              <a:t>Waze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 s </a:t>
            </a:r>
            <a:r>
              <a:rPr lang="cs-CZ" sz="3000" dirty="0" err="1">
                <a:latin typeface="Arial" panose="020B0604020202020204" pitchFamily="34" charset="0"/>
                <a:cs typeface="Arial" panose="020B0604020202020204" pitchFamily="34" charset="0"/>
              </a:rPr>
              <a:t>offline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 navigací bez aktuálních dopravních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informací, navíc byla zvolena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volba „Vyhnout se zpoplatněným úsekům“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7999" cy="4643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7455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206</TotalTime>
  <Words>304</Words>
  <Application>Microsoft Office PowerPoint</Application>
  <PresentationFormat>Předvádění na obrazovce (4:3)</PresentationFormat>
  <Paragraphs>57</Paragraphs>
  <Slides>15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Komunitní navigace Waze</vt:lpstr>
      <vt:lpstr>Historie Waze</vt:lpstr>
      <vt:lpstr>Prezentace aplikace PowerPoint</vt:lpstr>
      <vt:lpstr>Charakteristika systému (1/3) </vt:lpstr>
      <vt:lpstr>Charakteristika systému (2/3) </vt:lpstr>
      <vt:lpstr>Charakteristika systému (3/3) </vt:lpstr>
      <vt:lpstr>Prezentace aplikace PowerPoint</vt:lpstr>
      <vt:lpstr>Uživatelské zkušenosti – model</vt:lpstr>
      <vt:lpstr>Prostředí aplikace</vt:lpstr>
      <vt:lpstr>Vyfocení, pak možnost označit viditelnost hlídky a jízdní pruh, na který se soustředí.  A zpětná vazba ostatních uživatelů na konkrétní hlášení.</vt:lpstr>
      <vt:lpstr>Odměny</vt:lpstr>
      <vt:lpstr>Varianty hlášení</vt:lpstr>
      <vt:lpstr>Prezentace aplikace PowerPoint</vt:lpstr>
      <vt:lpstr>Prezentace aplikace PowerPoint</vt:lpstr>
      <vt:lpstr>Waze s offline navigací bez aktuálních dopravních informací, navíc byla zvolena volba „Vyhnout se zpoplatněným úsekům“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waze</dc:title>
  <dc:creator>Petr Doseděl</dc:creator>
  <cp:lastModifiedBy>UPa</cp:lastModifiedBy>
  <cp:revision>57</cp:revision>
  <cp:lastPrinted>2016-12-13T15:26:11Z</cp:lastPrinted>
  <dcterms:created xsi:type="dcterms:W3CDTF">2016-11-08T21:09:50Z</dcterms:created>
  <dcterms:modified xsi:type="dcterms:W3CDTF">2017-01-17T15:32:02Z</dcterms:modified>
</cp:coreProperties>
</file>