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4"/>
  </p:notesMasterIdLst>
  <p:sldIdLst>
    <p:sldId id="256" r:id="rId2"/>
    <p:sldId id="259" r:id="rId3"/>
    <p:sldId id="260" r:id="rId4"/>
    <p:sldId id="268" r:id="rId5"/>
    <p:sldId id="267" r:id="rId6"/>
    <p:sldId id="266" r:id="rId7"/>
    <p:sldId id="265" r:id="rId8"/>
    <p:sldId id="262" r:id="rId9"/>
    <p:sldId id="292" r:id="rId10"/>
    <p:sldId id="269" r:id="rId11"/>
    <p:sldId id="271" r:id="rId12"/>
    <p:sldId id="272" r:id="rId13"/>
    <p:sldId id="273" r:id="rId14"/>
    <p:sldId id="274" r:id="rId15"/>
    <p:sldId id="276" r:id="rId16"/>
    <p:sldId id="279" r:id="rId17"/>
    <p:sldId id="278" r:id="rId18"/>
    <p:sldId id="277" r:id="rId19"/>
    <p:sldId id="275" r:id="rId20"/>
    <p:sldId id="280" r:id="rId21"/>
    <p:sldId id="282" r:id="rId22"/>
    <p:sldId id="293" r:id="rId23"/>
    <p:sldId id="264" r:id="rId24"/>
    <p:sldId id="284" r:id="rId25"/>
    <p:sldId id="285" r:id="rId26"/>
    <p:sldId id="286" r:id="rId27"/>
    <p:sldId id="283" r:id="rId28"/>
    <p:sldId id="289" r:id="rId29"/>
    <p:sldId id="288" r:id="rId30"/>
    <p:sldId id="291" r:id="rId31"/>
    <p:sldId id="287" r:id="rId32"/>
    <p:sldId id="290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9" autoAdjust="0"/>
  </p:normalViewPr>
  <p:slideViewPr>
    <p:cSldViewPr>
      <p:cViewPr>
        <p:scale>
          <a:sx n="100" d="100"/>
          <a:sy n="100" d="100"/>
        </p:scale>
        <p:origin x="-894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67183-4EF3-45FD-872E-7616A1371C7A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DC5ABD-23E2-4DBC-A7EF-7649AB1E4C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52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DC5ABD-23E2-4DBC-A7EF-7649AB1E4CFC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759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686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6240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81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324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230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506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84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970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449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660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47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227F5-7FF3-4353-9752-25E7C8B7C6DC}" type="datetimeFigureOut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D4F1E-84D4-4359-AC00-AC4B01F813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294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media.novinky.cz/656/236564-original1-8ledr.jpg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15616" y="1844824"/>
            <a:ext cx="7175351" cy="1793167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540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Gondolové</a:t>
            </a:r>
            <a:r>
              <a:rPr lang="cs-CZ" sz="54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mosty</a:t>
            </a:r>
            <a:endParaRPr lang="cs-CZ" sz="54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920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95536" y="548680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Charakteristika</a:t>
            </a:r>
            <a:endParaRPr lang="cs-CZ" sz="44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7564" y="1484784"/>
            <a:ext cx="84964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„Transbordér“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osob, zvířat 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věcí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tam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kde není možné vybudovat pevný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konstrukce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: dva pilíře, mostovka, pojezd,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gondola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4" y="4581128"/>
            <a:ext cx="9144000" cy="258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395536" y="548680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sz="44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47564" y="1484784"/>
            <a:ext cx="83158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1872 -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Charles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Smith (navrhl „mostní přívoz“)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1893 - Alberto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Palacio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- Biskajský most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éně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než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30, zachována polovina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ětšina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postavena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1893-1916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Lucie\Desktop\obrázky mostů\j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7" y="3177937"/>
            <a:ext cx="5544616" cy="3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ucie\Desktop\obrázky mostů\alberto palac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068661"/>
            <a:ext cx="2375144" cy="390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8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395536" y="-16296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endParaRPr lang="cs-CZ" sz="3600" dirty="0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4800099"/>
              </p:ext>
            </p:extLst>
          </p:nvPr>
        </p:nvGraphicFramePr>
        <p:xfrm>
          <a:off x="0" y="332656"/>
          <a:ext cx="9169204" cy="6480810"/>
        </p:xfrm>
        <a:graphic>
          <a:graphicData uri="http://schemas.openxmlformats.org/drawingml/2006/table">
            <a:tbl>
              <a:tblPr firstRow="1" firstCol="1" bandRow="1"/>
              <a:tblGrid>
                <a:gridCol w="280371"/>
                <a:gridCol w="2204685"/>
                <a:gridCol w="1053343"/>
                <a:gridCol w="1619279"/>
                <a:gridCol w="1484284"/>
                <a:gridCol w="1716628"/>
                <a:gridCol w="810614"/>
              </a:tblGrid>
              <a:tr h="454565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MOST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UMÍSTĚNÍ (STÁT)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DOKONČENO </a:t>
                      </a:r>
                      <a:b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ROCE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VODNÍ HLADINA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STAV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ROZPĚTÍ (m)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2728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Portugalete</a:t>
                      </a: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- Biskajský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Španělsko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1893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Nervión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Rochefort-Martrou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Charente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Aerial Lift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USA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Duluth Ship Canal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přeměněn na zdvihací most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Newport</a:t>
                      </a: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1906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Usk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325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Osten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Německo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1909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Oste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Middlesbrough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Tees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Rendsburg High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Německo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Kielský kanál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Royal Victoria Dock Pedestrian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1998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Royal Victoria Dock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127,5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Erlebnisbrücke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Německo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2003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Niers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Transbordér v Chrastavě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ČR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2010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Lužická Nisa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 provozu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Mimo provoz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Bizerta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Tunisko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1898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Bizerte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109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Rouen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1898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Seine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142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Nantes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Loire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Marseilles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Neuve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Runcorn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Marsey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Brest 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1909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Penfeld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109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Kiel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Německo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Gironde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Buenos Aires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Argentina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Riachuelo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mimo provoz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nezjištěno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Rio de Janeiro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Brazílie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1915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Guanabara zátoka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171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Warrington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UK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1916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Marsey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mimo provoz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Sky</a:t>
                      </a: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05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Ride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USA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1933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"laguna"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564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Stalingrad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Rusko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1955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Volga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zdemolován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874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28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Bordeaux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Francie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­-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Gironde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nedostavěn</a:t>
                      </a:r>
                      <a:endParaRPr lang="cs-CZ" sz="105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0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400</a:t>
                      </a:r>
                      <a:endParaRPr lang="cs-CZ" sz="105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20110" marR="2011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09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e\Desktop\obrázky mostů\evrop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73" y="908720"/>
            <a:ext cx="9312197" cy="516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13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cie\Desktop\obrázky mostů\us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457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11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071852" y="1568259"/>
            <a:ext cx="6552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 1893, Španělsko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nejstarší; v provozu dodnes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2006 dědictví UNESCO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provoz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automatický, přeprava 1,5 min.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6 vozidel, 200 osob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platforma 165 m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5536" y="548680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Portugalete</a:t>
            </a:r>
            <a:r>
              <a:rPr lang="cs-CZ" sz="44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sz="44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Biskajský</a:t>
            </a:r>
            <a:endParaRPr lang="cs-CZ" sz="44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635328"/>
              </p:ext>
            </p:extLst>
          </p:nvPr>
        </p:nvGraphicFramePr>
        <p:xfrm>
          <a:off x="3851920" y="3645024"/>
          <a:ext cx="5322168" cy="3123495"/>
        </p:xfrm>
        <a:graphic>
          <a:graphicData uri="http://schemas.openxmlformats.org/drawingml/2006/table">
            <a:tbl>
              <a:tblPr firstRow="1" firstCol="1" bandRow="1"/>
              <a:tblGrid>
                <a:gridCol w="2060718"/>
                <a:gridCol w="1087150"/>
                <a:gridCol w="1087150"/>
                <a:gridCol w="1087150"/>
              </a:tblGrid>
              <a:tr h="444829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5:00 - 22:00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22:00 - 00:00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00:00 - 5:00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9246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Euro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4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soba </a:t>
                      </a: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(od čtyř let)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0,35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0,55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1,25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latba </a:t>
                      </a:r>
                      <a:r>
                        <a:rPr lang="cs-CZ" sz="11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Barik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0,33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0,55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1,2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63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4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prázdný </a:t>
                      </a: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vůz (bez řidiče)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1,35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1,7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2,5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6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SUV, nákladní do 6t (bez řidiče)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2,25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2,35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2,6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63"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24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j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ízdní </a:t>
                      </a: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kolo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0,6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0,7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1,25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6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otocykl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0,7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cs-CZ" sz="11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cs-CZ" sz="11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2349" marR="4234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898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Lucie\Desktop\obrázky mostů\Zubia_ju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9132227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64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Lucie\Desktop\obrázky mostů\biskajsky-most-w-14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60" y="404664"/>
            <a:ext cx="9145660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16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Lucie\Desktop\obrázky mostů\Gondolové-mosty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" y="332656"/>
            <a:ext cx="9166430" cy="610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Lucie\Desktop\obrázky mostů\Puentecolga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920"/>
            <a:ext cx="4821608" cy="642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Lucie\Desktop\škola\progresivní systémy v os D\referát\fotografie\biskaj\innovacion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411" y="2393282"/>
            <a:ext cx="4183192" cy="31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5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395536" y="2218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Rochefort-Martrou</a:t>
            </a:r>
            <a:endParaRPr lang="cs-CZ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7936" y="1063427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od 1900, Francie, návrh Ferdinand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Arnodin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osob a cyklistů, interval 10-15 min.</a:t>
            </a:r>
          </a:p>
        </p:txBody>
      </p:sp>
      <p:pic>
        <p:nvPicPr>
          <p:cNvPr id="9219" name="Picture 3" descr="C:\Users\Lucie\Desktop\obrázky mostů\955354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800" y="2163013"/>
            <a:ext cx="6624736" cy="467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935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ucie\Desktop\obrázky mostů\579198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9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66081" y="6200296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14</a:t>
            </a:r>
            <a:endParaRPr lang="cs-CZ" sz="2400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Aerial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Lift </a:t>
            </a:r>
            <a:r>
              <a:rPr lang="cs-CZ" sz="4400" b="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sz="44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7935" y="1052736"/>
            <a:ext cx="8566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od 1905 ve městě </a:t>
            </a:r>
            <a:r>
              <a:rPr lang="cs-CZ" sz="2400" dirty="0" smtClean="0"/>
              <a:t>Duluth (USA), návrh Thomas </a:t>
            </a:r>
            <a:r>
              <a:rPr lang="cs-CZ" sz="2400" dirty="0" err="1"/>
              <a:t>McGilvray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přeprava 1 min., interval 5 min.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nosnost </a:t>
            </a:r>
            <a:r>
              <a:rPr lang="cs-CZ" sz="2400" dirty="0"/>
              <a:t>54 </a:t>
            </a:r>
            <a:r>
              <a:rPr lang="cs-CZ" sz="2400" dirty="0" smtClean="0"/>
              <a:t>tun (350 </a:t>
            </a:r>
            <a:r>
              <a:rPr lang="cs-CZ" sz="2400" dirty="0"/>
              <a:t>osob, vozy, tramvaje a automobily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pic>
        <p:nvPicPr>
          <p:cNvPr id="8" name="Obrázek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253065"/>
            <a:ext cx="5580112" cy="460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0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466081" y="6200296"/>
            <a:ext cx="648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14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547935" y="1052736"/>
            <a:ext cx="84216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1930 přestavěn na zdvihací most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zdvihání 25 - 30 krát denně</a:t>
            </a:r>
            <a:endParaRPr lang="cs-CZ" sz="2400" dirty="0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849"/>
            <a:ext cx="9114153" cy="4783820"/>
          </a:xfrm>
          <a:prstGeom prst="rect">
            <a:avLst/>
          </a:prstGeom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Aerial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Lift </a:t>
            </a:r>
            <a:r>
              <a:rPr lang="cs-CZ" sz="4400" b="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sz="44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920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e\Desktop\obrázky mostů\LR MiddlesbroughTransporter Bridge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743" y="2161463"/>
            <a:ext cx="6256257" cy="469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Newport</a:t>
            </a: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5485" y="1052736"/>
            <a:ext cx="8566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 1906, Velká Británie, řeka </a:t>
            </a:r>
            <a:r>
              <a:rPr lang="cs-CZ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Usk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nosnost 35 tun; rychlost 3 m/s (poháněn elektromotory)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osob i vozidel</a:t>
            </a:r>
          </a:p>
        </p:txBody>
      </p:sp>
      <p:pic>
        <p:nvPicPr>
          <p:cNvPr id="6" name="Obrázek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4" y="4865752"/>
            <a:ext cx="3528432" cy="199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0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Osten</a:t>
            </a:r>
            <a:endParaRPr lang="cs-CZ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5291" y="1268760"/>
            <a:ext cx="85662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od 1909, Německo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/>
              <a:t>p</a:t>
            </a:r>
            <a:r>
              <a:rPr lang="cs-CZ" sz="2800" dirty="0" smtClean="0"/>
              <a:t>locha gondoly </a:t>
            </a:r>
            <a:r>
              <a:rPr lang="cs-CZ" sz="2800" dirty="0"/>
              <a:t>jsou 14 x 3,5 m 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přeprava osob i vozidel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 poháněná kola (1400 mm) 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863578"/>
              </p:ext>
            </p:extLst>
          </p:nvPr>
        </p:nvGraphicFramePr>
        <p:xfrm>
          <a:off x="1403648" y="3717032"/>
          <a:ext cx="6072355" cy="2743200"/>
        </p:xfrm>
        <a:graphic>
          <a:graphicData uri="http://schemas.openxmlformats.org/drawingml/2006/table">
            <a:tbl>
              <a:tblPr firstRow="1" firstCol="1" bandRow="1"/>
              <a:tblGrid>
                <a:gridCol w="1818615"/>
                <a:gridCol w="1160276"/>
                <a:gridCol w="1674944"/>
                <a:gridCol w="1418520"/>
              </a:tblGrid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Letní období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od - do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interval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so, ne, svátky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Duben 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 až 16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hodinový 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až 16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Květen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až 17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hodinový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 až 17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Červen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 až 18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půlhodinový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 až 18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Červenec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Srpen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Září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 až 17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hodinový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 až 17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Říjen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 až 16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hodinový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 až 16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Zimní období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 až pá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200">
                        <a:effectLst/>
                        <a:latin typeface="Calibri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200">
                        <a:effectLst/>
                        <a:latin typeface="Calibri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</a:tr>
              <a:tr h="20882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Listopad až březen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 až 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56374"/>
              </p:ext>
            </p:extLst>
          </p:nvPr>
        </p:nvGraphicFramePr>
        <p:xfrm>
          <a:off x="5702282" y="1268760"/>
          <a:ext cx="3075254" cy="2232248"/>
        </p:xfrm>
        <a:graphic>
          <a:graphicData uri="http://schemas.openxmlformats.org/drawingml/2006/table">
            <a:tbl>
              <a:tblPr firstRow="1" firstCol="1" bandRow="1"/>
              <a:tblGrid>
                <a:gridCol w="2277966"/>
                <a:gridCol w="797288"/>
              </a:tblGrid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Euro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Dospělí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Děti (6-16 let)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1,5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Jízdní kolo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Motocykl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Os. vozidlo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mimo časový harmonogram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zimní období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231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0"/>
            <a:ext cx="88924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4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C:\Users\Lucie\Desktop\obrázky mostů\IMG_73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0" y="19422"/>
            <a:ext cx="9117487" cy="683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39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Middlesbrough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400" b="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(1/2) </a:t>
            </a:r>
            <a:endParaRPr lang="cs-CZ" sz="44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5291" y="1268760"/>
            <a:ext cx="494678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 1911, Velká Británie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interval 15 </a:t>
            </a:r>
            <a:r>
              <a:rPr lang="cs-CZ" sz="2400" dirty="0">
                <a:solidFill>
                  <a:prstClr val="black"/>
                </a:solidFill>
              </a:rPr>
              <a:t>min</a:t>
            </a:r>
            <a:r>
              <a:rPr lang="cs-CZ" sz="2400" dirty="0" smtClean="0">
                <a:solidFill>
                  <a:prstClr val="black"/>
                </a:solidFill>
              </a:rPr>
              <a:t>., přeprava do 2 min.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přeprava osob i vozidel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</a:rPr>
              <a:t>p</a:t>
            </a:r>
            <a:r>
              <a:rPr lang="cs-CZ" sz="2400" dirty="0" smtClean="0">
                <a:solidFill>
                  <a:prstClr val="black"/>
                </a:solidFill>
              </a:rPr>
              <a:t>latforma (horní část)</a:t>
            </a:r>
            <a:endParaRPr lang="cs-CZ" sz="2400" dirty="0">
              <a:solidFill>
                <a:prstClr val="black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provoz bungee </a:t>
            </a:r>
            <a:r>
              <a:rPr lang="cs-CZ" sz="2400" dirty="0">
                <a:solidFill>
                  <a:prstClr val="black"/>
                </a:solidFill>
              </a:rPr>
              <a:t>jumping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>
                <a:solidFill>
                  <a:prstClr val="black"/>
                </a:solidFill>
              </a:rPr>
              <a:t>1993 oceněn institutem mechanického inženýrství</a:t>
            </a: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344641"/>
              </p:ext>
            </p:extLst>
          </p:nvPr>
        </p:nvGraphicFramePr>
        <p:xfrm>
          <a:off x="4139953" y="2220250"/>
          <a:ext cx="5004048" cy="1753575"/>
        </p:xfrm>
        <a:graphic>
          <a:graphicData uri="http://schemas.openxmlformats.org/drawingml/2006/table">
            <a:tbl>
              <a:tblPr firstRow="1" firstCol="1" bandRow="1"/>
              <a:tblGrid>
                <a:gridCol w="1202590"/>
                <a:gridCol w="3801458"/>
              </a:tblGrid>
              <a:tr h="401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cs-CZ" sz="1200" dirty="0">
                        <a:effectLst/>
                        <a:latin typeface="Calibri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od - do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4016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Pondělí až pátek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07:00 až 18:45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Sobota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09:00 až 15:15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6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Neděle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uzavřeno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– otevřený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pro 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mostní prohlídky a návštěvy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41448"/>
              </p:ext>
            </p:extLst>
          </p:nvPr>
        </p:nvGraphicFramePr>
        <p:xfrm>
          <a:off x="107504" y="4077072"/>
          <a:ext cx="6163750" cy="2691360"/>
        </p:xfrm>
        <a:graphic>
          <a:graphicData uri="http://schemas.openxmlformats.org/drawingml/2006/table">
            <a:tbl>
              <a:tblPr firstRow="1" firstCol="1" bandRow="1"/>
              <a:tblGrid>
                <a:gridCol w="5095160"/>
                <a:gridCol w="1068590"/>
              </a:tblGrid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Libra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2"/>
                    </a:solidFill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Chodci a jízdní kola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0,6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Automobily, motocykly, nákladní vozy (max. hmotnost 3 tuny) za oddíl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1,3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Návštěvnické centrum pronájem - půl dne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Pozemní výlety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Plná prohlídka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40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2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Bungee skoky</a:t>
                      </a:r>
                      <a:endParaRPr lang="cs-CZ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smluvní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Picture 2" descr="C:\Users\Lucie\Desktop\obrázky mostů\Bungee_ta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989" y="4581129"/>
            <a:ext cx="2690012" cy="226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81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Lucie\Desktop\obrázky mostů\2539815_3627425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24581"/>
            <a:ext cx="9144001" cy="610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132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3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Lucie\Desktop\obrázky mostů\Transporter-Brid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1" y="-1789"/>
            <a:ext cx="9922290" cy="6859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70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9626" y="1052736"/>
            <a:ext cx="87643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lánována rekonstrukce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důraz </a:t>
            </a:r>
            <a:r>
              <a:rPr lang="cs-CZ" sz="2400" dirty="0"/>
              <a:t>bude kladen na lepší </a:t>
            </a:r>
            <a:r>
              <a:rPr lang="cs-CZ" sz="2400" dirty="0" smtClean="0"/>
              <a:t>přístupnost </a:t>
            </a:r>
            <a:r>
              <a:rPr lang="cs-CZ" sz="2400" dirty="0"/>
              <a:t>zdravotně </a:t>
            </a:r>
            <a:r>
              <a:rPr lang="cs-CZ" sz="2400" dirty="0" smtClean="0"/>
              <a:t>postižených</a:t>
            </a:r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60848"/>
            <a:ext cx="7128792" cy="4680520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Middlesbrough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400" b="0" dirty="0" smtClean="0">
                <a:solidFill>
                  <a:srgbClr val="00B05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(2/2) </a:t>
            </a:r>
            <a:endParaRPr lang="cs-CZ" sz="4400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2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700336" y="5266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endParaRPr lang="cs-CZ" sz="3600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Rendsburg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High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1427" y="1124744"/>
            <a:ext cx="85662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 1913, Německo, přes kanál Kiel, návrh Friedrich </a:t>
            </a:r>
            <a:r>
              <a:rPr lang="cs-CZ" sz="2400" dirty="0" err="1" smtClean="0"/>
              <a:t>Voss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zároveň železniční viadukt (2486 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h</a:t>
            </a:r>
            <a:r>
              <a:rPr lang="cs-CZ" sz="2400" dirty="0" smtClean="0"/>
              <a:t>lavní rozpětí 140 m, volný prostor 42 m nad hladinou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přeprava </a:t>
            </a:r>
            <a:r>
              <a:rPr lang="cs-CZ" sz="2400" dirty="0">
                <a:solidFill>
                  <a:prstClr val="black"/>
                </a:solidFill>
              </a:rPr>
              <a:t>osob i </a:t>
            </a:r>
            <a:r>
              <a:rPr lang="cs-CZ" sz="2400" dirty="0" smtClean="0">
                <a:solidFill>
                  <a:prstClr val="black"/>
                </a:solidFill>
              </a:rPr>
              <a:t>vozidel, gondola 14 m dlouhá a 6 m široká</a:t>
            </a:r>
            <a:endParaRPr lang="cs-CZ" sz="2400" dirty="0" smtClean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interval 15 min.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</a:rPr>
              <a:t>přeprava 1,5 min.</a:t>
            </a:r>
          </a:p>
        </p:txBody>
      </p:sp>
      <p:pic>
        <p:nvPicPr>
          <p:cNvPr id="10242" name="Picture 2" descr="C:\Users\Lucie\Desktop\obrázky mostů\transporter-bridge-14[2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35" y="2924945"/>
            <a:ext cx="5918313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04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4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ucie\Desktop\obrázky mostů\Rendsburg-High-Brid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" y="0"/>
            <a:ext cx="9142115" cy="685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87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700336" y="5266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581688" y="421790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Royal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Victoria </a:t>
            </a:r>
            <a:r>
              <a:rPr lang="cs-CZ" sz="4400" b="0" dirty="0" err="1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Dock</a:t>
            </a: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cs-CZ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380" y="1057094"/>
            <a:ext cx="85662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 1998, Velká Británie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pro pěší přechod chodců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konstrukce (ocelová, příhradová) pro budoucí gondolu (40 osob)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most získal řadu ocenění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15 m nad hladinou</a:t>
            </a:r>
          </a:p>
        </p:txBody>
      </p:sp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487" y="2597410"/>
            <a:ext cx="5581513" cy="421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0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47936" y="352769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err="1" smtClean="0">
                <a:effectLst/>
              </a:rPr>
              <a:t>Erlebnisbrücke</a:t>
            </a:r>
            <a:endParaRPr lang="cs-CZ" sz="4400" b="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3380" y="1057094"/>
            <a:ext cx="85662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</a:t>
            </a:r>
            <a:r>
              <a:rPr lang="cs-CZ" sz="2400" dirty="0" smtClean="0"/>
              <a:t>d 2003, Německo, říčka </a:t>
            </a:r>
            <a:r>
              <a:rPr lang="cs-CZ" sz="2400" dirty="0" err="1" smtClean="0"/>
              <a:t>Niers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ro přemístění osob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</a:t>
            </a:r>
            <a:r>
              <a:rPr lang="cs-CZ" sz="2400" dirty="0" smtClean="0"/>
              <a:t>ohon lidskou silou</a:t>
            </a: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59656"/>
            <a:ext cx="6336704" cy="420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47936" y="352769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4400" b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Transbordér v Chrastavě</a:t>
            </a:r>
            <a:endParaRPr lang="cs-CZ" sz="44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4143" y="1196752"/>
            <a:ext cx="85662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o</a:t>
            </a:r>
            <a:r>
              <a:rPr lang="cs-CZ" sz="2400" dirty="0" smtClean="0"/>
              <a:t>d 2010, navrhl architekt Martin </a:t>
            </a:r>
            <a:r>
              <a:rPr lang="cs-CZ" sz="2400" dirty="0" err="1"/>
              <a:t>Rajniš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pro přemístění 6 osob nebo 2 jízdní kola nebo 2 osoby a kočárek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pohon lidskou silou (300 os/hod), nosnost 500 kg, 23 metrů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propojení turistických </a:t>
            </a:r>
            <a:r>
              <a:rPr lang="cs-CZ" sz="2400" dirty="0" smtClean="0"/>
              <a:t>tras, náklady 650 tisíc Kč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zkušební provoz od 10.10.2010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zcizení lana a klady o dva týdny později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2014 generální rekonstrukce (dřevo napadeno </a:t>
            </a:r>
            <a:r>
              <a:rPr lang="cs-CZ" sz="2400" dirty="0" err="1" smtClean="0"/>
              <a:t>trámovkou</a:t>
            </a:r>
            <a:r>
              <a:rPr lang="cs-CZ" sz="2400" dirty="0" smtClean="0"/>
              <a:t> plotní)</a:t>
            </a:r>
          </a:p>
        </p:txBody>
      </p:sp>
      <p:pic>
        <p:nvPicPr>
          <p:cNvPr id="8" name="singlePic_236564" descr="Transbordér nad Lužickou Nisou.">
            <a:hlinkClick r:id="rId2" tgtFrame="&quot;_blank&quot;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149080"/>
            <a:ext cx="5545088" cy="2520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986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pic>
        <p:nvPicPr>
          <p:cNvPr id="12290" name="Picture 2" descr="C:\Users\Lucie\Desktop\obrázky mostů\6449_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87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547936" y="374277"/>
            <a:ext cx="8229600" cy="504056"/>
          </a:xfrm>
          <a:prstGeom prst="rect">
            <a:avLst/>
          </a:prstGeom>
        </p:spPr>
        <p:txBody>
          <a:bodyPr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cs-CZ" sz="3600" dirty="0" smtClean="0">
                <a:effectLst/>
              </a:rPr>
              <a:t> </a:t>
            </a:r>
            <a:endParaRPr lang="cs-CZ" sz="3600" dirty="0"/>
          </a:p>
        </p:txBody>
      </p:sp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6" y="0"/>
            <a:ext cx="9147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861</TotalTime>
  <Words>837</Words>
  <Application>Microsoft Office PowerPoint</Application>
  <PresentationFormat>Předvádění na obrazovce (4:3)</PresentationFormat>
  <Paragraphs>357</Paragraphs>
  <Slides>32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3" baseType="lpstr">
      <vt:lpstr>Motiv systému Office</vt:lpstr>
      <vt:lpstr>Gondolové mosty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Gondolové mosty</dc:title>
  <dc:creator>Lucie Zatloukalova</dc:creator>
  <cp:lastModifiedBy>UPa</cp:lastModifiedBy>
  <cp:revision>92</cp:revision>
  <dcterms:created xsi:type="dcterms:W3CDTF">2014-12-05T10:32:05Z</dcterms:created>
  <dcterms:modified xsi:type="dcterms:W3CDTF">2015-01-27T07:25:23Z</dcterms:modified>
</cp:coreProperties>
</file>