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2"/>
  </p:notesMasterIdLst>
  <p:sldIdLst>
    <p:sldId id="256" r:id="rId2"/>
    <p:sldId id="258" r:id="rId3"/>
    <p:sldId id="259" r:id="rId4"/>
    <p:sldId id="260" r:id="rId5"/>
    <p:sldId id="262" r:id="rId6"/>
    <p:sldId id="261" r:id="rId7"/>
    <p:sldId id="282" r:id="rId8"/>
    <p:sldId id="284" r:id="rId9"/>
    <p:sldId id="283" r:id="rId10"/>
    <p:sldId id="285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87" r:id="rId21"/>
    <p:sldId id="286" r:id="rId22"/>
    <p:sldId id="273" r:id="rId23"/>
    <p:sldId id="276" r:id="rId24"/>
    <p:sldId id="274" r:id="rId25"/>
    <p:sldId id="275" r:id="rId26"/>
    <p:sldId id="277" r:id="rId27"/>
    <p:sldId id="278" r:id="rId28"/>
    <p:sldId id="280" r:id="rId29"/>
    <p:sldId id="279" r:id="rId30"/>
    <p:sldId id="281" r:id="rId3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39" autoAdjust="0"/>
    <p:restoredTop sz="94692" autoAdjust="0"/>
  </p:normalViewPr>
  <p:slideViewPr>
    <p:cSldViewPr>
      <p:cViewPr varScale="1">
        <p:scale>
          <a:sx n="104" d="100"/>
          <a:sy n="104" d="100"/>
        </p:scale>
        <p:origin x="-9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096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D4A725-EAB5-4FF3-BC77-2C2F4296122A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96742A-643E-4FE8-9746-A83B1E6CF5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9754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96742A-643E-4FE8-9746-A83B1E6CF5BA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47081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22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496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6216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1825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2934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4120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0763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853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5474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9777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560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5596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valka.cz/v900/html_images/7_2007/image1183365171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Ekranoplány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Úvod (1/2)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075240" cy="4525963"/>
          </a:xfrm>
        </p:spPr>
        <p:txBody>
          <a:bodyPr>
            <a:normAutofit lnSpcReduction="10000"/>
          </a:bodyPr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„kříženec“ dopravních prostředků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společné prvky s: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letouny těžšími než vzduch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hydroplány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loděmi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vznášedly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lodními kluzáky …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vytvořené k nízkému letu nad terénem (0,1 až 10 metrů)</a:t>
            </a:r>
            <a:endParaRPr 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Úvod </a:t>
            </a:r>
            <a:r>
              <a:rPr lang="cs-CZ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vývoj zároveň s letouny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SSSR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skandinávské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země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Čínská lidová republika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desítky prototypových konstrukcí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ztráta zájmu zákazníků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upřednostnění letadel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tin\Desktop\sterkh10_KTO_4701_WNX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0688"/>
            <a:ext cx="9144000" cy="557214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 letu </a:t>
            </a:r>
            <a:r>
              <a:rPr lang="cs-CZ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(1/3)</a:t>
            </a:r>
            <a:endParaRPr lang="cs-CZ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vznik dynamického přízemního efektu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jedná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se o vznik mírného přetlaku vzduchu pod křídlem a podtlaku nad křídlem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přízemní efekt díky </a:t>
            </a:r>
            <a:r>
              <a:rPr lang="cs-CZ" sz="3200" dirty="0" err="1">
                <a:latin typeface="Arial" panose="020B0604020202020204" pitchFamily="34" charset="0"/>
                <a:cs typeface="Arial" panose="020B0604020202020204" pitchFamily="34" charset="0"/>
              </a:rPr>
              <a:t>dopřednému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 pohybu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pozn.: vznášedlo – statický přízemní efekt</a:t>
            </a:r>
          </a:p>
          <a:p>
            <a:pPr marL="742950" lvl="2" indent="-34290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využívá vzduchového polštáře, který je nuceně vytvářen pod plochou stroje výkonnými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ventilátory</a:t>
            </a:r>
          </a:p>
          <a:p>
            <a:pPr marL="742950" lvl="2" indent="-342900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ýška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letu tak nejde v zásadě ovlivňovat a je plně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závislá na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výšce (velikosti) pryžové obšívky kolem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vznášedla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www.valka.cz/html_images/7_2007/image1183365277.jpg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8680"/>
            <a:ext cx="9144000" cy="5715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 letu </a:t>
            </a:r>
            <a:r>
              <a:rPr lang="cs-CZ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(2/3)</a:t>
            </a:r>
            <a:endParaRPr lang="cs-CZ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997152"/>
          </a:xfrm>
        </p:spPr>
        <p:txBody>
          <a:bodyPr>
            <a:no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když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se hodnotí samostatný profil křídla, vychází se obvykle z teoretických hodnot,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dosahovaných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v situaci, kdy by mělo křídlo nekonečnou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délku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 praxi je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toto neuskutečnitelné a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tak každé křídlo je po určité délce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zakončeno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křídla </a:t>
            </a:r>
            <a:r>
              <a:rPr lang="cs-CZ" sz="3000" dirty="0" err="1">
                <a:latin typeface="Arial" panose="020B0604020202020204" pitchFamily="34" charset="0"/>
                <a:cs typeface="Arial" panose="020B0604020202020204" pitchFamily="34" charset="0"/>
              </a:rPr>
              <a:t>ekranoplánů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mají výrazně menší rozpětí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a větší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délku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hloubku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profilu,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než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křídla běžných dopravních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letounů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necelé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2/3 vztlakové síly vznikají nad křídlem (podtlak)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zbytek pod křídlem (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přetlak)</a:t>
            </a:r>
          </a:p>
        </p:txBody>
      </p:sp>
    </p:spTree>
    <p:extLst>
      <p:ext uri="{BB962C8B-B14F-4D97-AF65-F5344CB8AC3E}">
        <p14:creationId xmlns:p14="http://schemas.microsoft.com/office/powerpoint/2010/main" val="641581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 letu </a:t>
            </a:r>
            <a:r>
              <a:rPr lang="cs-CZ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(3/3)</a:t>
            </a:r>
            <a:endParaRPr lang="cs-CZ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při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nízkém letu však dochází k 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omezování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tzv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. indukovaného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odporu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edná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se o přesun přetlaku pod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křídlem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oblasti podtlaku nad křídlem, které je vlivem blízké země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omezeno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dochází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tím tedy ke zvýšení účinnosti křídla, vlivem čehož laicky řečeno začne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ekranoplán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při letu „plavat“ na vzduchovém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polštáři,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který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před a pod sebou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tlačí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Kategorie </a:t>
            </a:r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ekranoplánů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dělení podle přebytku vztlaku a výkonu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kategorie A -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stroje schopné pohybu pouze v nízkých výškách, kde se projevuje dynamický přízemní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efekt (v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 praxi postačuje nejmenší instalovaný výkon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motorů)</a:t>
            </a:r>
            <a:endParaRPr 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kategorie B - s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troje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jimž určitý přebytek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výkonu 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velikost vztlakových ploch umožňuje krátkodobý let mimo působení přízemního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efektu (lze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se tak vyhnout, nebo nadletět překážky v letové cestě v 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rozmezí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cca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10 – 100 m od země/vodní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hladiny)</a:t>
            </a:r>
            <a:endParaRPr 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805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Kategorie </a:t>
            </a:r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ekranoplánů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kategorie C -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stroje, jež jsou schopny dlouhodobého letu i mimo přízemní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efekt;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jako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takové už musí být vybaveny pokročilou avionikou podobnou té v konvenčních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letounech (taktéž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konstrukce draku a ovládací prvky jsou velice podobné běžným dopravním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letounům)</a:t>
            </a:r>
            <a:endParaRPr 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145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Civilní využití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Orion EK 12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Ivolga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Orion 14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Orion 20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 </a:t>
            </a:r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Amphistar</a:t>
            </a:r>
            <a:endParaRPr 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ATT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Aquaglide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Orion EK 12 </a:t>
            </a:r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Ivolga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6225439"/>
              </p:ext>
            </p:extLst>
          </p:nvPr>
        </p:nvGraphicFramePr>
        <p:xfrm>
          <a:off x="323528" y="1844823"/>
          <a:ext cx="8568952" cy="4248472"/>
        </p:xfrm>
        <a:graphic>
          <a:graphicData uri="http://schemas.openxmlformats.org/drawingml/2006/table">
            <a:tbl>
              <a:tblPr/>
              <a:tblGrid>
                <a:gridCol w="4683056"/>
                <a:gridCol w="3885896"/>
              </a:tblGrid>
              <a:tr h="5310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rozpětí křídla: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12,70 m 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délka:  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15,60 m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výška: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3,70 m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prázdná hmotnost: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2 500 kg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max. vzletová hmotnost: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4 200 kg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max. rychlost: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220 km/h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letová výška:  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0,3 až 0,8 m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0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max. dolet:   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1 300 až 1 500 km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files.ruslet.webnode.cz/200003156-33e0635795/EK-12_05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69" y="692696"/>
            <a:ext cx="9144000" cy="5429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Orion 14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7537023"/>
              </p:ext>
            </p:extLst>
          </p:nvPr>
        </p:nvGraphicFramePr>
        <p:xfrm>
          <a:off x="323528" y="1556794"/>
          <a:ext cx="8568952" cy="4680516"/>
        </p:xfrm>
        <a:graphic>
          <a:graphicData uri="http://schemas.openxmlformats.org/drawingml/2006/table">
            <a:tbl>
              <a:tblPr/>
              <a:tblGrid>
                <a:gridCol w="5547494"/>
                <a:gridCol w="3021458"/>
              </a:tblGrid>
              <a:tr h="5621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rozpětí křídla: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12,30 m 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21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délka:  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13,10 m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21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výška: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4,40 m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21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prázdná hmotnost: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?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38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max. vzletová hmotnost: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4 200 kg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38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max. rychlost: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do 250 km/h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21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letová výška:  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0,3 – 1 m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21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max. dolet:   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1 300 km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files.ruslet.webnode.cz/200007390-a4556a5500/Orion-14_0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64032"/>
            <a:ext cx="9144000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Orion 20</a:t>
            </a:r>
            <a:endParaRPr lang="cs-CZ" b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1087574"/>
              </p:ext>
            </p:extLst>
          </p:nvPr>
        </p:nvGraphicFramePr>
        <p:xfrm>
          <a:off x="251520" y="1556792"/>
          <a:ext cx="8424936" cy="4608512"/>
        </p:xfrm>
        <a:graphic>
          <a:graphicData uri="http://schemas.openxmlformats.org/drawingml/2006/table">
            <a:tbl>
              <a:tblPr/>
              <a:tblGrid>
                <a:gridCol w="4699667"/>
                <a:gridCol w="3725269"/>
              </a:tblGrid>
              <a:tr h="5760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rozpětí křídla: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19,78 m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délka:  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19,13 m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výška: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6,00 m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prázdná hmotnost: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?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max. vzletová hmotnost: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8 500 až 10 000 kg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max. rychlost: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220 </a:t>
                      </a: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km/h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letová výška:  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0,8 </a:t>
                      </a: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max. dolet:   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1 300 až 1 600 km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files.ruslet.webnode.cz/200007386-c9d84cbcc2/Orion-20_07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64032"/>
            <a:ext cx="9144000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 </a:t>
            </a:r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Amphistar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3402160"/>
              </p:ext>
            </p:extLst>
          </p:nvPr>
        </p:nvGraphicFramePr>
        <p:xfrm>
          <a:off x="467544" y="1556792"/>
          <a:ext cx="8208912" cy="4536507"/>
        </p:xfrm>
        <a:graphic>
          <a:graphicData uri="http://schemas.openxmlformats.org/drawingml/2006/table">
            <a:tbl>
              <a:tblPr/>
              <a:tblGrid>
                <a:gridCol w="5010664"/>
                <a:gridCol w="3198248"/>
              </a:tblGrid>
              <a:tr h="547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rozpětí křídla: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5,90 m 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7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délka:  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10,44 m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7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výška: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3,35 m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7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prázdná hmotnost: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2 200 kg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7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max. vzletová hmotnost: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2 720 kg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3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cestovní rychlost: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150 - 170 km/h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7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letová výška:  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0,1 – 1 m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7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max. dolet:   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350 - 400 km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http://files.ruslet.webnode.cz/200001980-ee11cef0af/Amphistar_004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144"/>
            <a:ext cx="9144000" cy="6867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 </a:t>
            </a:r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Aquaglide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1473882"/>
              </p:ext>
            </p:extLst>
          </p:nvPr>
        </p:nvGraphicFramePr>
        <p:xfrm>
          <a:off x="467544" y="1556792"/>
          <a:ext cx="8208912" cy="4536507"/>
        </p:xfrm>
        <a:graphic>
          <a:graphicData uri="http://schemas.openxmlformats.org/drawingml/2006/table">
            <a:tbl>
              <a:tblPr/>
              <a:tblGrid>
                <a:gridCol w="5010664"/>
                <a:gridCol w="3198248"/>
              </a:tblGrid>
              <a:tr h="547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rozpětí křídla: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5,90 m 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7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délka:  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10,66 m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7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výška: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3,35 m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7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prázdná hmotnost: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2 010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7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max. vzletová hmotnost: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2 400 kg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35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cestovní rychlost: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150 - 170 km/h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7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letová výška:  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0,1 – 1,5 m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75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dirty="0" smtClean="0"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max. dolet:   </a:t>
                      </a:r>
                      <a:endParaRPr lang="cs-CZ" sz="2400" b="0" dirty="0">
                        <a:latin typeface="Arial" panose="020B0604020202020204" pitchFamily="34" charset="0"/>
                        <a:ea typeface="Times New Roman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Times New Roman"/>
                          <a:cs typeface="Arial" panose="020B0604020202020204" pitchFamily="34" charset="0"/>
                        </a:rPr>
                        <a:t>350 - 450 km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3610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http://i58.fastpic.ru/big/2013/1019/e0/c46a1c812fbed5dd0d9d39e0783ec0e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2008"/>
            <a:ext cx="9144000" cy="6741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704587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Vojenské využití </a:t>
            </a:r>
            <a:r>
              <a:rPr lang="cs-CZ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b="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Projekt 904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od 1972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S-23, S-21, S-25, S-26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vzletová </a:t>
            </a:r>
            <a:r>
              <a:rPr lang="cs-CZ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hmotnost – 100 t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transportní </a:t>
            </a:r>
            <a:r>
              <a:rPr lang="cs-CZ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účely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havárie </a:t>
            </a:r>
            <a:r>
              <a:rPr lang="cs-CZ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1975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vyřazeny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pozn.: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Orljonok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= Orlíček</a:t>
            </a:r>
            <a:endParaRPr lang="cs-CZ" b="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Vojenské využití </a:t>
            </a:r>
            <a:r>
              <a:rPr lang="cs-CZ" b="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Projekt 903 (Lun)</a:t>
            </a:r>
          </a:p>
          <a:p>
            <a:pPr lvl="1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 1966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bojový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raketonosný </a:t>
            </a:r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ekranoplán</a:t>
            </a:r>
            <a:endParaRPr 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vzletová hmotnost 544 t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délka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92 m,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šířka 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38 m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zakonzervován v námořní základně </a:t>
            </a:r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Kaspijsk</a:t>
            </a:r>
            <a:endParaRPr lang="cs-CZ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Spasatěl</a:t>
            </a:r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projekt záchranného člunu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Orljonok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1746" name="Picture 2" descr="C:\Users\Martin\Desktop\ximage1183365770.jpg.pagespeed.ic.P0vz2SuVi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00174"/>
            <a:ext cx="9144000" cy="558468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Orljonok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2770" name="Picture 2" descr="C:\Users\Martin\Desktop\ximage1183365630.jpg.pagespeed.ic.P-LE7txya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18969"/>
            <a:ext cx="9144000" cy="543903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Lun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 descr="https://i.kinja-img.com/gawker-media/image/upload/s--C4euWJ8m--/c_fill,fl_progressive,g_north,h_358,q_80,w_636/195msu6s5gizsjpg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37"/>
            <a:ext cx="9144000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Lun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3794" name="Picture 2" descr="C:\Users\Martin\Desktop\Lun_Ekranopl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36"/>
            <a:ext cx="9144000" cy="542926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Lun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5842" name="Picture 2" descr="C:\Users\Martin\Desktop\2sP2LM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1428737"/>
            <a:ext cx="9144001" cy="542926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4818" name="Picture 2" descr="C:\Users\Martin\Desktop\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Závěr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technická nedořešenost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řízení</a:t>
            </a:r>
          </a:p>
          <a:p>
            <a:pPr lvl="1"/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elektronická stabilizace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spojení výhod i nevýhod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emise hluku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specifické prostředí</a:t>
            </a:r>
          </a:p>
          <a:p>
            <a:r>
              <a:rPr lang="cs-CZ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okrajová záležitost technického vývoje</a:t>
            </a:r>
            <a:endParaRPr lang="cs-CZ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330</TotalTime>
  <Words>520</Words>
  <Application>Microsoft Office PowerPoint</Application>
  <PresentationFormat>Předvádění na obrazovce (4:3)</PresentationFormat>
  <Paragraphs>163</Paragraphs>
  <Slides>30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1" baseType="lpstr">
      <vt:lpstr>Motiv systému Office</vt:lpstr>
      <vt:lpstr>Ekranoplány</vt:lpstr>
      <vt:lpstr>Úvod (1/2)</vt:lpstr>
      <vt:lpstr>Úvod (2/2)</vt:lpstr>
      <vt:lpstr>Prezentace aplikace PowerPoint</vt:lpstr>
      <vt:lpstr>Princip letu (1/3)</vt:lpstr>
      <vt:lpstr>Prezentace aplikace PowerPoint</vt:lpstr>
      <vt:lpstr>Princip letu (2/3)</vt:lpstr>
      <vt:lpstr>Princip letu (3/3)</vt:lpstr>
      <vt:lpstr>Kategorie ekranoplánů (1/2)</vt:lpstr>
      <vt:lpstr>Kategorie ekranoplánů (2/2)</vt:lpstr>
      <vt:lpstr>Civilní využití</vt:lpstr>
      <vt:lpstr>Orion EK 12 Ivolga</vt:lpstr>
      <vt:lpstr>Prezentace aplikace PowerPoint</vt:lpstr>
      <vt:lpstr>Orion 14</vt:lpstr>
      <vt:lpstr>Prezentace aplikace PowerPoint</vt:lpstr>
      <vt:lpstr>Orion 20</vt:lpstr>
      <vt:lpstr>Prezentace aplikace PowerPoint</vt:lpstr>
      <vt:lpstr>ATT Amphistar</vt:lpstr>
      <vt:lpstr>Prezentace aplikace PowerPoint</vt:lpstr>
      <vt:lpstr>ATT Aquaglide 5</vt:lpstr>
      <vt:lpstr>Prezentace aplikace PowerPoint</vt:lpstr>
      <vt:lpstr>Vojenské využití (1/2)</vt:lpstr>
      <vt:lpstr>Vojenské využití (2/2)</vt:lpstr>
      <vt:lpstr>Orljonok</vt:lpstr>
      <vt:lpstr>Orljonok</vt:lpstr>
      <vt:lpstr>Lun</vt:lpstr>
      <vt:lpstr>Lun</vt:lpstr>
      <vt:lpstr>Lun</vt:lpstr>
      <vt:lpstr>Prezentace aplikace PowerPoint</vt:lpstr>
      <vt:lpstr>Závěr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Ekranoplány</dc:title>
  <dc:creator>Martin</dc:creator>
  <cp:lastModifiedBy>UPa</cp:lastModifiedBy>
  <cp:revision>17</cp:revision>
  <dcterms:created xsi:type="dcterms:W3CDTF">2015-12-15T20:11:48Z</dcterms:created>
  <dcterms:modified xsi:type="dcterms:W3CDTF">2016-03-14T09:40:25Z</dcterms:modified>
</cp:coreProperties>
</file>