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autoCompressPictures="0">
  <p:sldMasterIdLst>
    <p:sldMasterId id="2147483671" r:id="rId1"/>
  </p:sldMasterIdLst>
  <p:notesMasterIdLst>
    <p:notesMasterId r:id="rId15"/>
  </p:notesMasterIdLst>
  <p:sldIdLst>
    <p:sldId id="256" r:id="rId2"/>
    <p:sldId id="257" r:id="rId3"/>
    <p:sldId id="258" r:id="rId4"/>
    <p:sldId id="264" r:id="rId5"/>
    <p:sldId id="261" r:id="rId6"/>
    <p:sldId id="260" r:id="rId7"/>
    <p:sldId id="262" r:id="rId8"/>
    <p:sldId id="270" r:id="rId9"/>
    <p:sldId id="263" r:id="rId10"/>
    <p:sldId id="265" r:id="rId11"/>
    <p:sldId id="266" r:id="rId12"/>
    <p:sldId id="267" r:id="rId13"/>
    <p:sldId id="268" r:id="rId14"/>
  </p:sldIdLst>
  <p:sldSz cx="9144000" cy="6858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 xmlns="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88774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xmlns="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92" autoAdjust="0"/>
    <p:restoredTop sz="94660" autoAdjust="0"/>
  </p:normalViewPr>
  <p:slideViewPr>
    <p:cSldViewPr snapToGrid="0">
      <p:cViewPr varScale="1">
        <p:scale>
          <a:sx n="108" d="100"/>
          <a:sy n="108" d="100"/>
        </p:scale>
        <p:origin x="-78" y="-144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2448"/>
    </p:cViewPr>
  </p:outlin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notesMaster" Target="notesMasters/notesMaster1.xml"/><Relationship Id="rId10" Type="http://schemas.openxmlformats.org/officeDocument/2006/relationships/slide" Target="slides/slide9.xml"/><Relationship Id="rId19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B47EA952-6F96-4CE4-9F92-FB228480B947}" type="datetimeFigureOut">
              <a:rPr lang="cs-CZ" smtClean="0"/>
              <a:t>14.1.2015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EA59C505-718A-4BFF-BA8C-991F74FBA666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540585059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>
          <a:xfrm>
            <a:off x="1371600" y="1143000"/>
            <a:ext cx="4114800" cy="3086100"/>
          </a:xfrm>
        </p:spPr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A59C505-718A-4BFF-BA8C-991F74FBA666}" type="slidenum">
              <a:rPr lang="cs-CZ" smtClean="0"/>
              <a:t>1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321117285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>
          <a:xfrm>
            <a:off x="1371600" y="1143000"/>
            <a:ext cx="4114800" cy="3086100"/>
          </a:xfrm>
        </p:spPr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A59C505-718A-4BFF-BA8C-991F74FBA666}" type="slidenum">
              <a:rPr lang="cs-CZ" smtClean="0"/>
              <a:t>2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77938670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>
          <a:xfrm>
            <a:off x="1371600" y="1143000"/>
            <a:ext cx="4114800" cy="3086100"/>
          </a:xfrm>
        </p:spPr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A59C505-718A-4BFF-BA8C-991F74FBA666}" type="slidenum">
              <a:rPr lang="cs-CZ" smtClean="0"/>
              <a:t>3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222764357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7"/>
            <a:ext cx="7772400" cy="1470025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F22C41F-77A4-40F1-9762-5A30F1BA0404}" type="datetime1">
              <a:rPr lang="en-US" smtClean="0"/>
              <a:t>1/14/2015</a:t>
            </a:fld>
            <a:endParaRPr lang="en-US" dirty="0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02111984F565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85838245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7FB200-AC30-4C9B-9FD8-69B2D4C9229A}" type="datetime1">
              <a:rPr lang="en-US" smtClean="0"/>
              <a:t>1/14/2015</a:t>
            </a:fld>
            <a:endParaRPr lang="en-US" dirty="0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02111984F565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93072035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2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FDF5A55-5F7B-4D62-8B34-7BAF96585572}" type="datetime1">
              <a:rPr lang="en-US" smtClean="0"/>
              <a:t>1/14/2015</a:t>
            </a:fld>
            <a:endParaRPr lang="en-US" dirty="0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02111984F565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72207539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2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2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D41FC2C-5A35-4081-B499-7B2D121B2675}" type="datetime1">
              <a:rPr lang="en-US" smtClean="0"/>
              <a:t>1/14/2015</a:t>
            </a:fld>
            <a:endParaRPr lang="en-US" dirty="0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02111984F565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48876042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6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6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F6E54DE-2FE6-4076-A743-6EC445339743}" type="datetime1">
              <a:rPr lang="en-US" smtClean="0"/>
              <a:t>1/14/2015</a:t>
            </a:fld>
            <a:endParaRPr lang="en-US" dirty="0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02111984F565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55492665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B109D7-AB1A-4A4D-BF5F-FF3DF9914338}" type="datetime1">
              <a:rPr lang="en-US" smtClean="0"/>
              <a:t>1/14/2015</a:t>
            </a:fld>
            <a:endParaRPr lang="en-US" dirty="0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02111984F565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71723196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1885232-27E5-46E9-8D32-132FD8E1C480}" type="datetime1">
              <a:rPr lang="en-US" smtClean="0"/>
              <a:t>1/14/2015</a:t>
            </a:fld>
            <a:endParaRPr lang="en-US" dirty="0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02111984F565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89241285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1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2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1" y="1435102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2062F0A-5596-4B52-936E-8F72D9B7339C}" type="datetime1">
              <a:rPr lang="en-US" smtClean="0"/>
              <a:t>1/14/2015</a:t>
            </a:fld>
            <a:endParaRPr lang="en-US" dirty="0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02111984F565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81980416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3D3855-E88D-4E20-A3C0-C2960BA001A5}" type="datetime1">
              <a:rPr lang="en-US" smtClean="0"/>
              <a:t>1/14/2015</a:t>
            </a:fld>
            <a:endParaRPr lang="en-US" dirty="0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02111984F565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98985857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EEF78B2-70AD-4C5A-A185-81E4ABB72555}" type="datetime1">
              <a:rPr lang="en-US" smtClean="0"/>
              <a:t>1/14/2015</a:t>
            </a:fld>
            <a:endParaRPr lang="en-US" dirty="0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02111984F565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4604015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40"/>
            <a:ext cx="2057400" cy="58515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40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217087A-DD8A-43E9-899A-1FCF1BB307F7}" type="datetime1">
              <a:rPr lang="en-US" smtClean="0"/>
              <a:t>1/14/2015</a:t>
            </a:fld>
            <a:endParaRPr lang="en-US" dirty="0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02111984F565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12370055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2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2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0C83E7D-29BA-4AC0-9CD4-716F0BB79CDA}" type="datetime1">
              <a:rPr lang="en-US" smtClean="0"/>
              <a:t>1/14/2015</a:t>
            </a:fld>
            <a:endParaRPr lang="en-US" dirty="0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2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2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57F1E4F-1CFF-5643-939E-02111984F565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04865419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2" r:id="rId1"/>
    <p:sldLayoutId id="2147483673" r:id="rId2"/>
    <p:sldLayoutId id="2147483674" r:id="rId3"/>
    <p:sldLayoutId id="2147483675" r:id="rId4"/>
    <p:sldLayoutId id="2147483676" r:id="rId5"/>
    <p:sldLayoutId id="2147483677" r:id="rId6"/>
    <p:sldLayoutId id="2147483678" r:id="rId7"/>
    <p:sldLayoutId id="2147483679" r:id="rId8"/>
    <p:sldLayoutId id="2147483680" r:id="rId9"/>
    <p:sldLayoutId id="2147483681" r:id="rId10"/>
    <p:sldLayoutId id="2147483682" r:id="rId11"/>
  </p:sldLayoutIdLst>
  <p:hf sldNum="0" hdr="0" ftr="0" dt="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g"/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/>
        <p:txBody>
          <a:bodyPr>
            <a:normAutofit/>
          </a:bodyPr>
          <a:lstStyle/>
          <a:p>
            <a:r>
              <a:rPr lang="cs-CZ" sz="5400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Duální autobusy</a:t>
            </a:r>
            <a:endParaRPr lang="cs-CZ" sz="5400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88406544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Úvodem</a:t>
            </a:r>
            <a:endParaRPr lang="cs-CZ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cs-CZ" sz="2800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autobusy </a:t>
            </a:r>
            <a:r>
              <a:rPr lang="cs-CZ" sz="2800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schopné jezdit po dvou typech jízdních </a:t>
            </a:r>
            <a:r>
              <a:rPr lang="cs-CZ" sz="2800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cest:</a:t>
            </a:r>
            <a:endParaRPr lang="cs-CZ" sz="2800" dirty="0" smtClean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lvl="1"/>
            <a:r>
              <a:rPr lang="cs-CZ" sz="2400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běžné </a:t>
            </a:r>
            <a:r>
              <a:rPr lang="cs-CZ" sz="2400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pozemní komunikace</a:t>
            </a:r>
          </a:p>
          <a:p>
            <a:pPr lvl="1"/>
            <a:r>
              <a:rPr lang="cs-CZ" sz="2400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speciální </a:t>
            </a:r>
            <a:r>
              <a:rPr lang="cs-CZ" sz="2400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autobusové dráhy</a:t>
            </a:r>
          </a:p>
          <a:p>
            <a:r>
              <a:rPr lang="cs-CZ" sz="2800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různé pojmenování:</a:t>
            </a:r>
          </a:p>
          <a:p>
            <a:pPr lvl="1"/>
            <a:r>
              <a:rPr lang="cs-CZ" sz="2400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v </a:t>
            </a:r>
            <a:r>
              <a:rPr lang="cs-CZ" sz="2400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Austrálii O-</a:t>
            </a:r>
            <a:r>
              <a:rPr lang="cs-CZ" sz="2400" dirty="0" err="1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Bahn</a:t>
            </a:r>
            <a:endParaRPr lang="cs-CZ" sz="2400" dirty="0" smtClean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lvl="1"/>
            <a:r>
              <a:rPr lang="cs-CZ" sz="2400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v </a:t>
            </a:r>
            <a:r>
              <a:rPr lang="cs-CZ" sz="2400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Německu </a:t>
            </a:r>
            <a:r>
              <a:rPr lang="cs-CZ" sz="2400" dirty="0" err="1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SpurBus</a:t>
            </a:r>
            <a:r>
              <a:rPr lang="cs-CZ" sz="2400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nebo </a:t>
            </a:r>
            <a:r>
              <a:rPr lang="cs-CZ" sz="2400" dirty="0" err="1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BusBahn</a:t>
            </a:r>
            <a:endParaRPr lang="cs-CZ" sz="2400" dirty="0" smtClean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lvl="1"/>
            <a:r>
              <a:rPr lang="cs-CZ" sz="2400" dirty="0">
                <a:latin typeface="Arial" panose="020B0604020202020204" pitchFamily="34" charset="0"/>
                <a:cs typeface="Arial" panose="020B0604020202020204" pitchFamily="34" charset="0"/>
              </a:rPr>
              <a:t>v</a:t>
            </a:r>
            <a:r>
              <a:rPr lang="cs-CZ" sz="2400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e Velké Británii </a:t>
            </a:r>
            <a:r>
              <a:rPr lang="cs-CZ" sz="2400" dirty="0" err="1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Guided</a:t>
            </a:r>
            <a:r>
              <a:rPr lang="cs-CZ" sz="2400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cs-CZ" sz="2400" dirty="0" err="1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Busway</a:t>
            </a:r>
            <a:endParaRPr lang="cs-CZ" sz="2400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452161685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827485" y="465598"/>
            <a:ext cx="7053542" cy="1247293"/>
          </a:xfrm>
        </p:spPr>
        <p:txBody>
          <a:bodyPr/>
          <a:lstStyle/>
          <a:p>
            <a:r>
              <a:rPr lang="cs-CZ" sz="3600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Charakteristika dopravní cesty</a:t>
            </a:r>
            <a:endParaRPr lang="cs-CZ" sz="3600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cs-CZ" sz="2800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speciální </a:t>
            </a:r>
            <a:r>
              <a:rPr lang="cs-CZ" sz="2800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betonová dráha s bočními obrubníky</a:t>
            </a:r>
          </a:p>
          <a:p>
            <a:r>
              <a:rPr lang="cs-CZ" sz="2800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na </a:t>
            </a:r>
            <a:r>
              <a:rPr lang="cs-CZ" sz="2800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autobus působí </a:t>
            </a:r>
            <a:r>
              <a:rPr lang="cs-CZ" sz="2800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podobně</a:t>
            </a:r>
            <a:br>
              <a:rPr lang="cs-CZ" sz="2800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cs-CZ" sz="2800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jako </a:t>
            </a:r>
            <a:r>
              <a:rPr lang="cs-CZ" sz="2800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kolej na drážní vozidlo</a:t>
            </a:r>
          </a:p>
          <a:p>
            <a:r>
              <a:rPr lang="cs-CZ" sz="2800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směrové </a:t>
            </a:r>
            <a:r>
              <a:rPr lang="cs-CZ" sz="2800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vedení autobusu</a:t>
            </a:r>
          </a:p>
          <a:p>
            <a:r>
              <a:rPr lang="cs-CZ" sz="2800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dráha </a:t>
            </a:r>
            <a:r>
              <a:rPr lang="cs-CZ" sz="2800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vybudována </a:t>
            </a:r>
            <a:r>
              <a:rPr lang="cs-CZ" sz="2800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samostatně</a:t>
            </a:r>
            <a:br>
              <a:rPr lang="cs-CZ" sz="2800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cs-CZ" sz="2800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nebo </a:t>
            </a:r>
            <a:r>
              <a:rPr lang="cs-CZ" sz="2800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např. jako </a:t>
            </a:r>
            <a:r>
              <a:rPr lang="cs-CZ" sz="2800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součást</a:t>
            </a:r>
            <a:br>
              <a:rPr lang="cs-CZ" sz="2800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cs-CZ" sz="2800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tramvajové </a:t>
            </a:r>
            <a:r>
              <a:rPr lang="cs-CZ" sz="2800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tratě</a:t>
            </a:r>
            <a:endParaRPr lang="cs-CZ" sz="2800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5" name="Obrázek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864561" y="2180572"/>
            <a:ext cx="3279439" cy="467742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26059593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Obrázek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81454" y="-1"/>
            <a:ext cx="6937134" cy="693713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34990747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Obrázek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9800" y="0"/>
            <a:ext cx="8651631" cy="686598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77431847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Nadpis 1"/>
          <p:cNvSpPr>
            <a:spLocks noGrp="1"/>
          </p:cNvSpPr>
          <p:nvPr>
            <p:ph type="title"/>
          </p:nvPr>
        </p:nvSpPr>
        <p:spPr>
          <a:xfrm>
            <a:off x="827485" y="465598"/>
            <a:ext cx="7053542" cy="1247293"/>
          </a:xfrm>
        </p:spPr>
        <p:txBody>
          <a:bodyPr/>
          <a:lstStyle/>
          <a:p>
            <a:r>
              <a:rPr lang="cs-CZ" sz="3600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Charakteristika vozidla</a:t>
            </a:r>
            <a:endParaRPr lang="cs-CZ" sz="3600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827484" y="1846857"/>
            <a:ext cx="6709906" cy="4195481"/>
          </a:xfrm>
        </p:spPr>
        <p:txBody>
          <a:bodyPr>
            <a:normAutofit/>
          </a:bodyPr>
          <a:lstStyle/>
          <a:p>
            <a:r>
              <a:rPr lang="cs-CZ" sz="2800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speciální </a:t>
            </a:r>
            <a:r>
              <a:rPr lang="cs-CZ" sz="2800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autobus vybavený </a:t>
            </a:r>
            <a:r>
              <a:rPr lang="cs-CZ" sz="2800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bočními </a:t>
            </a:r>
            <a:r>
              <a:rPr lang="cs-CZ" sz="2800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vodorovnými vodícími koly</a:t>
            </a:r>
          </a:p>
          <a:p>
            <a:r>
              <a:rPr lang="cs-CZ" sz="2800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vodící </a:t>
            </a:r>
            <a:r>
              <a:rPr lang="cs-CZ" sz="2800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kola jedou po svislé části cesty (obrubníku)</a:t>
            </a:r>
          </a:p>
          <a:p>
            <a:r>
              <a:rPr lang="cs-CZ" sz="2800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vodící </a:t>
            </a:r>
            <a:r>
              <a:rPr lang="cs-CZ" sz="2800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kola jsou spojena s hlavní řídící nápravou a tím otáčejí hlavními koly autobusu</a:t>
            </a:r>
          </a:p>
          <a:p>
            <a:r>
              <a:rPr lang="cs-CZ" sz="2800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řidič neovlivňuje zatáčení, </a:t>
            </a:r>
            <a:r>
              <a:rPr lang="cs-CZ" sz="2800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reguluje jenom rychlost, rozjíždění a brzdění</a:t>
            </a:r>
            <a:endParaRPr lang="cs-CZ" sz="2800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929249334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Nadpis 1"/>
          <p:cNvSpPr>
            <a:spLocks noGrp="1"/>
          </p:cNvSpPr>
          <p:nvPr>
            <p:ph type="title"/>
          </p:nvPr>
        </p:nvSpPr>
        <p:spPr>
          <a:xfrm>
            <a:off x="827485" y="465598"/>
            <a:ext cx="7053542" cy="860927"/>
          </a:xfrm>
        </p:spPr>
        <p:txBody>
          <a:bodyPr/>
          <a:lstStyle/>
          <a:p>
            <a:r>
              <a:rPr lang="cs-CZ" sz="3600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Provozované systémy ve světě</a:t>
            </a:r>
            <a:endParaRPr lang="cs-CZ" sz="3600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827485" y="1429555"/>
            <a:ext cx="7053542" cy="5048518"/>
          </a:xfrm>
        </p:spPr>
        <p:txBody>
          <a:bodyPr>
            <a:noAutofit/>
          </a:bodyPr>
          <a:lstStyle/>
          <a:p>
            <a:r>
              <a:rPr lang="cs-CZ" sz="2400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Německo – Essen, Mannheim (1992 – 2005)</a:t>
            </a:r>
          </a:p>
          <a:p>
            <a:r>
              <a:rPr lang="cs-CZ" sz="2400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Austrálie – Adelaide </a:t>
            </a:r>
          </a:p>
          <a:p>
            <a:r>
              <a:rPr lang="cs-CZ" sz="2400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Velká Británie:</a:t>
            </a:r>
          </a:p>
          <a:p>
            <a:pPr lvl="1"/>
            <a:r>
              <a:rPr lang="cs-CZ" sz="2400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Birmingham - experimentálně 1984 – 1987</a:t>
            </a:r>
          </a:p>
          <a:p>
            <a:pPr lvl="1"/>
            <a:r>
              <a:rPr lang="cs-CZ" sz="2400" dirty="0" err="1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Ipswich</a:t>
            </a:r>
            <a:r>
              <a:rPr lang="cs-CZ" sz="2400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- pouze 200 m dlouhý úsek, součástí systému BRT</a:t>
            </a:r>
          </a:p>
          <a:p>
            <a:pPr lvl="1"/>
            <a:r>
              <a:rPr lang="cs-CZ" sz="2400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Leeds – 7 úseků, celkově asi 3,5 km</a:t>
            </a:r>
          </a:p>
          <a:p>
            <a:pPr lvl="1"/>
            <a:r>
              <a:rPr lang="cs-CZ" sz="2400" dirty="0" err="1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Bradford</a:t>
            </a:r>
            <a:r>
              <a:rPr lang="cs-CZ" sz="2400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– 2,3 km</a:t>
            </a:r>
          </a:p>
          <a:p>
            <a:pPr lvl="1"/>
            <a:r>
              <a:rPr lang="cs-CZ" sz="2400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Edinburgh – 1,5 km</a:t>
            </a:r>
          </a:p>
          <a:p>
            <a:pPr lvl="1"/>
            <a:r>
              <a:rPr lang="cs-CZ" sz="2400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Cambridge – plánován 28 km úsek využívající těleso zrušené železniční tratě Cambridge – St. </a:t>
            </a:r>
            <a:r>
              <a:rPr lang="cs-CZ" sz="2400" dirty="0" err="1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Ives</a:t>
            </a:r>
            <a:endParaRPr lang="cs-CZ" sz="2400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830999295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Nadpis 1"/>
          <p:cNvSpPr>
            <a:spLocks noGrp="1"/>
          </p:cNvSpPr>
          <p:nvPr>
            <p:ph type="title"/>
          </p:nvPr>
        </p:nvSpPr>
        <p:spPr>
          <a:xfrm>
            <a:off x="827485" y="465598"/>
            <a:ext cx="7053542" cy="860927"/>
          </a:xfrm>
        </p:spPr>
        <p:txBody>
          <a:bodyPr/>
          <a:lstStyle/>
          <a:p>
            <a:r>
              <a:rPr lang="cs-CZ" sz="3600" dirty="0" err="1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Spurbus</a:t>
            </a:r>
            <a:r>
              <a:rPr lang="cs-CZ" sz="3600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Mannheim</a:t>
            </a:r>
            <a:endParaRPr lang="cs-CZ" sz="3600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6" name="Obrázek 5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93505" y="1326525"/>
            <a:ext cx="5121499" cy="512149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83371356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Nadpis 1"/>
          <p:cNvSpPr>
            <a:spLocks noGrp="1"/>
          </p:cNvSpPr>
          <p:nvPr>
            <p:ph type="title"/>
          </p:nvPr>
        </p:nvSpPr>
        <p:spPr>
          <a:xfrm>
            <a:off x="827485" y="465598"/>
            <a:ext cx="7053542" cy="860927"/>
          </a:xfrm>
        </p:spPr>
        <p:txBody>
          <a:bodyPr/>
          <a:lstStyle/>
          <a:p>
            <a:r>
              <a:rPr lang="cs-CZ" sz="3600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O-</a:t>
            </a:r>
            <a:r>
              <a:rPr lang="cs-CZ" sz="3600" dirty="0" err="1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Bahn</a:t>
            </a:r>
            <a:r>
              <a:rPr lang="cs-CZ" sz="3600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cs-CZ" sz="3600" dirty="0" err="1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Busway</a:t>
            </a:r>
            <a:r>
              <a:rPr lang="cs-CZ" sz="3600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v </a:t>
            </a:r>
            <a:r>
              <a:rPr lang="cs-CZ" sz="3600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Adelaide</a:t>
            </a:r>
            <a:endParaRPr lang="cs-CZ" sz="3600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827484" y="1764407"/>
            <a:ext cx="6709906" cy="4483993"/>
          </a:xfrm>
        </p:spPr>
        <p:txBody>
          <a:bodyPr/>
          <a:lstStyle/>
          <a:p>
            <a:r>
              <a:rPr lang="cs-CZ" sz="2800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provoz </a:t>
            </a:r>
            <a:r>
              <a:rPr lang="cs-CZ" sz="2800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zahájen roku 1986</a:t>
            </a:r>
          </a:p>
          <a:p>
            <a:r>
              <a:rPr lang="cs-CZ" sz="2800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délka </a:t>
            </a:r>
            <a:r>
              <a:rPr lang="cs-CZ" sz="2800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12 km</a:t>
            </a:r>
          </a:p>
          <a:p>
            <a:r>
              <a:rPr lang="cs-CZ" sz="2800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maximální </a:t>
            </a:r>
            <a:r>
              <a:rPr lang="cs-CZ" sz="2800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rychlost na rovných úsecích 100 km/h</a:t>
            </a:r>
          </a:p>
          <a:p>
            <a:r>
              <a:rPr lang="cs-CZ" sz="2800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průměrná </a:t>
            </a:r>
            <a:r>
              <a:rPr lang="cs-CZ" sz="2800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cestovní rychlost 60 km/h</a:t>
            </a:r>
          </a:p>
          <a:p>
            <a:r>
              <a:rPr lang="cs-CZ" sz="2800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dráha </a:t>
            </a:r>
            <a:r>
              <a:rPr lang="cs-CZ" sz="2800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z právního hlediska považována za silnici</a:t>
            </a:r>
          </a:p>
          <a:p>
            <a:pPr marL="0" indent="0">
              <a:buNone/>
            </a:pPr>
            <a:endParaRPr lang="cs-CZ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706219944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Obrázek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30808" y="0"/>
            <a:ext cx="82296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71592580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Obrázek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712152"/>
            <a:ext cx="9151562" cy="531934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49055381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Nadpis 1"/>
          <p:cNvSpPr>
            <a:spLocks noGrp="1"/>
          </p:cNvSpPr>
          <p:nvPr>
            <p:ph type="title"/>
          </p:nvPr>
        </p:nvSpPr>
        <p:spPr>
          <a:xfrm>
            <a:off x="827485" y="465598"/>
            <a:ext cx="7053542" cy="860927"/>
          </a:xfrm>
        </p:spPr>
        <p:txBody>
          <a:bodyPr/>
          <a:lstStyle/>
          <a:p>
            <a:r>
              <a:rPr lang="cs-CZ" sz="3600" dirty="0" err="1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Cambridgeshire</a:t>
            </a:r>
            <a:r>
              <a:rPr lang="cs-CZ" sz="3600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cs-CZ" sz="3600" dirty="0" err="1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Guided</a:t>
            </a:r>
            <a:r>
              <a:rPr lang="cs-CZ" sz="3600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cs-CZ" sz="3600" dirty="0" err="1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Busway</a:t>
            </a:r>
            <a:endParaRPr lang="cs-CZ" sz="3600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827484" y="1602159"/>
            <a:ext cx="6709906" cy="947859"/>
          </a:xfrm>
        </p:spPr>
        <p:txBody>
          <a:bodyPr>
            <a:normAutofit/>
          </a:bodyPr>
          <a:lstStyle/>
          <a:p>
            <a:r>
              <a:rPr lang="cs-CZ" sz="2400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provoz </a:t>
            </a:r>
            <a:r>
              <a:rPr lang="cs-CZ" sz="2400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zahájen 7. 11. 2011</a:t>
            </a:r>
          </a:p>
          <a:p>
            <a:r>
              <a:rPr lang="cs-CZ" sz="2400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délka </a:t>
            </a:r>
            <a:r>
              <a:rPr lang="cs-CZ" sz="2400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25 km – nejdelší na </a:t>
            </a:r>
            <a:r>
              <a:rPr lang="cs-CZ" sz="2400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světě</a:t>
            </a:r>
            <a:endParaRPr lang="cs-CZ" sz="2400" dirty="0" smtClean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cs-CZ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5" name="Obrázek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19446" y="1306761"/>
            <a:ext cx="3024554" cy="5551239"/>
          </a:xfrm>
          <a:prstGeom prst="rect">
            <a:avLst/>
          </a:prstGeom>
        </p:spPr>
      </p:pic>
      <p:pic>
        <p:nvPicPr>
          <p:cNvPr id="6" name="Obrázek 5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58360" y="2488896"/>
            <a:ext cx="2978793" cy="426339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5464196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818691" y="280239"/>
            <a:ext cx="7956032" cy="6270030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cs-CZ" sz="2800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Výhody:</a:t>
            </a:r>
          </a:p>
          <a:p>
            <a:r>
              <a:rPr lang="cs-CZ" sz="2400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oproti </a:t>
            </a:r>
            <a:r>
              <a:rPr lang="cs-CZ" sz="2400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tramvajím například </a:t>
            </a:r>
            <a:r>
              <a:rPr lang="cs-CZ" sz="24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možné ostřejší zatáčení (menší minimální poloměr </a:t>
            </a:r>
            <a:r>
              <a:rPr lang="cs-CZ" sz="2400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oblouku)</a:t>
            </a:r>
          </a:p>
          <a:p>
            <a:r>
              <a:rPr lang="cs-CZ" sz="2400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schopnost </a:t>
            </a:r>
            <a:r>
              <a:rPr lang="cs-CZ" sz="24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překonávat větší </a:t>
            </a:r>
            <a:r>
              <a:rPr lang="cs-CZ" sz="2400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sklony</a:t>
            </a:r>
          </a:p>
          <a:p>
            <a:r>
              <a:rPr lang="cs-CZ" sz="2400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menší </a:t>
            </a:r>
            <a:r>
              <a:rPr lang="cs-CZ" sz="2400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hlučnost</a:t>
            </a:r>
          </a:p>
          <a:p>
            <a:r>
              <a:rPr lang="pl-PL" sz="2400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vybudování </a:t>
            </a:r>
            <a:r>
              <a:rPr lang="pl-PL" sz="24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infrastruktury je jednodušší a </a:t>
            </a:r>
            <a:r>
              <a:rPr lang="pl-PL" sz="2400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levnější</a:t>
            </a:r>
          </a:p>
          <a:p>
            <a:r>
              <a:rPr lang="pl-PL" sz="2400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menší </a:t>
            </a:r>
            <a:r>
              <a:rPr lang="pl-PL" sz="2400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prostorová náročnost (oproti běžným autobusům jsou tyto dráhy užší)</a:t>
            </a:r>
          </a:p>
          <a:p>
            <a:endParaRPr lang="pl-PL" sz="2400" dirty="0" smtClean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>
              <a:buNone/>
            </a:pPr>
            <a:r>
              <a:rPr lang="pl-PL" sz="2800" dirty="0" smtClean="0">
                <a:latin typeface="Arial" panose="020B0604020202020204" pitchFamily="34" charset="0"/>
                <a:cs typeface="Arial" panose="020B0604020202020204" pitchFamily="34" charset="0"/>
              </a:rPr>
              <a:t>Nevýhody:</a:t>
            </a:r>
            <a:endParaRPr lang="pl-PL" sz="2800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pl-PL" sz="2400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menší účinnost</a:t>
            </a:r>
          </a:p>
          <a:p>
            <a:r>
              <a:rPr lang="pl-PL" sz="2400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vyšší </a:t>
            </a:r>
            <a:r>
              <a:rPr lang="pl-PL" sz="2400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energetické nároky (oproti tramvajím</a:t>
            </a:r>
          </a:p>
          <a:p>
            <a:r>
              <a:rPr lang="pl-PL" sz="2400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vyšší </a:t>
            </a:r>
            <a:r>
              <a:rPr lang="pl-PL" sz="2400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nároky na kvalitu povrchu (vyjeté koleje...)</a:t>
            </a:r>
            <a:endParaRPr lang="cs-CZ" sz="2400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041014127"/>
      </p:ext>
    </p:extLst>
  </p:cSld>
  <p:clrMapOvr>
    <a:masterClrMapping/>
  </p:clrMapOvr>
</p:sld>
</file>

<file path=ppt/theme/theme1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Office">
  <a:themeElements>
    <a:clrScheme name="Kancelář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Kancelář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110</TotalTime>
  <Words>270</Words>
  <Application>Microsoft Office PowerPoint</Application>
  <PresentationFormat>Předvádění na obrazovce (4:3)</PresentationFormat>
  <Paragraphs>53</Paragraphs>
  <Slides>13</Slides>
  <Notes>3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13</vt:i4>
      </vt:variant>
    </vt:vector>
  </HeadingPairs>
  <TitlesOfParts>
    <vt:vector size="14" baseType="lpstr">
      <vt:lpstr>Motiv systému Office</vt:lpstr>
      <vt:lpstr>Duální autobusy</vt:lpstr>
      <vt:lpstr>Úvodem</vt:lpstr>
      <vt:lpstr>Charakteristika dopravní cesty</vt:lpstr>
      <vt:lpstr>Prezentace aplikace PowerPoint</vt:lpstr>
      <vt:lpstr>Prezentace aplikace PowerPoint</vt:lpstr>
      <vt:lpstr>Charakteristika vozidla</vt:lpstr>
      <vt:lpstr>Provozované systémy ve světě</vt:lpstr>
      <vt:lpstr>Spurbus Mannheim</vt:lpstr>
      <vt:lpstr>O-Bahn Busway v Adelaide</vt:lpstr>
      <vt:lpstr>Prezentace aplikace PowerPoint</vt:lpstr>
      <vt:lpstr>Prezentace aplikace PowerPoint</vt:lpstr>
      <vt:lpstr>Cambridgeshire Guided Busway</vt:lpstr>
      <vt:lpstr>Prezentace aplikace PowerPoint</vt:lpstr>
    </vt:vector>
  </TitlesOfParts>
  <Company/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Duální autobusy</dc:title>
  <dc:creator>Michal Medula</dc:creator>
  <cp:lastModifiedBy>UPa</cp:lastModifiedBy>
  <cp:revision>12</cp:revision>
  <dcterms:created xsi:type="dcterms:W3CDTF">2014-12-09T14:08:28Z</dcterms:created>
  <dcterms:modified xsi:type="dcterms:W3CDTF">2015-01-14T09:44:13Z</dcterms:modified>
</cp:coreProperties>
</file>