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22"/>
  </p:notesMasterIdLst>
  <p:sldIdLst>
    <p:sldId id="256" r:id="rId2"/>
    <p:sldId id="279" r:id="rId3"/>
    <p:sldId id="259" r:id="rId4"/>
    <p:sldId id="271" r:id="rId5"/>
    <p:sldId id="260" r:id="rId6"/>
    <p:sldId id="261" r:id="rId7"/>
    <p:sldId id="273" r:id="rId8"/>
    <p:sldId id="262" r:id="rId9"/>
    <p:sldId id="263" r:id="rId10"/>
    <p:sldId id="272" r:id="rId11"/>
    <p:sldId id="264" r:id="rId12"/>
    <p:sldId id="275" r:id="rId13"/>
    <p:sldId id="270" r:id="rId14"/>
    <p:sldId id="266" r:id="rId15"/>
    <p:sldId id="268" r:id="rId16"/>
    <p:sldId id="269" r:id="rId17"/>
    <p:sldId id="265" r:id="rId18"/>
    <p:sldId id="267" r:id="rId19"/>
    <p:sldId id="274" r:id="rId20"/>
    <p:sldId id="276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2" autoAdjust="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1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8B862C-9E4D-4043-B3AE-1C9851651636}" type="datetimeFigureOut">
              <a:rPr lang="cs-CZ" smtClean="0"/>
              <a:pPr/>
              <a:t>16.9.2014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96E7C2-D1DA-4735-A17B-2C80FAE806DA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901231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46DEB-CDDA-4B1E-A6AD-7083CA0CA601}" type="datetime1">
              <a:rPr lang="cs-CZ" smtClean="0"/>
              <a:t>16.9.2014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579DB-C95F-4D25-97CD-1DEC74DD28BA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89603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767C4-3F7D-41D4-849A-338EE3DA97BD}" type="datetime1">
              <a:rPr lang="cs-CZ" smtClean="0"/>
              <a:t>16.9.2014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579DB-C95F-4D25-97CD-1DEC74DD28BA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6625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4A36F-4C32-4EF3-9F43-8C32E49A8922}" type="datetime1">
              <a:rPr lang="cs-CZ" smtClean="0"/>
              <a:t>16.9.2014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579DB-C95F-4D25-97CD-1DEC74DD28BA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0682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76B1C-0576-4F1A-AEE8-77D62529567C}" type="datetime1">
              <a:rPr lang="cs-CZ" smtClean="0"/>
              <a:t>16.9.2014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579DB-C95F-4D25-97CD-1DEC74DD28BA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09497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6CBDD-EE94-4C52-9C45-94127C9593A1}" type="datetime1">
              <a:rPr lang="cs-CZ" smtClean="0"/>
              <a:t>16.9.2014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579DB-C95F-4D25-97CD-1DEC74DD28BA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56803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D9DDA-CA47-458C-ACE2-246F88C2EB76}" type="datetime1">
              <a:rPr lang="cs-CZ" smtClean="0"/>
              <a:t>16.9.2014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579DB-C95F-4D25-97CD-1DEC74DD28BA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74978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69746-BB65-4B37-87F2-9EE40CED85ED}" type="datetime1">
              <a:rPr lang="cs-CZ" smtClean="0"/>
              <a:t>16.9.2014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579DB-C95F-4D25-97CD-1DEC74DD28BA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7656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7AA9E-DA89-48E7-B6D5-6D304BC37A1F}" type="datetime1">
              <a:rPr lang="cs-CZ" smtClean="0"/>
              <a:t>16.9.2014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579DB-C95F-4D25-97CD-1DEC74DD28BA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218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F3F58-EAE1-4AE3-A9B5-BE67E4DDD1C4}" type="datetime1">
              <a:rPr lang="cs-CZ" smtClean="0"/>
              <a:t>16.9.2014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579DB-C95F-4D25-97CD-1DEC74DD28BA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4246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C3E0E-9295-493E-B5FD-80DE16A1E775}" type="datetime1">
              <a:rPr lang="cs-CZ" smtClean="0"/>
              <a:t>16.9.2014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579DB-C95F-4D25-97CD-1DEC74DD28BA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8891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BE845-7BD9-4A96-85C9-60FC9DFA5C36}" type="datetime1">
              <a:rPr lang="cs-CZ" smtClean="0"/>
              <a:t>16.9.2014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579DB-C95F-4D25-97CD-1DEC74DD28BA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20374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D97911-1629-4C2A-96AA-4A1D570DC941}" type="datetime1">
              <a:rPr lang="cs-CZ" smtClean="0"/>
              <a:t>16.9.2014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C579DB-C95F-4D25-97CD-1DEC74DD28BA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50629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564904"/>
            <a:ext cx="7772400" cy="1470025"/>
          </a:xfrm>
        </p:spPr>
        <p:txBody>
          <a:bodyPr>
            <a:normAutofit/>
          </a:bodyPr>
          <a:lstStyle/>
          <a:p>
            <a:r>
              <a:rPr lang="cs-CZ" sz="5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Boeing 787 - Dreamliner</a:t>
            </a:r>
            <a:endParaRPr lang="cs-CZ" sz="5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rc_mi" descr="http://aerospaceblog.files.wordpress.com/2010/08/boeing787_high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Nadpis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3415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Vývoj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vývoji od počátku roku 2001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vývojové větve</a:t>
            </a:r>
          </a:p>
          <a:p>
            <a:pPr lvl="2"/>
            <a:r>
              <a:rPr lang="cs-CZ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2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Sonic</a:t>
            </a:r>
            <a:r>
              <a:rPr lang="cs-CZ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2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Cruiser</a:t>
            </a:r>
            <a:r>
              <a:rPr lang="cs-CZ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(až rychlost zvuku)</a:t>
            </a:r>
          </a:p>
          <a:p>
            <a:pPr lvl="2"/>
            <a:r>
              <a:rPr lang="cs-CZ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2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Yellowstone</a:t>
            </a:r>
            <a:r>
              <a:rPr lang="cs-CZ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(ekonomičtější)</a:t>
            </a:r>
          </a:p>
          <a:p>
            <a:pPr marL="342900" lvl="5" indent="-342900"/>
            <a:r>
              <a:rPr lang="cs-CZ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aerolinky vybraly projekt </a:t>
            </a:r>
            <a:r>
              <a:rPr lang="cs-CZ" sz="32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Yellowstone</a:t>
            </a:r>
            <a:endParaRPr lang="cs-CZ" sz="3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5" indent="-342900"/>
            <a:endParaRPr lang="cs-CZ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5" indent="-342900"/>
            <a:r>
              <a:rPr lang="cs-CZ" sz="3500" dirty="0" smtClean="0"/>
              <a:t>hliník byl ve </a:t>
            </a:r>
            <a:r>
              <a:rPr lang="cs-CZ" sz="3500" dirty="0"/>
              <a:t>velké míře nahrazen plasty vyztužené uhlíkovými vlákny neboli kompozitními </a:t>
            </a:r>
            <a:r>
              <a:rPr lang="cs-CZ" sz="3500" dirty="0" smtClean="0"/>
              <a:t>materiály (dále jen „KM“)</a:t>
            </a:r>
            <a:endParaRPr lang="cs-CZ" sz="35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Vývoj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9700" name="Picture 4" descr="Soubor:Boeing 787 size comparison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414" y="1592796"/>
            <a:ext cx="8849173" cy="367240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742950" indent="-742950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Technické parametry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2029706"/>
              </p:ext>
            </p:extLst>
          </p:nvPr>
        </p:nvGraphicFramePr>
        <p:xfrm>
          <a:off x="736634" y="1340765"/>
          <a:ext cx="7758223" cy="5040563"/>
        </p:xfrm>
        <a:graphic>
          <a:graphicData uri="http://schemas.openxmlformats.org/drawingml/2006/table">
            <a:tbl>
              <a:tblPr/>
              <a:tblGrid>
                <a:gridCol w="2107174"/>
                <a:gridCol w="1835049"/>
                <a:gridCol w="1908000"/>
                <a:gridCol w="1908000"/>
              </a:tblGrid>
              <a:tr h="458233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model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787-3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787-8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787-9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8233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posádka kabiny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 gridSpan="3"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58233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cestujících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290–330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210–250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250–290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8233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délka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57 m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65 m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458233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rozpětí křídel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52 m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60 m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63 m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8233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úhel trup-křídlo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 gridSpan="3"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32,2 °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58233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výška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16,92 m (55'6")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58233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výška trupu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 gridSpan="3"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5,91 m (19'5")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58233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šířka trupu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5,75 m (18'11")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58233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šířka kabiny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 gridSpan="3"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5,49 m (18')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58233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objem nákladu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124,6 m³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152,9 m³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Technické parametry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6502907"/>
              </p:ext>
            </p:extLst>
          </p:nvPr>
        </p:nvGraphicFramePr>
        <p:xfrm>
          <a:off x="396000" y="1484784"/>
          <a:ext cx="8352000" cy="5285185"/>
        </p:xfrm>
        <a:graphic>
          <a:graphicData uri="http://schemas.openxmlformats.org/drawingml/2006/table">
            <a:tbl>
              <a:tblPr/>
              <a:tblGrid>
                <a:gridCol w="2628000"/>
                <a:gridCol w="1908000"/>
                <a:gridCol w="1908000"/>
                <a:gridCol w="1908000"/>
              </a:tblGrid>
              <a:tr h="384043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model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0800" marR="5080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787-3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0800" marR="5080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787-8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0800" marR="5080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787-9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0800" marR="5080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4043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hmotnost bez nákladu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0800" marR="5080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101,1511 t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0800" marR="5080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109,7694 t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0800" marR="5080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115,2125 t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0800" marR="5080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768085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maximální vzletová hmotnost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0800" marR="5080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165,1076 t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0800" marR="5080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219,5387 t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0800" marR="5080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244,9399 t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0800" marR="5080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4043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letová rychlost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0800" marR="5080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 gridSpan="3"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mach </a:t>
                      </a:r>
                      <a:r>
                        <a:rPr lang="cs-CZ" sz="20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0,85 (903 </a:t>
                      </a:r>
                      <a:r>
                        <a:rPr lang="cs-CZ" sz="20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km/h)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0800" marR="5080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4043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max. letová rychlost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0800" marR="5080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mach 0,89 </a:t>
                      </a:r>
                      <a:r>
                        <a:rPr lang="cs-CZ" sz="20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(945 </a:t>
                      </a:r>
                      <a:r>
                        <a:rPr lang="cs-CZ" sz="20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km/h)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0800" marR="5080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68085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dolet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0800" marR="5080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4650 </a:t>
                      </a:r>
                      <a:r>
                        <a:rPr lang="cs-CZ" sz="20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– 5650 </a:t>
                      </a:r>
                      <a:r>
                        <a:rPr lang="cs-CZ" sz="20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km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0800" marR="5080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4 200 </a:t>
                      </a:r>
                      <a:r>
                        <a:rPr lang="cs-CZ" sz="20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– 15 </a:t>
                      </a:r>
                      <a:r>
                        <a:rPr lang="cs-CZ" sz="20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200 km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0800" marR="5080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14</a:t>
                      </a:r>
                      <a:r>
                        <a:rPr lang="cs-CZ" sz="20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800 – 15 750 </a:t>
                      </a:r>
                      <a:r>
                        <a:rPr lang="cs-CZ" sz="20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km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0800" marR="5080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384043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objem palivové nádrže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0800" marR="5080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41 965 l 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0800" marR="5080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126 917 l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0800" marR="5080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138 898 l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0800" marR="5080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4043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praktický dostup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0800" marR="5080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 gridSpan="3"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13 106,4 m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0800" marR="5080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4043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motory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0800" marR="5080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General Electric </a:t>
                      </a:r>
                      <a:r>
                        <a:rPr lang="cs-CZ" sz="20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Genx/Rolls-Royce </a:t>
                      </a:r>
                      <a:r>
                        <a:rPr lang="cs-CZ" sz="20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Trent 1000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0800" marR="5080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4043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maximální tah motoru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0800" marR="5080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235,8 kN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0800" marR="5080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284,7 kN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0800" marR="5080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311,4 kN</a:t>
                      </a:r>
                      <a:endParaRPr lang="cs-CZ" sz="18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0800" marR="5080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www.aviationexplorer.com/boeing_787_dreamliner/JAL%20787-8%20seat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036" y="706388"/>
            <a:ext cx="9200073" cy="544522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742950" indent="-742950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Konstrukce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92500" lnSpcReduction="10000"/>
          </a:bodyPr>
          <a:lstStyle/>
          <a:p>
            <a:pPr>
              <a:buClr>
                <a:srgbClr val="00B050"/>
              </a:buClr>
              <a:buFont typeface="Calibri" pitchFamily="34" charset="0"/>
              <a:buChar char="+"/>
            </a:pP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křídla a trub z kompozitních materiálů</a:t>
            </a:r>
            <a:b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(55 % KM, 20 % hliník, 15 % 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titan</a:t>
            </a:r>
            <a:b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10 % ocel)</a:t>
            </a:r>
          </a:p>
          <a:p>
            <a:pPr>
              <a:buClr>
                <a:srgbClr val="00B050"/>
              </a:buClr>
              <a:buFont typeface="Calibri" pitchFamily="34" charset="0"/>
              <a:buChar char="+"/>
            </a:pP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KM jsou lehčí a pevnější než ocel</a:t>
            </a:r>
          </a:p>
          <a:p>
            <a:pPr>
              <a:buClr>
                <a:srgbClr val="00B050"/>
              </a:buClr>
              <a:buFont typeface="Calibri" pitchFamily="34" charset="0"/>
              <a:buChar char="+"/>
            </a:pP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lehčí o 18 t</a:t>
            </a:r>
          </a:p>
          <a:p>
            <a:pPr>
              <a:buClr>
                <a:srgbClr val="00B050"/>
              </a:buClr>
              <a:buFont typeface="Calibri" pitchFamily="34" charset="0"/>
              <a:buChar char="+"/>
            </a:pP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úspora paliva až 20 %</a:t>
            </a:r>
          </a:p>
          <a:p>
            <a:pPr>
              <a:buClr>
                <a:srgbClr val="00B050"/>
              </a:buClr>
              <a:buFont typeface="Calibri" pitchFamily="34" charset="0"/>
              <a:buChar char="+"/>
            </a:pPr>
            <a:endParaRPr lang="cs-CZ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rgbClr val="FF0000"/>
              </a:buClr>
              <a:buFont typeface="Calibri" pitchFamily="34" charset="0"/>
              <a:buChar char="-"/>
            </a:pP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KM se při nárazu tříští</a:t>
            </a:r>
          </a:p>
          <a:p>
            <a:pPr>
              <a:buClr>
                <a:srgbClr val="FF0000"/>
              </a:buClr>
              <a:buFont typeface="Calibri" pitchFamily="34" charset="0"/>
              <a:buChar char="-"/>
            </a:pP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netvoří Faradayovu klec</a:t>
            </a:r>
          </a:p>
          <a:p>
            <a:pPr>
              <a:buClr>
                <a:srgbClr val="FF0000"/>
              </a:buClr>
              <a:buFont typeface="Calibri" pitchFamily="34" charset="0"/>
              <a:buChar char="-"/>
            </a:pP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nákladnější na údržbu a opravy</a:t>
            </a:r>
          </a:p>
          <a:p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Konstrukce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použití nových motorů se standardizovaným uchycením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použití větších oken (27x43 cm)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běžná vlhkost vzduchu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tlak vzduchu stejný jako ve výšce 2000 m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modulární palubní systém</a:t>
            </a:r>
          </a:p>
          <a:p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static4.businessinsider.com/image/4eec0cac6bb3f79e66000008/787-dreamliner.jpg"/>
          <p:cNvPicPr>
            <a:picLocks noChangeAspect="1" noChangeArrowheads="1"/>
          </p:cNvPicPr>
          <p:nvPr/>
        </p:nvPicPr>
        <p:blipFill>
          <a:blip r:embed="rId2" cstate="print"/>
          <a:srcRect l="2960" t="20503" r="18483"/>
          <a:stretch>
            <a:fillRect/>
          </a:stretch>
        </p:blipFill>
        <p:spPr bwMode="auto">
          <a:xfrm>
            <a:off x="-108520" y="15"/>
            <a:ext cx="9289032" cy="669249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www.aspireaviation.com/wp-content/uploads/2012/10/Boeing-787-10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9787"/>
            <a:ext cx="9143999" cy="7318923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upload.wikimedia.org/wikipedia/commons/2/2b/787fusela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4664"/>
            <a:ext cx="9121701" cy="6093296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nycaviation.com/newspage/wp-content/uploads/2009/12/cockpitb787-jlindgr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" y="404664"/>
            <a:ext cx="9137030" cy="6106892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avioners.net/wp-content/uploads/blogger/-BwePWuLN76U/TygE_hOPQSI/AAAAAAAAHdk/J7_vvUn0iQQ/s1600/boeing_787_dreamliner_cabin_interi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2656"/>
            <a:ext cx="9173234" cy="612068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www.wired.com/images_blogs/autopia/2009/12/k64262-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2655"/>
            <a:ext cx="9144000" cy="6074385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upload.wikimedia.org/wikipedia/commons/6/60/ANA_Boeing_787-8_Dreamliner_cabin_LED_sho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59" y="332656"/>
            <a:ext cx="9141242" cy="6088997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rc_mi" descr="http://media.aerosociety.com/aerospace-insight/files/2012/04/787-window-we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0"/>
            <a:ext cx="4104456" cy="68530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leehamnews.files.wordpress.com/2009/07/787f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1" y="-99392"/>
            <a:ext cx="9131589" cy="7036695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vtm.e15.cz/files/imagecache/dust_filerenderer_superbig/upload/aktuality/4182/boeing_787_dreamliner_u__letos_mo_n__polet__4ddd49867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6712"/>
            <a:ext cx="9093347" cy="5112568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Závěr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Boeing 787 – Dreamliner udává směr vývoje firmy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ekologicky i ekonomicky příznivý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některé problémy řešeny až po nasazení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díky nekorodujícím kompozitům má vzduch uvnitř letadla přirozenou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vlhkost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díky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své nízké váze </a:t>
            </a:r>
            <a:r>
              <a:rPr lang="cs-CZ">
                <a:latin typeface="Arial" panose="020B0604020202020204" pitchFamily="34" charset="0"/>
                <a:cs typeface="Arial" panose="020B0604020202020204" pitchFamily="34" charset="0"/>
              </a:rPr>
              <a:t>nemá </a:t>
            </a:r>
            <a:r>
              <a:rPr lang="cs-CZ" smtClean="0">
                <a:latin typeface="Arial" panose="020B0604020202020204" pitchFamily="34" charset="0"/>
                <a:cs typeface="Arial" panose="020B0604020202020204" pitchFamily="34" charset="0"/>
              </a:rPr>
              <a:t>problémy</a:t>
            </a:r>
            <a:br>
              <a:rPr lang="cs-CZ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mtClean="0">
                <a:latin typeface="Arial" panose="020B0604020202020204" pitchFamily="34" charset="0"/>
                <a:cs typeface="Arial" panose="020B0604020202020204" pitchFamily="34" charset="0"/>
              </a:rPr>
              <a:t>s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přistáním na menších letištích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322</TotalTime>
  <Words>266</Words>
  <Application>Microsoft Office PowerPoint</Application>
  <PresentationFormat>Předvádění na obrazovce (4:3)</PresentationFormat>
  <Paragraphs>95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Motiv systému Office</vt:lpstr>
      <vt:lpstr>Boeing 787 - Dreamliner</vt:lpstr>
      <vt:lpstr>Prezentace aplikace PowerPoint</vt:lpstr>
      <vt:lpstr>Vývoj (1/2)</vt:lpstr>
      <vt:lpstr>Vývoj (2/2)</vt:lpstr>
      <vt:lpstr>Technické parametry (1/2)</vt:lpstr>
      <vt:lpstr>Technické parametry (2/2)</vt:lpstr>
      <vt:lpstr>Prezentace aplikace PowerPoint</vt:lpstr>
      <vt:lpstr>Konstrukce (1/2)</vt:lpstr>
      <vt:lpstr>Konstrukce (2/2)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Závěr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Boeing 787 - Dreamliner</dc:title>
  <dc:creator>JIIIRA</dc:creator>
  <cp:lastModifiedBy>UPa</cp:lastModifiedBy>
  <cp:revision>25</cp:revision>
  <dcterms:created xsi:type="dcterms:W3CDTF">2013-12-09T14:30:19Z</dcterms:created>
  <dcterms:modified xsi:type="dcterms:W3CDTF">2014-09-16T07:06:31Z</dcterms:modified>
</cp:coreProperties>
</file>