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3"/>
  </p:notesMasterIdLst>
  <p:sldIdLst>
    <p:sldId id="256" r:id="rId2"/>
    <p:sldId id="258" r:id="rId3"/>
    <p:sldId id="259" r:id="rId4"/>
    <p:sldId id="260" r:id="rId5"/>
    <p:sldId id="261" r:id="rId6"/>
    <p:sldId id="262" r:id="rId7"/>
    <p:sldId id="265" r:id="rId8"/>
    <p:sldId id="263" r:id="rId9"/>
    <p:sldId id="264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15" autoAdjust="0"/>
    <p:restoredTop sz="86369" autoAdjust="0"/>
  </p:normalViewPr>
  <p:slideViewPr>
    <p:cSldViewPr snapToGrid="0">
      <p:cViewPr>
        <p:scale>
          <a:sx n="118" d="100"/>
          <a:sy n="118" d="100"/>
        </p:scale>
        <p:origin x="-384" y="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0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3DBCD3-E752-4364-BA12-06AE55D82968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0FA9AA-E615-40F1-B5C8-4DE342F9B6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2928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FC688-B9E7-4C1C-9005-E0C5FDE37E6D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F13F0-CCC4-4BF3-9519-4CBD83BBC1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5127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EDA39-7A2A-40E2-A384-416598A6A49C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F13F0-CCC4-4BF3-9519-4CBD83BBC1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9913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54DA-714B-49E7-9A72-A15A45429BED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F13F0-CCC4-4BF3-9519-4CBD83BBC1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0963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4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600204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DC8B6-E1DC-436A-BA9C-32D185B2DED5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F13F0-CCC4-4BF3-9519-4CBD83BBC1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7852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477B0-ED81-4B5B-BCDC-B3555C135444}" type="datetime1">
              <a:rPr lang="cs-CZ" smtClean="0"/>
              <a:t>27.1.2015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F13F0-CCC4-4BF3-9519-4CBD83BBC1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1875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D317B-24A3-4718-8EC8-8B8B76F30AD6}" type="datetime1">
              <a:rPr lang="cs-CZ" smtClean="0"/>
              <a:t>27.1.2015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F13F0-CCC4-4BF3-9519-4CBD83BBC1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1436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C0B66-E65B-42A0-AC39-61B4D6F1D49F}" type="datetime1">
              <a:rPr lang="cs-CZ" smtClean="0"/>
              <a:t>27.1.2015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F13F0-CCC4-4BF3-9519-4CBD83BBC1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9094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F6A3A-BD04-4C37-B08F-DC54243A2BF7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F13F0-CCC4-4BF3-9519-4CBD83BBC1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5985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9838-7F39-41CA-8F5E-25A562F95D51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F13F0-CCC4-4BF3-9519-4CBD83BBC1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1752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95276-799B-49E9-A017-E8FC71DA3A8C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F13F0-CCC4-4BF3-9519-4CBD83BBC1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5113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42"/>
            <a:ext cx="80772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96DC4-81BE-4B1F-91FB-BF78D38807A3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F13F0-CCC4-4BF3-9519-4CBD83BBC1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691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71C31-CF7A-40D2-B4E5-35B75256D656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F13F0-CCC4-4BF3-9519-4CBD83BBC1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9367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Autobusy na zavolání</a:t>
            </a:r>
            <a:br>
              <a:rPr lang="cs-CZ" sz="54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 Libereckém kraji</a:t>
            </a:r>
            <a:endParaRPr lang="cs-CZ" sz="5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595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Princip systému </a:t>
            </a: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4"/>
            <a:ext cx="8541521" cy="5031332"/>
          </a:xfrm>
        </p:spPr>
        <p:txBody>
          <a:bodyPr/>
          <a:lstStyle/>
          <a:p>
            <a:r>
              <a:rPr lang="cs-CZ" sz="31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málo využívané zastávky</a:t>
            </a:r>
          </a:p>
          <a:p>
            <a:r>
              <a:rPr lang="cs-CZ" sz="3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sz="31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achování dopravní obslužnosti území</a:t>
            </a:r>
            <a:endParaRPr lang="cs-CZ" sz="3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100" dirty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cs-CZ" sz="31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 o zajíždění na tzv. „vratné“ zastávky</a:t>
            </a:r>
          </a:p>
          <a:p>
            <a:r>
              <a:rPr lang="cs-CZ" sz="31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stanovení na základě přepravních průzkumů</a:t>
            </a:r>
          </a:p>
          <a:p>
            <a:r>
              <a:rPr lang="cs-CZ" sz="31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úspora nákladů</a:t>
            </a:r>
          </a:p>
          <a:p>
            <a:r>
              <a:rPr lang="cs-CZ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pozn.: první spoje na zavolání na Liberecku od 9.12.2012</a:t>
            </a:r>
          </a:p>
          <a:p>
            <a:r>
              <a:rPr lang="cs-CZ" sz="31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http://www.iidol.cz/files/file/Jizdni%20rady/Manual_poptavkove_dopravy.pdf</a:t>
            </a:r>
          </a:p>
          <a:p>
            <a:endParaRPr lang="cs-CZ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50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Objednání cestujícími</a:t>
            </a: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telefonicky</a:t>
            </a: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pokud cestující chce </a:t>
            </a:r>
            <a:r>
              <a:rPr lang="cs-CZ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nastoupit</a:t>
            </a:r>
            <a:br>
              <a:rPr lang="cs-CZ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 dané zastávce v režimu „na zavolání“; alespoň 30 minut předem a max. 7 dní předem</a:t>
            </a:r>
            <a:b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(i pro více spojů najednou)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osobně</a:t>
            </a: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pokud cestující chce </a:t>
            </a:r>
            <a:r>
              <a:rPr lang="cs-CZ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vystoupit</a:t>
            </a:r>
            <a:br>
              <a:rPr lang="cs-CZ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 dané zastávce v režimu „na zavolání“; u řidiče v momentu odbavení po nástupu do autobusu</a:t>
            </a:r>
          </a:p>
          <a:p>
            <a:pPr marL="514350" indent="-514350">
              <a:buFont typeface="+mj-lt"/>
              <a:buAutoNum type="arabicPeriod"/>
            </a:pP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Pozn.: uvažuje se též o možnosti </a:t>
            </a:r>
            <a:r>
              <a:rPr lang="cs-CZ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internetových formulářů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došlo by pak však k „porušení“ principu (pojmu) autobusu na </a:t>
            </a:r>
            <a:r>
              <a:rPr lang="cs-CZ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zavolání</a:t>
            </a:r>
          </a:p>
          <a:p>
            <a:pPr marL="0" indent="0">
              <a:buNone/>
            </a:pPr>
            <a:endParaRPr lang="cs-CZ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08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Problematika jízdních dob</a:t>
            </a: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riziko </a:t>
            </a:r>
            <a:r>
              <a:rPr lang="cs-CZ" sz="29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předjetí</a:t>
            </a:r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(vynechání zastávky na zavolání dle jízdního řádu) x riziko </a:t>
            </a:r>
            <a:r>
              <a:rPr lang="cs-CZ" sz="29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zpoždění </a:t>
            </a:r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=&gt; zkoumá se pomocí přepravních průzkumů před/po zavedení takového systému</a:t>
            </a:r>
          </a:p>
          <a:p>
            <a:pPr marL="0" indent="0">
              <a:buNone/>
            </a:pPr>
            <a:endParaRPr lang="cs-CZ" sz="2900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9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řešení</a:t>
            </a:r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vyčkávání v dotčených zastávkách;</a:t>
            </a:r>
            <a:b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 zastávek před konečnou zastávkou není nutné řešit; vznik problému u zajíždění delšího než cca </a:t>
            </a:r>
            <a:r>
              <a:rPr lang="cs-CZ" sz="29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3 km </a:t>
            </a:r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tam a zpět („významný“ nárůst jízdní doby)</a:t>
            </a:r>
          </a:p>
          <a:p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73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58763"/>
            <a:ext cx="9144000" cy="1325563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říklad – Černousy </a:t>
            </a:r>
            <a: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/>
          <p:nvPr/>
        </p:nvPicPr>
        <p:blipFill rotWithShape="1">
          <a:blip r:embed="rId2"/>
          <a:srcRect l="503" t="6918" b="4812"/>
          <a:stretch/>
        </p:blipFill>
        <p:spPr bwMode="auto">
          <a:xfrm>
            <a:off x="1453276" y="1409066"/>
            <a:ext cx="6557249" cy="54489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234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obec poblíž státní hranice s Polskem</a:t>
            </a:r>
          </a:p>
          <a:p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autobusy jsou v režimu na zavolání</a:t>
            </a:r>
            <a:b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 zastávky „</a:t>
            </a:r>
            <a:r>
              <a:rPr lang="cs-CZ" sz="290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Černousy,otočka</a:t>
            </a:r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  <a:p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využití je cca u 50-60 % všech spojů</a:t>
            </a:r>
          </a:p>
          <a:p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jedná se o první zastávku na Liberecku vedenou v tomto režimu</a:t>
            </a:r>
          </a:p>
          <a:p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dříve zajížděly všechny spoje</a:t>
            </a:r>
            <a:b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(zbytečné, nebyl obrat)</a:t>
            </a:r>
          </a:p>
          <a:p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0" y="258763"/>
            <a:ext cx="9144000" cy="1325563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říklad – Černousy </a:t>
            </a:r>
            <a: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35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1392"/>
            <a:ext cx="9144000" cy="5535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5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01930"/>
            <a:ext cx="9144000" cy="1325563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říklad – </a:t>
            </a:r>
            <a:r>
              <a:rPr lang="cs-CZ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Ferdinandov</a:t>
            </a: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/>
          <p:nvPr/>
        </p:nvPicPr>
        <p:blipFill rotWithShape="1">
          <a:blip r:embed="rId2"/>
          <a:srcRect l="1388" t="7159" b="5185"/>
          <a:stretch/>
        </p:blipFill>
        <p:spPr bwMode="auto">
          <a:xfrm>
            <a:off x="1607500" y="1229360"/>
            <a:ext cx="5972175" cy="56286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415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říklad – </a:t>
            </a:r>
            <a:r>
              <a:rPr lang="cs-CZ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Ferdinandov</a:t>
            </a: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část obce Hejnice severně od hřebenů Jizerských hor</a:t>
            </a:r>
          </a:p>
          <a:p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důležité turistické výchozí místo (obec Hejnice)</a:t>
            </a:r>
          </a:p>
          <a:p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dříve jen 2 páry spojů denně – </a:t>
            </a:r>
            <a:r>
              <a:rPr lang="cs-CZ" sz="29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nekonkurenceschopné</a:t>
            </a:r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vůči autům</a:t>
            </a:r>
          </a:p>
          <a:p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nyní výrazný </a:t>
            </a:r>
            <a:r>
              <a:rPr lang="cs-CZ" sz="29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nárůst</a:t>
            </a:r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(5 párů) na zavolání</a:t>
            </a:r>
            <a:b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– zefektivnění nabídky</a:t>
            </a:r>
          </a:p>
          <a:p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důležité </a:t>
            </a:r>
            <a:r>
              <a:rPr lang="cs-CZ" sz="29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informační letáky </a:t>
            </a:r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(turistická oblast – náhodní cestující)</a:t>
            </a:r>
          </a:p>
          <a:p>
            <a:r>
              <a:rPr lang="cs-CZ" sz="29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29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optávka je ale dosti </a:t>
            </a:r>
            <a:r>
              <a:rPr lang="cs-CZ" sz="29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stochastická</a:t>
            </a:r>
            <a:endParaRPr lang="cs-CZ" sz="2900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653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3953"/>
            <a:ext cx="9144000" cy="589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248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3533"/>
            <a:ext cx="9144000" cy="6130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603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</TotalTime>
  <Words>155</Words>
  <Application>Microsoft Office PowerPoint</Application>
  <PresentationFormat>Předvádění na obrazovce (4:3)</PresentationFormat>
  <Paragraphs>34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Autobusy na zavolání v Libereckém kraji</vt:lpstr>
      <vt:lpstr>Princip systému </vt:lpstr>
      <vt:lpstr>Objednání cestujícími</vt:lpstr>
      <vt:lpstr>Problematika jízdních dob</vt:lpstr>
      <vt:lpstr>Příklad – Černousy (1/2)</vt:lpstr>
      <vt:lpstr>Příklad – Černousy (2/2)</vt:lpstr>
      <vt:lpstr>Prezentace aplikace PowerPoint</vt:lpstr>
      <vt:lpstr>Příklad – Ferdinandov (1/2)</vt:lpstr>
      <vt:lpstr>Příklad – Ferdinandov (2/2)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Autobusy na zavolání v Libereckém kraji</dc:title>
  <dc:creator>Matěj Pluhař</dc:creator>
  <cp:lastModifiedBy>UPa</cp:lastModifiedBy>
  <cp:revision>44</cp:revision>
  <dcterms:created xsi:type="dcterms:W3CDTF">2014-11-29T10:03:04Z</dcterms:created>
  <dcterms:modified xsi:type="dcterms:W3CDTF">2015-01-27T07:22:40Z</dcterms:modified>
</cp:coreProperties>
</file>