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0" r:id="rId1"/>
  </p:sldMasterIdLst>
  <p:notesMasterIdLst>
    <p:notesMasterId r:id="rId29"/>
  </p:notesMasterIdLst>
  <p:handoutMasterIdLst>
    <p:handoutMasterId r:id="rId30"/>
  </p:handoutMasterIdLst>
  <p:sldIdLst>
    <p:sldId id="256" r:id="rId2"/>
    <p:sldId id="259" r:id="rId3"/>
    <p:sldId id="285" r:id="rId4"/>
    <p:sldId id="284" r:id="rId5"/>
    <p:sldId id="260" r:id="rId6"/>
    <p:sldId id="286" r:id="rId7"/>
    <p:sldId id="261" r:id="rId8"/>
    <p:sldId id="262" r:id="rId9"/>
    <p:sldId id="263" r:id="rId10"/>
    <p:sldId id="264" r:id="rId11"/>
    <p:sldId id="265" r:id="rId12"/>
    <p:sldId id="268" r:id="rId13"/>
    <p:sldId id="269" r:id="rId14"/>
    <p:sldId id="266" r:id="rId15"/>
    <p:sldId id="267" r:id="rId16"/>
    <p:sldId id="282" r:id="rId17"/>
    <p:sldId id="283" r:id="rId18"/>
    <p:sldId id="287" r:id="rId19"/>
    <p:sldId id="270" r:id="rId20"/>
    <p:sldId id="271" r:id="rId21"/>
    <p:sldId id="272" r:id="rId22"/>
    <p:sldId id="278" r:id="rId23"/>
    <p:sldId id="279" r:id="rId24"/>
    <p:sldId id="280" r:id="rId25"/>
    <p:sldId id="281" r:id="rId26"/>
    <p:sldId id="277" r:id="rId27"/>
    <p:sldId id="274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 snapToObjects="1"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8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D86250-9952-BD48-855A-F44FFF5CC404}" type="datetimeFigureOut">
              <a:rPr lang="en-US" smtClean="0"/>
              <a:pPr/>
              <a:t>9/16/2014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267BA4-778C-CE4C-900D-9AD674BE643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69630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7A378C-E55D-4946-8A30-312D5C850CF6}" type="datetimeFigureOut">
              <a:rPr lang="en-US" smtClean="0"/>
              <a:pPr/>
              <a:t>9/16/2014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1D98C8-2C8E-CD49-BBDE-86850CFBE2C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47756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014A6-CD55-704C-9D03-2AD7ED14EB38}" type="datetime1">
              <a:rPr lang="cs-CZ" smtClean="0"/>
              <a:pPr/>
              <a:t>16.9.2014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3B586-3787-5845-917E-14DCBA72E9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641063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014A6-CD55-704C-9D03-2AD7ED14EB38}" type="datetime1">
              <a:rPr lang="cs-CZ" smtClean="0"/>
              <a:pPr/>
              <a:t>16.9.2014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3B586-3787-5845-917E-14DCBA72E9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54302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014A6-CD55-704C-9D03-2AD7ED14EB38}" type="datetime1">
              <a:rPr lang="cs-CZ" smtClean="0"/>
              <a:pPr/>
              <a:t>16.9.2014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3B586-3787-5845-917E-14DCBA72E9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284737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014A6-CD55-704C-9D03-2AD7ED14EB38}" type="datetime1">
              <a:rPr lang="cs-CZ" smtClean="0"/>
              <a:pPr/>
              <a:t>16.9.2014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3B586-3787-5845-917E-14DCBA72E9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812495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014A6-CD55-704C-9D03-2AD7ED14EB38}" type="datetime1">
              <a:rPr lang="cs-CZ" smtClean="0"/>
              <a:pPr/>
              <a:t>16.9.2014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3B586-3787-5845-917E-14DCBA72E9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383506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014A6-CD55-704C-9D03-2AD7ED14EB38}" type="datetime1">
              <a:rPr lang="cs-CZ" smtClean="0"/>
              <a:pPr/>
              <a:t>16.9.2014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3B586-3787-5845-917E-14DCBA72E9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882563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014A6-CD55-704C-9D03-2AD7ED14EB38}" type="datetime1">
              <a:rPr lang="cs-CZ" smtClean="0"/>
              <a:pPr/>
              <a:t>16.9.2014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3B586-3787-5845-917E-14DCBA72E9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972633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014A6-CD55-704C-9D03-2AD7ED14EB38}" type="datetime1">
              <a:rPr lang="cs-CZ" smtClean="0"/>
              <a:pPr/>
              <a:t>16.9.2014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3B586-3787-5845-917E-14DCBA72E9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23646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014A6-CD55-704C-9D03-2AD7ED14EB38}" type="datetime1">
              <a:rPr lang="cs-CZ" smtClean="0"/>
              <a:pPr/>
              <a:t>16.9.2014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3B586-3787-5845-917E-14DCBA72E9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990008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014A6-CD55-704C-9D03-2AD7ED14EB38}" type="datetime1">
              <a:rPr lang="cs-CZ" smtClean="0"/>
              <a:pPr/>
              <a:t>16.9.2014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3B586-3787-5845-917E-14DCBA72E9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87024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014A6-CD55-704C-9D03-2AD7ED14EB38}" type="datetime1">
              <a:rPr lang="cs-CZ" smtClean="0"/>
              <a:pPr/>
              <a:t>16.9.2014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3B586-3787-5845-917E-14DCBA72E9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771953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5014A6-CD55-704C-9D03-2AD7ED14EB38}" type="datetime1">
              <a:rPr lang="cs-CZ" smtClean="0"/>
              <a:pPr/>
              <a:t>16.9.2014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43B586-3787-5845-917E-14DCBA72E9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615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352" y="2286000"/>
            <a:ext cx="7851648" cy="1828800"/>
          </a:xfrm>
        </p:spPr>
        <p:txBody>
          <a:bodyPr anchor="ctr">
            <a:normAutofit/>
          </a:bodyPr>
          <a:lstStyle/>
          <a:p>
            <a:pPr algn="ctr"/>
            <a:r>
              <a:rPr lang="cs-CZ" sz="5400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Airbus A-380</a:t>
            </a:r>
            <a:endParaRPr lang="cs-CZ" sz="5400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Historie, základní informace</a:t>
            </a:r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spcAft>
                <a:spcPts val="1200"/>
              </a:spcAft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Airbus S.A.S.</a:t>
            </a:r>
          </a:p>
          <a:p>
            <a:pPr>
              <a:spcAft>
                <a:spcPts val="1200"/>
              </a:spcAft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založeno 1970 – společenství </a:t>
            </a:r>
            <a:r>
              <a:rPr lang="cs-CZ" noProof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Aerospatiale</a:t>
            </a: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noProof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Deutsche</a:t>
            </a: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noProof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Aerospace</a:t>
            </a: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noProof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Construcciones</a:t>
            </a: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noProof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Aeronáuticas</a:t>
            </a: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 SA.   </a:t>
            </a:r>
          </a:p>
          <a:p>
            <a:pPr>
              <a:spcAft>
                <a:spcPts val="1200"/>
              </a:spcAft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sídlo: Toulouse, Francie</a:t>
            </a:r>
          </a:p>
          <a:p>
            <a:pPr>
              <a:spcAft>
                <a:spcPts val="1200"/>
              </a:spcAft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zaměstnanci: více než 50 tis. </a:t>
            </a: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přímo,</a:t>
            </a:r>
            <a:b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více </a:t>
            </a: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než 100 tis. nepřímo</a:t>
            </a:r>
          </a:p>
          <a:p>
            <a:pPr>
              <a:spcAft>
                <a:spcPts val="1200"/>
              </a:spcAft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obrat: 30 miliard eur/rok</a:t>
            </a:r>
          </a:p>
          <a:p>
            <a:pPr>
              <a:buNone/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Content Placeholder 4" descr="manatour-airbus-003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28600" y="704088"/>
            <a:ext cx="9372600" cy="53157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Content Placeholder 4" descr="_40127823_airbus2_inf416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57774"/>
            <a:ext cx="9144000" cy="619857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Důvod vývoje</a:t>
            </a:r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1800"/>
              </a:spcAft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rostoucí poptávka po LD</a:t>
            </a:r>
          </a:p>
          <a:p>
            <a:pPr>
              <a:spcAft>
                <a:spcPts val="1800"/>
              </a:spcAft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letiště dosahují svých max. kapacit</a:t>
            </a:r>
          </a:p>
          <a:p>
            <a:pPr>
              <a:spcAft>
                <a:spcPts val="1800"/>
              </a:spcAft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řešení:</a:t>
            </a:r>
          </a:p>
          <a:p>
            <a:pPr lvl="1">
              <a:spcAft>
                <a:spcPts val="1800"/>
              </a:spcAft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 nové vzletové/přistávací dráhy, odbavovací haly, atd.</a:t>
            </a:r>
          </a:p>
          <a:p>
            <a:pPr lvl="1">
              <a:spcAft>
                <a:spcPts val="1800"/>
              </a:spcAft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letadla s větší kapacitou </a:t>
            </a:r>
          </a:p>
          <a:p>
            <a:pPr lvl="1"/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Content Placeholder 4" descr="Airport-Aircraft-Takeof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Porovnání velikosti </a:t>
            </a:r>
            <a:r>
              <a:rPr lang="cs-CZ" noProof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noProof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>
              <a:spcAft>
                <a:spcPts val="1800"/>
              </a:spcAft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A-380 největší osobní dopravní letadlo</a:t>
            </a:r>
          </a:p>
          <a:p>
            <a:pPr>
              <a:spcAft>
                <a:spcPts val="1800"/>
              </a:spcAft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větší pouze nákladní:</a:t>
            </a:r>
          </a:p>
          <a:p>
            <a:pPr lvl="1">
              <a:spcAft>
                <a:spcPts val="1800"/>
              </a:spcAft>
            </a:pPr>
            <a:r>
              <a:rPr lang="cs-CZ" noProof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Antonov</a:t>
            </a: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 AN-225</a:t>
            </a:r>
          </a:p>
          <a:p>
            <a:pPr lvl="1">
              <a:spcAft>
                <a:spcPts val="1800"/>
              </a:spcAft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hydroplán </a:t>
            </a:r>
            <a:r>
              <a:rPr lang="cs-CZ" noProof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Hughes</a:t>
            </a: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 H-4 </a:t>
            </a:r>
            <a:r>
              <a:rPr lang="cs-CZ" noProof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Hercules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800"/>
              </a:spcAft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pozn.: letoun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je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širokotrupý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(dvě uličky) se dvěma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palubami (měrná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spotřeba paliva </a:t>
            </a:r>
            <a:b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se pohybuje okolo 3l/100km/1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cestujícího)</a:t>
            </a:r>
            <a:endParaRPr lang="cs-CZ" noProof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Porovnání velikosti </a:t>
            </a:r>
            <a:r>
              <a:rPr lang="cs-CZ" noProof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noProof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 descr=":A380:obr.2.png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457200" y="2084986"/>
            <a:ext cx="8229600" cy="3556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 descr=":A380:obr.1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Rozměry letounu</a:t>
            </a:r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délka: 73 m</a:t>
            </a:r>
          </a:p>
          <a:p>
            <a:pPr lvl="0"/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rozpětí křídel: 79,8 m</a:t>
            </a:r>
          </a:p>
          <a:p>
            <a:pPr lvl="0"/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průměr trupu: 6,95 m</a:t>
            </a:r>
          </a:p>
          <a:p>
            <a:pPr lvl="0"/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výška: 24,1 m</a:t>
            </a:r>
          </a:p>
          <a:p>
            <a:pPr lvl="0"/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kapacita: 555 - 853 pasažérů (dle uspořádání jednotlivých letových tříd)</a:t>
            </a:r>
          </a:p>
          <a:p>
            <a:pPr lvl="0"/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kapacita nákladní: 150 tun</a:t>
            </a:r>
          </a:p>
          <a:p>
            <a:pPr lvl="0"/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maximální rychlost: 1062 km/h</a:t>
            </a:r>
          </a:p>
          <a:p>
            <a:pPr lvl="0"/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maximální dolet: 15 400 km</a:t>
            </a:r>
          </a:p>
          <a:p>
            <a:pPr lvl="0"/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maximální vzletová hmotnost: 577 000 kg</a:t>
            </a:r>
          </a:p>
          <a:p>
            <a:pPr lvl="0"/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maximální letová hladina: FL 430 (13km)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Vývoj letadla</a:t>
            </a:r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997152"/>
          </a:xfrm>
        </p:spPr>
        <p:txBody>
          <a:bodyPr>
            <a:normAutofit fontScale="92500"/>
          </a:bodyPr>
          <a:lstStyle/>
          <a:p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cena: více jak 10 miliard eur</a:t>
            </a:r>
          </a:p>
          <a:p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od 7.června 1994 jako A3XX</a:t>
            </a:r>
          </a:p>
          <a:p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v roce 2000 již předběžně prodáno 50 letadel</a:t>
            </a:r>
          </a:p>
          <a:p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první let v roce 2005</a:t>
            </a:r>
          </a:p>
          <a:p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první dodaný letoun: konec roku 2007</a:t>
            </a:r>
          </a:p>
          <a:p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prodáno již více jak 110 kusů (</a:t>
            </a:r>
            <a:r>
              <a:rPr lang="cs-CZ" noProof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Emirates</a:t>
            </a: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Qantas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Lufthansa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Korean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Air 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další)</a:t>
            </a:r>
            <a:endParaRPr lang="cs-CZ" noProof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nová výrobní hala</a:t>
            </a:r>
          </a:p>
          <a:p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speciální dopravní loď</a:t>
            </a:r>
          </a:p>
        </p:txBody>
      </p:sp>
      <p:pic>
        <p:nvPicPr>
          <p:cNvPr id="5" name="Picture 2" descr=":::::Desktop:Screen shot 2013-10-21 at 2.56.10 PM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00193" y="5301208"/>
            <a:ext cx="2843808" cy="1559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 descr="A380_Korean_Air_in_FA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91541" cy="7162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 descr=":A380:obr.3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4008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 descr=":A380:obr.4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524501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cs-CZ" sz="3000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17</a:t>
            </a:r>
            <a:endParaRPr lang="cs-CZ" sz="3000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Content Placeholder 5" descr=":A380:obr.5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Content Placeholder 4" descr="800x600_1106002800_A380_transport_Bordeaux_bridg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2740"/>
            <a:ext cx="9144000" cy="602361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Content Placeholder 4" descr="dsc0442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Content Placeholder 4" descr="Airbus.supertransporte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28600" y="990600"/>
            <a:ext cx="9746090" cy="5365750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Doba dodání</a:t>
            </a:r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3000"/>
              </a:spcAft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cca 1 rok od data objednávky</a:t>
            </a:r>
          </a:p>
          <a:p>
            <a:pPr>
              <a:spcAft>
                <a:spcPts val="3000"/>
              </a:spcAft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max. výrobní kapacita: 4 letouny/měsíc</a:t>
            </a:r>
          </a:p>
          <a:p>
            <a:pPr>
              <a:spcAft>
                <a:spcPts val="3000"/>
              </a:spcAft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typická rychlost 2-3 letouny/měsíc</a:t>
            </a:r>
          </a:p>
          <a:p>
            <a:pPr>
              <a:spcAft>
                <a:spcPts val="3000"/>
              </a:spcAft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cena za standardní verzi: přes 8 miliard korun </a:t>
            </a:r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Uspořádání sedadel </a:t>
            </a:r>
            <a:r>
              <a:rPr lang="cs-CZ" noProof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noProof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10000"/>
          </a:bodyPr>
          <a:lstStyle/>
          <a:p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klasické rozdělení (3 třídy): 525-555 sedadel</a:t>
            </a:r>
          </a:p>
          <a:p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2 třídy: 644 sedadel</a:t>
            </a:r>
          </a:p>
          <a:p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pouze </a:t>
            </a:r>
            <a:r>
              <a:rPr lang="cs-CZ" noProof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economy</a:t>
            </a: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noProof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class</a:t>
            </a: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: 853 sedadel</a:t>
            </a:r>
          </a:p>
          <a:p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speciální prodloužená verze A-380-1000: 1000 sedadel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pozn. (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speciální soukromý model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 arabského šejka – cca 1 mld. USD):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výtah mezi všemi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patry, velké spirálové schodiště, několik ložnic,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prosklená podlaha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pro výhled ven, lázně, koncertní halu a garáž pro vozidla</a:t>
            </a:r>
            <a:endParaRPr lang="cs-CZ" noProof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Uspořádání sedadel </a:t>
            </a:r>
            <a:r>
              <a:rPr lang="cs-CZ" noProof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noProof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 descr=":A380:obr.6.png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547664" y="1579590"/>
            <a:ext cx="150629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Content Placeholder 3" descr=":A380:obr.7.png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788024" y="1700808"/>
            <a:ext cx="380210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 descr="100516_A380___2548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 descr="Lufthansa-A380-Business-Clas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 descr="emirates_overiewCabin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 descr="Airbus_A380_Room_For_Sleeping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:A380:obr.8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685801"/>
            <a:ext cx="91440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Závěr</a:t>
            </a:r>
            <a:endParaRPr lang="cs-CZ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spcAft>
                <a:spcPts val="1200"/>
              </a:spcAft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srovnání s Boeing 747:</a:t>
            </a:r>
          </a:p>
          <a:p>
            <a:pPr lvl="1">
              <a:spcAft>
                <a:spcPts val="1200"/>
              </a:spcAft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o 15 - 20% nižší náklady na jedno </a:t>
            </a: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sedadlo</a:t>
            </a:r>
            <a:endParaRPr lang="cs-CZ" noProof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Aft>
                <a:spcPts val="1200"/>
              </a:spcAft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 o 35% více </a:t>
            </a: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sedadel</a:t>
            </a:r>
            <a:endParaRPr lang="cs-CZ" noProof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Aft>
                <a:spcPts val="1200"/>
              </a:spcAft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o 45% větší prostor v m</a:t>
            </a:r>
            <a:r>
              <a:rPr lang="cs-CZ" baseline="30000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  <a:p>
            <a:pPr lvl="1">
              <a:spcAft>
                <a:spcPts val="1200"/>
              </a:spcAft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dolet větší o 15</a:t>
            </a: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cs-CZ" noProof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200"/>
              </a:spcAft>
            </a:pP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úspora až 25% financí při </a:t>
            </a: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nahrazení</a:t>
            </a:r>
            <a:b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např</a:t>
            </a:r>
            <a:r>
              <a:rPr lang="cs-CZ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. 2x A330</a:t>
            </a:r>
          </a:p>
          <a:p>
            <a:pPr>
              <a:buNone/>
            </a:pPr>
            <a:endParaRPr lang="cs-CZ" noProof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941</TotalTime>
  <Words>377</Words>
  <Application>Microsoft Office PowerPoint</Application>
  <PresentationFormat>Předvádění na obrazovce (4:3)</PresentationFormat>
  <Paragraphs>61</Paragraphs>
  <Slides>27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Motiv systému Office</vt:lpstr>
      <vt:lpstr>Airbus A-380</vt:lpstr>
      <vt:lpstr>Historie, základní informace</vt:lpstr>
      <vt:lpstr>Prezentace aplikace PowerPoint</vt:lpstr>
      <vt:lpstr>Prezentace aplikace PowerPoint</vt:lpstr>
      <vt:lpstr>Důvod vývoje</vt:lpstr>
      <vt:lpstr>Prezentace aplikace PowerPoint</vt:lpstr>
      <vt:lpstr>Porovnání velikosti (1/2)</vt:lpstr>
      <vt:lpstr>Porovnání velikosti (2/2)</vt:lpstr>
      <vt:lpstr>Prezentace aplikace PowerPoint</vt:lpstr>
      <vt:lpstr>Rozměry letounu</vt:lpstr>
      <vt:lpstr>Vývoj letadla</vt:lpstr>
      <vt:lpstr>Prezentace aplikace PowerPoint</vt:lpstr>
      <vt:lpstr>Prezentace aplikace PowerPoint</vt:lpstr>
      <vt:lpstr>Prezentace aplikace PowerPoint</vt:lpstr>
      <vt:lpstr>17</vt:lpstr>
      <vt:lpstr>Prezentace aplikace PowerPoint</vt:lpstr>
      <vt:lpstr>Prezentace aplikace PowerPoint</vt:lpstr>
      <vt:lpstr>Prezentace aplikace PowerPoint</vt:lpstr>
      <vt:lpstr>Doba dodání</vt:lpstr>
      <vt:lpstr>Uspořádání sedadel (1/2)</vt:lpstr>
      <vt:lpstr>Uspořádání sedadel (2/2)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Závěr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Airbus A-380</dc:title>
  <dc:creator>David Novotný</dc:creator>
  <cp:lastModifiedBy>UPa</cp:lastModifiedBy>
  <cp:revision>50</cp:revision>
  <dcterms:created xsi:type="dcterms:W3CDTF">2013-12-04T07:35:03Z</dcterms:created>
  <dcterms:modified xsi:type="dcterms:W3CDTF">2014-09-16T06:58:06Z</dcterms:modified>
</cp:coreProperties>
</file>