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notesMasterIdLst>
    <p:notesMasterId r:id="rId19"/>
  </p:notesMasterIdLst>
  <p:sldIdLst>
    <p:sldId id="256" r:id="rId2"/>
    <p:sldId id="257" r:id="rId3"/>
    <p:sldId id="261" r:id="rId4"/>
    <p:sldId id="258" r:id="rId5"/>
    <p:sldId id="269" r:id="rId6"/>
    <p:sldId id="280" r:id="rId7"/>
    <p:sldId id="259" r:id="rId8"/>
    <p:sldId id="271" r:id="rId9"/>
    <p:sldId id="266" r:id="rId10"/>
    <p:sldId id="268" r:id="rId11"/>
    <p:sldId id="273" r:id="rId12"/>
    <p:sldId id="276" r:id="rId13"/>
    <p:sldId id="275" r:id="rId14"/>
    <p:sldId id="278" r:id="rId15"/>
    <p:sldId id="262" r:id="rId16"/>
    <p:sldId id="260" r:id="rId17"/>
    <p:sldId id="279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9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804C20-AA29-48C4-9C91-563BD8634937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AB1F49-D6E2-4F9F-B5F8-EFD682736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8729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3BE67-4BE0-4947-BAFA-921CFA979577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686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E7AC-4F66-42B6-929A-50D23CCEBA71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9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E31F0-A01F-4EFF-A383-3850D2BB168D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62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CD674-BCD5-4DA8-833D-10E5E4A24778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6600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7D8D-ECCD-4528-951C-497BAB85F09B}" type="datetime1">
              <a:rPr lang="cs-CZ" smtClean="0"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6787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2F98F-B6E9-42A9-AF5A-48076F36A308}" type="datetime1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5517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88A74-8B1C-466B-B18C-718501E7E817}" type="datetime1">
              <a:rPr lang="cs-CZ" smtClean="0"/>
              <a:t>17.1.2017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234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E77F0-6FAF-4E33-8DC4-2563B781005F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0640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B227-E28E-40C7-AE94-3CCF5E71E4A3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0032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BE726-6F1D-43C2-A202-9A75918BF53D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754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2EA9E-C88D-4920-B732-89C36066C7DD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456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C4F99-321C-4516-82E5-9E8020F3C5E3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84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dirty="0">
                <a:latin typeface="Arial" panose="020B0604020202020204" pitchFamily="34" charset="0"/>
                <a:cs typeface="Arial" panose="020B0604020202020204" pitchFamily="34" charset="0"/>
              </a:rPr>
              <a:t>AIRBUS - </a:t>
            </a:r>
            <a:r>
              <a:rPr lang="cs-CZ" sz="5400" spc="300" dirty="0">
                <a:latin typeface="Arial" panose="020B0604020202020204" pitchFamily="34" charset="0"/>
                <a:cs typeface="Arial" panose="020B0604020202020204" pitchFamily="34" charset="0"/>
              </a:rPr>
              <a:t>A350 XWB</a:t>
            </a: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928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308" y="3789041"/>
            <a:ext cx="4605196" cy="306896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" y="3789041"/>
            <a:ext cx="4404928" cy="306896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" y="0"/>
            <a:ext cx="5472608" cy="364484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Obrázek 9"/>
          <p:cNvPicPr/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940" y="0"/>
            <a:ext cx="3590925" cy="24980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68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900" dirty="0">
                <a:latin typeface="Arial" panose="020B0604020202020204" pitchFamily="34" charset="0"/>
                <a:cs typeface="Arial" panose="020B0604020202020204" pitchFamily="34" charset="0"/>
              </a:rPr>
              <a:t>Charakteristika A350 </a:t>
            </a:r>
            <a:r>
              <a:rPr lang="cs-CZ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XWB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XWB = Extra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Wide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Body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extra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širokotrupý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dvouproudový dopravní letoun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navržený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na dlouhé vzdálenosti 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komerčního provozu v roce 2015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trup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i křídla jsou vyráběny převážně z uhlíkových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kompozitů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 270 až 350 cestujících (3 třídy)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sedadla v ekonomické třídě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2-4-2 nebo 3-3-3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třech řadách: A350-800,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A350-900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A350-1000 (až 550 cestujících)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286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70"/>
          <a:stretch/>
        </p:blipFill>
        <p:spPr>
          <a:xfrm>
            <a:off x="4246701" y="2625301"/>
            <a:ext cx="5075408" cy="4198197"/>
          </a:xfrm>
          <a:prstGeom prst="roundRect">
            <a:avLst>
              <a:gd name="adj" fmla="val 4380"/>
            </a:avLst>
          </a:prstGeom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dirty="0">
                <a:latin typeface="Arial" panose="020B0604020202020204" pitchFamily="34" charset="0"/>
                <a:cs typeface="Arial" panose="020B0604020202020204" pitchFamily="34" charset="0"/>
              </a:rPr>
              <a:t>Přednosti letounu A350 XWB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pPr marL="0" indent="0">
              <a:buNone/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trup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i křídla z uhlíkových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vláken (o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1/4 lehčí než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A330); nižší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spotřeba paliva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(až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 1/4)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61"/>
          <a:stretch/>
        </p:blipFill>
        <p:spPr>
          <a:xfrm>
            <a:off x="-1" y="2625301"/>
            <a:ext cx="4246702" cy="418395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5831632" y="-99392"/>
            <a:ext cx="3312368" cy="17375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157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1150"/>
            <a:ext cx="9144000" cy="478242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Obdélník 6"/>
          <p:cNvSpPr/>
          <p:nvPr/>
        </p:nvSpPr>
        <p:spPr>
          <a:xfrm>
            <a:off x="683568" y="188640"/>
            <a:ext cx="84604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nejtišší </a:t>
            </a:r>
            <a:r>
              <a:rPr lang="cs-CZ" sz="3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širokotrupý</a:t>
            </a:r>
            <a:r>
              <a:rPr lang="cs-CZ" sz="3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letoun se dvěma </a:t>
            </a:r>
            <a:r>
              <a:rPr lang="cs-CZ" sz="3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motory</a:t>
            </a:r>
            <a:br>
              <a:rPr lang="cs-CZ" sz="3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cs-CZ" sz="3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 </a:t>
            </a:r>
            <a:r>
              <a:rPr lang="cs-CZ" sz="3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světě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 </a:t>
            </a:r>
            <a:r>
              <a:rPr lang="cs-CZ" sz="3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cestující velmi tichý let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jednoduší údržba </a:t>
            </a:r>
            <a:endParaRPr lang="cs-CZ" sz="30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140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33242" cy="329424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Obdélník 4"/>
          <p:cNvSpPr/>
          <p:nvPr/>
        </p:nvSpPr>
        <p:spPr>
          <a:xfrm>
            <a:off x="1691680" y="4005064"/>
            <a:ext cx="73551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53%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uhlíkových vláken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19%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Al / Al-</a:t>
            </a:r>
            <a:r>
              <a:rPr lang="cs-CZ" sz="3200" dirty="0" err="1">
                <a:latin typeface="Arial" panose="020B0604020202020204" pitchFamily="34" charset="0"/>
                <a:cs typeface="Arial" panose="020B0604020202020204" pitchFamily="34" charset="0"/>
              </a:rPr>
              <a:t>Li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14%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titanu,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6%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oceli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8%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jiné.</a:t>
            </a:r>
          </a:p>
        </p:txBody>
      </p:sp>
    </p:spTree>
    <p:extLst>
      <p:ext uri="{BB962C8B-B14F-4D97-AF65-F5344CB8AC3E}">
        <p14:creationId xmlns:p14="http://schemas.microsoft.com/office/powerpoint/2010/main" val="3050585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" y="-171400"/>
            <a:ext cx="9144000" cy="1659312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Pohonné jednotky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23" y="2060848"/>
            <a:ext cx="6783097" cy="452596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Obdélník 6"/>
          <p:cNvSpPr/>
          <p:nvPr/>
        </p:nvSpPr>
        <p:spPr>
          <a:xfrm>
            <a:off x="395536" y="1010858"/>
            <a:ext cx="88633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dodavatelem motorů je společnost Rolls-Royce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0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konkrétně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Rolls-Royce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Trent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XWB  </a:t>
            </a:r>
            <a:endParaRPr lang="cs-CZ" sz="3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0690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>
                <a:latin typeface="Arial" panose="020B0604020202020204" pitchFamily="34" charset="0"/>
                <a:cs typeface="Arial" panose="020B0604020202020204" pitchFamily="34" charset="0"/>
              </a:rPr>
              <a:t>Křídla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celokompozitová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křídla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nejrozměrnější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nosné plochy jednopodlažního dopravního letounu na světě</a:t>
            </a:r>
          </a:p>
          <a:p>
            <a:r>
              <a:rPr lang="en-US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žraločí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křídla s inteligentním ovládáním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křídla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během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letu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mírně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mění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tvar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- menší spotřeba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paliva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819" y="3861048"/>
            <a:ext cx="5239623" cy="295232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3639171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0854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sz="4400" dirty="0" err="1">
                <a:latin typeface="Arial" panose="020B0604020202020204" pitchFamily="34" charset="0"/>
                <a:cs typeface="Arial" panose="020B0604020202020204" pitchFamily="34" charset="0"/>
              </a:rPr>
              <a:t>Winglety</a:t>
            </a:r>
            <a:endParaRPr lang="cs-CZ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(aerodynamické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zahnutí konců křídla vzhůru) </a:t>
            </a:r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132856"/>
            <a:ext cx="8192910" cy="460851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2497737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180852"/>
            <a:ext cx="9180135" cy="1792560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</a:pPr>
            <a:r>
              <a:rPr lang="cs-CZ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zahnuté </a:t>
            </a:r>
            <a:r>
              <a:rPr lang="cs-CZ" sz="3100" dirty="0">
                <a:latin typeface="Arial" panose="020B0604020202020204" pitchFamily="34" charset="0"/>
                <a:cs typeface="Arial" panose="020B0604020202020204" pitchFamily="34" charset="0"/>
              </a:rPr>
              <a:t>téměř o 180 </a:t>
            </a:r>
            <a:r>
              <a:rPr lang="cs-CZ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stupňů,</a:t>
            </a:r>
            <a:br>
              <a:rPr lang="cs-CZ" sz="31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3100" dirty="0">
                <a:latin typeface="Arial" panose="020B0604020202020204" pitchFamily="34" charset="0"/>
                <a:cs typeface="Arial" panose="020B0604020202020204" pitchFamily="34" charset="0"/>
              </a:rPr>
              <a:t>konci směřují zpět k </a:t>
            </a:r>
            <a:r>
              <a:rPr lang="cs-CZ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letadlu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0405" cy="518085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33370798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96752"/>
            <a:ext cx="9144000" cy="4572000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9699388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3"/>
          <p:cNvPicPr>
            <a:picLocks noChangeAspect="1"/>
          </p:cNvPicPr>
          <p:nvPr/>
        </p:nvPicPr>
        <p:blipFill rotWithShape="1">
          <a:blip r:embed="rId2"/>
          <a:srcRect l="40275" t="9091" r="33293"/>
          <a:stretch/>
        </p:blipFill>
        <p:spPr>
          <a:xfrm>
            <a:off x="20" y="10"/>
            <a:ext cx="3544890" cy="685799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</p:spPr>
        <p:txBody>
          <a:bodyPr>
            <a:normAutofit/>
          </a:bodyPr>
          <a:lstStyle/>
          <a:p>
            <a:pPr algn="r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Vyšší osobní prostor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707904" y="1600200"/>
            <a:ext cx="4978896" cy="5069160"/>
          </a:xfrm>
        </p:spPr>
        <p:txBody>
          <a:bodyPr>
            <a:norm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vynikající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komfort pro cestující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díky většímu osobnímu prostoru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18-palcové širokoúhlé sedadla jako standard v ekonomické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třídě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A350 má v 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průřezu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221-palcový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trup (5,61 m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9225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0"/>
          <a:stretch/>
        </p:blipFill>
        <p:spPr>
          <a:xfrm>
            <a:off x="1362294" y="0"/>
            <a:ext cx="7324506" cy="455029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525661"/>
            <a:ext cx="5831593" cy="333233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29252230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1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9" name="Freeform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935" r="-2" b="23090"/>
          <a:stretch/>
        </p:blipFill>
        <p:spPr>
          <a:xfrm>
            <a:off x="1907704" y="1628800"/>
            <a:ext cx="5337259" cy="2535338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33" y="8721"/>
            <a:ext cx="9144000" cy="114300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cs-CZ" sz="4100" dirty="0" smtClean="0">
                <a:latin typeface="Arial" panose="020B0604020202020204" pitchFamily="34" charset="0"/>
                <a:cs typeface="Arial" panose="020B0604020202020204" pitchFamily="34" charset="0"/>
              </a:rPr>
              <a:t>Hlavní konkurent </a:t>
            </a:r>
            <a:r>
              <a:rPr lang="en-US" sz="41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4100" dirty="0">
                <a:latin typeface="Arial" panose="020B0604020202020204" pitchFamily="34" charset="0"/>
                <a:cs typeface="Arial" panose="020B0604020202020204" pitchFamily="34" charset="0"/>
              </a:rPr>
              <a:t>B787 Dreamliner</a:t>
            </a:r>
          </a:p>
        </p:txBody>
      </p:sp>
      <p:sp>
        <p:nvSpPr>
          <p:cNvPr id="30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50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moderních materiálů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20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snížení spotřeby paliva</a:t>
            </a:r>
          </a:p>
        </p:txBody>
      </p:sp>
      <p:sp>
        <p:nvSpPr>
          <p:cNvPr id="31" name="Zástupný symbol pro obsah 5"/>
          <p:cNvSpPr>
            <a:spLocks noGrp="1"/>
          </p:cNvSpPr>
          <p:nvPr>
            <p:ph sz="quarter" idx="4294967295"/>
          </p:nvPr>
        </p:nvSpPr>
        <p:spPr>
          <a:xfrm>
            <a:off x="5472113" y="4362450"/>
            <a:ext cx="3671887" cy="2665413"/>
          </a:xfrm>
        </p:spPr>
        <p:txBody>
          <a:bodyPr>
            <a:normAutofit lnSpcReduction="10000"/>
          </a:bodyPr>
          <a:lstStyle/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53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moderních materiálů</a:t>
            </a:r>
          </a:p>
          <a:p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25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nížení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spotřeby paliva</a:t>
            </a:r>
          </a:p>
          <a:p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nižší celkové náklady oproti B787 </a:t>
            </a: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Dreamliner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12875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6092570"/>
              </p:ext>
            </p:extLst>
          </p:nvPr>
        </p:nvGraphicFramePr>
        <p:xfrm>
          <a:off x="25559" y="548680"/>
          <a:ext cx="9118440" cy="5760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39480">
                  <a:extLst>
                    <a:ext uri="{9D8B030D-6E8A-4147-A177-3AD203B41FA5}">
                      <a16:colId xmlns="" xmlns:a16="http://schemas.microsoft.com/office/drawing/2014/main" val="3523321923"/>
                    </a:ext>
                  </a:extLst>
                </a:gridCol>
                <a:gridCol w="3039480">
                  <a:extLst>
                    <a:ext uri="{9D8B030D-6E8A-4147-A177-3AD203B41FA5}">
                      <a16:colId xmlns="" xmlns:a16="http://schemas.microsoft.com/office/drawing/2014/main" val="2310579020"/>
                    </a:ext>
                  </a:extLst>
                </a:gridCol>
                <a:gridCol w="3039480">
                  <a:extLst>
                    <a:ext uri="{9D8B030D-6E8A-4147-A177-3AD203B41FA5}">
                      <a16:colId xmlns="" xmlns:a16="http://schemas.microsoft.com/office/drawing/2014/main" val="1831904720"/>
                    </a:ext>
                  </a:extLst>
                </a:gridCol>
              </a:tblGrid>
              <a:tr h="592145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</a:t>
                      </a:r>
                      <a:endParaRPr lang="cs-CZ" sz="1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Boeing 787 </a:t>
                      </a:r>
                      <a:r>
                        <a:rPr lang="cs-CZ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Dreamliner</a:t>
                      </a:r>
                      <a:endParaRPr lang="cs-CZ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Airbus A350-1000</a:t>
                      </a:r>
                      <a:endParaRPr lang="cs-CZ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484739265"/>
                  </a:ext>
                </a:extLst>
              </a:tr>
              <a:tr h="737692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Délka</a:t>
                      </a:r>
                      <a:endParaRPr lang="cs-CZ" sz="1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 m</a:t>
                      </a:r>
                      <a:endParaRPr lang="cs-CZ" sz="2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73,88 m</a:t>
                      </a:r>
                      <a:endParaRPr lang="cs-CZ" sz="2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49282172"/>
                  </a:ext>
                </a:extLst>
              </a:tr>
              <a:tr h="730229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Výška svislé ocasní plochy</a:t>
                      </a:r>
                      <a:endParaRPr lang="cs-CZ" sz="1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 m</a:t>
                      </a:r>
                      <a:endParaRPr lang="cs-CZ" sz="2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17,08 m</a:t>
                      </a:r>
                      <a:endParaRPr lang="cs-CZ" sz="2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270008464"/>
                  </a:ext>
                </a:extLst>
              </a:tr>
              <a:tr h="737692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Šířka kabiny pro cestující</a:t>
                      </a:r>
                      <a:endParaRPr lang="cs-CZ" sz="1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5,4 m</a:t>
                      </a:r>
                      <a:endParaRPr lang="cs-CZ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5,61 m</a:t>
                      </a:r>
                      <a:endParaRPr lang="cs-CZ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3825009075"/>
                  </a:ext>
                </a:extLst>
              </a:tr>
              <a:tr h="737692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Počet míst pro cestující</a:t>
                      </a:r>
                      <a:endParaRPr lang="cs-CZ" sz="1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210-</a:t>
                      </a:r>
                      <a:r>
                        <a:rPr lang="en-US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</a:t>
                      </a:r>
                      <a:endParaRPr lang="cs-CZ" sz="2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</a:t>
                      </a:r>
                      <a:endParaRPr lang="cs-CZ" sz="2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4012810651"/>
                  </a:ext>
                </a:extLst>
              </a:tr>
              <a:tr h="737692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Rozpětí křídel</a:t>
                      </a:r>
                      <a:endParaRPr lang="cs-CZ" sz="1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 m </a:t>
                      </a:r>
                      <a:endParaRPr lang="cs-CZ" sz="2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64,75 m</a:t>
                      </a:r>
                      <a:endParaRPr lang="cs-CZ" sz="2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3864897976"/>
                  </a:ext>
                </a:extLst>
              </a:tr>
              <a:tr h="745957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Dolet</a:t>
                      </a:r>
                      <a:endParaRPr lang="cs-CZ" sz="1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14 200-</a:t>
                      </a:r>
                      <a:r>
                        <a:rPr lang="en-US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15 200 km</a:t>
                      </a:r>
                      <a:endParaRPr lang="cs-CZ" sz="2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15 600 km</a:t>
                      </a:r>
                      <a:endParaRPr lang="cs-CZ" sz="2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3062908927"/>
                  </a:ext>
                </a:extLst>
              </a:tr>
              <a:tr h="741541">
                <a:tc>
                  <a:txBody>
                    <a:bodyPr/>
                    <a:lstStyle/>
                    <a:p>
                      <a:pPr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Přibližná cena</a:t>
                      </a:r>
                      <a:endParaRPr lang="cs-CZ" sz="1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cs-CZ" sz="2000" b="1" baseline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až 4,6 mld. Kč</a:t>
                      </a:r>
                      <a:endParaRPr lang="cs-CZ" sz="20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 až 6,4 mld. Kč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39909792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38308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dirty="0">
                <a:latin typeface="Arial" panose="020B0604020202020204" pitchFamily="34" charset="0"/>
                <a:cs typeface="Arial" panose="020B0604020202020204" pitchFamily="34" charset="0"/>
              </a:rPr>
              <a:t>Vývoj a uvedení letounu na </a:t>
            </a:r>
            <a:r>
              <a:rPr lang="cs-CZ" sz="4900" dirty="0" smtClean="0">
                <a:latin typeface="Arial" panose="020B0604020202020204" pitchFamily="34" charset="0"/>
                <a:cs typeface="Arial" panose="020B0604020202020204" pitchFamily="34" charset="0"/>
              </a:rPr>
              <a:t>trh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finální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montáž je prováděna ve francouzském Toulouse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první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let v červnu 2013 a do komerčního provozu v lednu 2015 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vývoj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A350 XWB přišel na 11 miliard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euro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(280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mld. Kč)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celkový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počet objednávek činí 810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konce října 2016 vyrobeno 49 strojů A350</a:t>
            </a: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0703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07504" y="4869160"/>
            <a:ext cx="8928992" cy="1872208"/>
          </a:xfrm>
        </p:spPr>
        <p:txBody>
          <a:bodyPr>
            <a:normAutofit/>
          </a:bodyPr>
          <a:lstStyle/>
          <a:p>
            <a:r>
              <a:rPr lang="cs-CZ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Qatar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Airways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(13),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Finnair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(8), Singapore Airlines (7), ILFC (6), LATAM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Brasil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(5), CIT Group (4),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Cathay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Pacific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(4),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China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Airlines (1), Vietnam Airlines (1). 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8"/>
          <a:stretch/>
        </p:blipFill>
        <p:spPr>
          <a:xfrm>
            <a:off x="323528" y="116632"/>
            <a:ext cx="8426507" cy="475252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346890288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3049</TotalTime>
  <Words>306</Words>
  <Application>Microsoft Office PowerPoint</Application>
  <PresentationFormat>Předvádění na obrazovce (4:3)</PresentationFormat>
  <Paragraphs>77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AIRBUS - A350 XWB</vt:lpstr>
      <vt:lpstr>Prezentace aplikace PowerPoint</vt:lpstr>
      <vt:lpstr>Charakteristika A350 XWB</vt:lpstr>
      <vt:lpstr>Přednosti letounu A350 XWB </vt:lpstr>
      <vt:lpstr>Prezentace aplikace PowerPoint</vt:lpstr>
      <vt:lpstr>Prezentace aplikace PowerPoint</vt:lpstr>
      <vt:lpstr>Pohonné jednotky</vt:lpstr>
      <vt:lpstr>Křídla</vt:lpstr>
      <vt:lpstr>Winglety</vt:lpstr>
      <vt:lpstr>zahnuté téměř o 180 stupňů, na konci směřují zpět k letadlu</vt:lpstr>
      <vt:lpstr>Prezentace aplikace PowerPoint</vt:lpstr>
      <vt:lpstr>Vyšší osobní prostor</vt:lpstr>
      <vt:lpstr>Prezentace aplikace PowerPoint</vt:lpstr>
      <vt:lpstr>Hlavní konkurent - B787 Dreamliner</vt:lpstr>
      <vt:lpstr>Prezentace aplikace PowerPoint</vt:lpstr>
      <vt:lpstr>Vývoj a uvedení letounu na trh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Nejnovější AIRbus: A350 WXB</dc:title>
  <dc:creator>Jakub Kaplan</dc:creator>
  <cp:lastModifiedBy>UPa</cp:lastModifiedBy>
  <cp:revision>118</cp:revision>
  <dcterms:created xsi:type="dcterms:W3CDTF">2016-12-10T19:09:13Z</dcterms:created>
  <dcterms:modified xsi:type="dcterms:W3CDTF">2017-01-17T15:18:48Z</dcterms:modified>
</cp:coreProperties>
</file>