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0"/>
  </p:notesMasterIdLst>
  <p:sldIdLst>
    <p:sldId id="256" r:id="rId2"/>
    <p:sldId id="258" r:id="rId3"/>
    <p:sldId id="259" r:id="rId4"/>
    <p:sldId id="273" r:id="rId5"/>
    <p:sldId id="260" r:id="rId6"/>
    <p:sldId id="261" r:id="rId7"/>
    <p:sldId id="274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68" d="100"/>
          <a:sy n="68" d="100"/>
        </p:scale>
        <p:origin x="-3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55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BB610-E376-4AAF-AB0F-06C93B3B30B0}" type="datetimeFigureOut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AC1FE-9C6B-432F-9D6F-5793B39459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932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CAC1FE-9C6B-432F-9D6F-5793B394592D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85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A7EE2-50F1-4B57-9068-82BA414822EF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43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2D618-8607-4C70-A9A7-8CA121570909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12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A0FEC-D9E4-41F9-97CE-4F64A49D27A9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03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0C24-F5B4-4191-933D-D62E7A4A52DF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92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DFA6-4AAC-4C7C-8D99-237476DDC559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15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D0166-6CA0-46F2-89CE-E34DE8F79750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61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97F80-7E74-470B-A1AA-E2BE39D58058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9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D83DF-78B7-4B19-B65D-707C270D84BC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30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E1BAC-453D-41D5-8EDE-58374A9E668C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48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D1CB5-22F0-4497-B77D-C4C72D3D0ACB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83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CF6A8-BFA8-4E27-A4DF-377A1C049C13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31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ABDC5-585D-4EC0-899C-EC78D59524B4}" type="datetime1">
              <a:rPr lang="cs-CZ" smtClean="0"/>
              <a:pPr/>
              <a:t>13.6.2013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3ACFE-71B1-4566-B93A-7E08037AB55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475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Aplikace zásad zklidňování dopravy</a:t>
            </a:r>
            <a:br>
              <a:rPr lang="cs-CZ" sz="5400" dirty="0" smtClean="0">
                <a:latin typeface="Arial" pitchFamily="34" charset="0"/>
                <a:cs typeface="Arial" pitchFamily="34" charset="0"/>
              </a:rPr>
            </a:br>
            <a:r>
              <a:rPr lang="cs-CZ" sz="5400" dirty="0" smtClean="0">
                <a:latin typeface="Arial" pitchFamily="34" charset="0"/>
                <a:cs typeface="Arial" pitchFamily="34" charset="0"/>
              </a:rPr>
              <a:t>v lokalitě Praha – Karlín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/>
            <a:r>
              <a:rPr lang="cs-CZ" dirty="0" smtClean="0">
                <a:latin typeface="Arial" pitchFamily="34" charset="0"/>
                <a:cs typeface="Arial" pitchFamily="34" charset="0"/>
              </a:rPr>
              <a:t>Zásady zklidňování ulic obecně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zklidňování dopravy je soubor opatření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 nástrojů, která mají vést k zlepšení životního prostředí a bezpečnosti především cyklistů a chodců na úkor automobilové dopravy, která byla dosud upřednostňována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nejradikálnějším způsobem zklidnění dopravy je úplné vyloučení nebo značné omezení silničního provozu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hlavním trendem a současně funkčním nástrojem v současné době jsou takzvané zóny 30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Zóna 30 – obecná charakteristika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686800" cy="3917032"/>
          </a:xfrm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převažuje funkce bydlení, auto není vítáno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je zde intenzivní pohyb chodců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není zde světelná signalizace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nevyznačují se přechody pro chodce,</a:t>
            </a:r>
            <a:br>
              <a:rPr lang="cs-CZ" sz="3000" dirty="0">
                <a:latin typeface="Arial" pitchFamily="34" charset="0"/>
                <a:cs typeface="Arial" pitchFamily="34" charset="0"/>
              </a:rPr>
            </a:br>
            <a:r>
              <a:rPr lang="cs-CZ" sz="3000" dirty="0">
                <a:latin typeface="Arial" pitchFamily="34" charset="0"/>
                <a:cs typeface="Arial" pitchFamily="34" charset="0"/>
              </a:rPr>
              <a:t>s chodcem je třeba počítat stále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vymezení oblasti, kde je na obslužných komunikacích snížena rychlost na 30 km/h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základním principem zklidnění</a:t>
            </a:r>
            <a:br>
              <a:rPr lang="cs-CZ" sz="3000" dirty="0">
                <a:latin typeface="Arial" pitchFamily="34" charset="0"/>
                <a:cs typeface="Arial" pitchFamily="34" charset="0"/>
              </a:rPr>
            </a:br>
            <a:r>
              <a:rPr lang="cs-CZ" sz="3000" dirty="0">
                <a:latin typeface="Arial" pitchFamily="34" charset="0"/>
                <a:cs typeface="Arial" pitchFamily="34" charset="0"/>
              </a:rPr>
              <a:t>v křižovatkách je přednost zprava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Zóna 30 – obecné výhody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7544" y="1600200"/>
            <a:ext cx="8496944" cy="5069159"/>
          </a:xfrm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zvýšení bezpečnosti provozu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zmírnění provozu a emisí škodlivin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skromnější dimenzování komunikací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plynulá jízda bez opakovaného zpomalování</a:t>
            </a:r>
            <a:br>
              <a:rPr lang="cs-CZ" sz="3000" dirty="0">
                <a:latin typeface="Arial" pitchFamily="34" charset="0"/>
                <a:cs typeface="Arial" pitchFamily="34" charset="0"/>
              </a:rPr>
            </a:br>
            <a:r>
              <a:rPr lang="cs-CZ" sz="3000" dirty="0">
                <a:latin typeface="Arial" pitchFamily="34" charset="0"/>
                <a:cs typeface="Arial" pitchFamily="34" charset="0"/>
              </a:rPr>
              <a:t>a rozjezdů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zlepšení podmínek</a:t>
            </a:r>
            <a:br>
              <a:rPr lang="cs-CZ" sz="3000" dirty="0">
                <a:latin typeface="Arial" pitchFamily="34" charset="0"/>
                <a:cs typeface="Arial" pitchFamily="34" charset="0"/>
              </a:rPr>
            </a:br>
            <a:r>
              <a:rPr lang="cs-CZ" sz="3000" dirty="0">
                <a:latin typeface="Arial" pitchFamily="34" charset="0"/>
                <a:cs typeface="Arial" pitchFamily="34" charset="0"/>
              </a:rPr>
              <a:t>pro cyklisty</a:t>
            </a:r>
          </a:p>
          <a:p>
            <a:pPr>
              <a:lnSpc>
                <a:spcPct val="80000"/>
              </a:lnSpc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méně dopravních</a:t>
            </a:r>
            <a:br>
              <a:rPr lang="cs-CZ" sz="3000" dirty="0">
                <a:latin typeface="Arial" pitchFamily="34" charset="0"/>
                <a:cs typeface="Arial" pitchFamily="34" charset="0"/>
              </a:rPr>
            </a:br>
            <a:r>
              <a:rPr lang="cs-CZ" sz="3000" dirty="0">
                <a:latin typeface="Arial" pitchFamily="34" charset="0"/>
                <a:cs typeface="Arial" pitchFamily="34" charset="0"/>
              </a:rPr>
              <a:t>značek</a:t>
            </a:r>
          </a:p>
          <a:p>
            <a:endParaRPr lang="cs-CZ" sz="3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Obrázek 6" descr="křivk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4064856"/>
            <a:ext cx="4932040" cy="279314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325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Způsoby zklidňování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8219256" cy="5184576"/>
          </a:xfrm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Psychologické prvky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standardní svislé a vodorovné dopravní značky výstražné, usměrňující směr jízdy nebo omezující rychlost</a:t>
            </a:r>
          </a:p>
          <a:p>
            <a:r>
              <a:rPr lang="cs-CZ" sz="26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pakování svislé značky nakreslením na vozovku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měřič a zobrazovač rychlosti vozidla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psychologické prvky suplující fyzické prvky</a:t>
            </a:r>
          </a:p>
          <a:p>
            <a:r>
              <a:rPr lang="cs-CZ" sz="2600" dirty="0" smtClean="0">
                <a:latin typeface="Arial" pitchFamily="34" charset="0"/>
                <a:cs typeface="Arial" pitchFamily="34" charset="0"/>
              </a:rPr>
              <a:t>taková opatření, která opticky nebo akusticky upraví povrch vozovky tak, aby došlo ke zvýšení pozornosti řidiče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Fyzické </a:t>
            </a:r>
            <a:r>
              <a:rPr lang="cs-CZ" sz="3600" b="1" dirty="0">
                <a:latin typeface="Arial" pitchFamily="34" charset="0"/>
                <a:cs typeface="Arial" pitchFamily="34" charset="0"/>
              </a:rPr>
              <a:t>prvky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zúžení </a:t>
            </a:r>
            <a:r>
              <a:rPr lang="cs-CZ" dirty="0">
                <a:latin typeface="Arial" pitchFamily="34" charset="0"/>
                <a:cs typeface="Arial" pitchFamily="34" charset="0"/>
              </a:rPr>
              <a:t>vozovky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dopravní </a:t>
            </a:r>
            <a:r>
              <a:rPr lang="cs-CZ" dirty="0">
                <a:latin typeface="Arial" pitchFamily="34" charset="0"/>
                <a:cs typeface="Arial" pitchFamily="34" charset="0"/>
              </a:rPr>
              <a:t>šikana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zpomalovací </a:t>
            </a:r>
            <a:r>
              <a:rPr lang="cs-CZ" dirty="0">
                <a:latin typeface="Arial" pitchFamily="34" charset="0"/>
                <a:cs typeface="Arial" pitchFamily="34" charset="0"/>
              </a:rPr>
              <a:t>prahy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stavební </a:t>
            </a:r>
            <a:r>
              <a:rPr lang="cs-CZ" dirty="0">
                <a:latin typeface="Arial" pitchFamily="34" charset="0"/>
                <a:cs typeface="Arial" pitchFamily="34" charset="0"/>
              </a:rPr>
              <a:t>úpravy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křižovatek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Historie projektu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91264" cy="4133056"/>
          </a:xfrm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l-PL" sz="3200" dirty="0" smtClean="0">
                <a:latin typeface="Arial" pitchFamily="34" charset="0"/>
                <a:cs typeface="Arial" pitchFamily="34" charset="0"/>
              </a:rPr>
              <a:t>za celým projektem od počátku stojí architekt Tomáš Cach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po návratu ze studia do ČR se Cach angažoval v Auto*Matu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stal se členem magistrátní komise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pro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cyklodopravu</a:t>
            </a:r>
            <a:endParaRPr lang="cs-CZ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rozhodl se začít s jednou čtvrtí, s Karlínem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Základní informace o Karlíně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5536" y="1600200"/>
            <a:ext cx="8291264" cy="4925143"/>
          </a:xfrm>
          <a:solidFill>
            <a:schemeClr val="lt1">
              <a:alpha val="75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Karlín je z dopravních i urbanistických důvodů jednou z nejvhodnějších pražských lokalit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pro zklidňování formou zóny 30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 v rovinatém území s kompaktní smíšenou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a obytnou zástavbou s rozměrnými domovními bloky a ulicemi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achází se v širším centru města s vysokou koncentrací zdrojů a cílů dopravy a velkým významem pěšího a cyklistického pohybu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pro dopravní obslužnost území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6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2012-10-12 12.05.04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7501" r="4540" b="12495"/>
          <a:stretch>
            <a:fillRect/>
          </a:stretch>
        </p:blipFill>
        <p:spPr>
          <a:xfrm>
            <a:off x="-1096057" y="620688"/>
            <a:ext cx="10945216" cy="6048673"/>
          </a:xfr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 descr="2012-10-12 12.04.56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188640" y="-1179512"/>
            <a:ext cx="12001333" cy="9001000"/>
          </a:xfr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2012-10-12 12.05.23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116632" y="-603448"/>
            <a:ext cx="12001332" cy="9001000"/>
          </a:xfr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2012-11-21 14.31.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3" y="0"/>
            <a:ext cx="9143999" cy="6858000"/>
          </a:xfr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2012-11-21 14.33.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2012-11-21 14.33.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08" y="0"/>
            <a:ext cx="9143999" cy="6858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2012-11-21 14.33.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968" y="0"/>
            <a:ext cx="9144000" cy="6858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2012-11-21 14.33.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2012-11-21 14.33.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87" y="0"/>
            <a:ext cx="9144000" cy="6858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2012-11-21 14.33.4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2012-11-21 14.33.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</TotalTime>
  <Words>168</Words>
  <Application>Microsoft Office PowerPoint</Application>
  <PresentationFormat>Předvádění na obrazovce (4:3)</PresentationFormat>
  <Paragraphs>42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Aplikace zásad zklidňování dopravy v lokalitě Praha – Karlín</vt:lpstr>
      <vt:lpstr>Zásady zklidňování ulic obecně</vt:lpstr>
      <vt:lpstr>Zóna 30 – obecná charakteristika</vt:lpstr>
      <vt:lpstr>Zóna 30 – obecné výhody</vt:lpstr>
      <vt:lpstr>Způsoby zklidňování</vt:lpstr>
      <vt:lpstr>Historie projektu</vt:lpstr>
      <vt:lpstr>Základní informace o Karlíně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Aplikace zásad zklidňování dopravy v lokalitě Praha – Karlín</dc:title>
  <dc:creator/>
  <cp:lastModifiedBy>UPa</cp:lastModifiedBy>
  <cp:revision>16</cp:revision>
  <dcterms:created xsi:type="dcterms:W3CDTF">2012-11-26T18:24:24Z</dcterms:created>
  <dcterms:modified xsi:type="dcterms:W3CDTF">2013-06-13T06:49:43Z</dcterms:modified>
</cp:coreProperties>
</file>