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12"/>
  </p:notesMasterIdLst>
  <p:handoutMasterIdLst>
    <p:handoutMasterId r:id="rId13"/>
  </p:handoutMasterIdLst>
  <p:sldIdLst>
    <p:sldId id="265" r:id="rId2"/>
    <p:sldId id="298" r:id="rId3"/>
    <p:sldId id="300" r:id="rId4"/>
    <p:sldId id="312" r:id="rId5"/>
    <p:sldId id="311" r:id="rId6"/>
    <p:sldId id="302" r:id="rId7"/>
    <p:sldId id="303" r:id="rId8"/>
    <p:sldId id="304" r:id="rId9"/>
    <p:sldId id="305" r:id="rId10"/>
    <p:sldId id="310" r:id="rId11"/>
  </p:sldIdLst>
  <p:sldSz cx="9144000" cy="6858000" type="screen4x3"/>
  <p:notesSz cx="6813550" cy="9948863"/>
  <p:defaultTextStyle>
    <a:defPPr>
      <a:defRPr lang="cs-CZ"/>
    </a:defPPr>
    <a:lvl1pPr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26">
          <p15:clr>
            <a:srgbClr val="A4A3A4"/>
          </p15:clr>
        </p15:guide>
        <p15:guide id="2" orient="horz" pos="4176">
          <p15:clr>
            <a:srgbClr val="A4A3A4"/>
          </p15:clr>
        </p15:guide>
        <p15:guide id="3" orient="horz" pos="824">
          <p15:clr>
            <a:srgbClr val="A4A3A4"/>
          </p15:clr>
        </p15:guide>
        <p15:guide id="4" orient="horz" pos="2747">
          <p15:clr>
            <a:srgbClr val="A4A3A4"/>
          </p15:clr>
        </p15:guide>
        <p15:guide id="5" orient="horz" pos="1632">
          <p15:clr>
            <a:srgbClr val="A4A3A4"/>
          </p15:clr>
        </p15:guide>
        <p15:guide id="6" orient="horz" pos="3160">
          <p15:clr>
            <a:srgbClr val="A4A3A4"/>
          </p15:clr>
        </p15:guide>
        <p15:guide id="7" orient="horz" pos="1951">
          <p15:clr>
            <a:srgbClr val="A4A3A4"/>
          </p15:clr>
        </p15:guide>
        <p15:guide id="8" pos="5523">
          <p15:clr>
            <a:srgbClr val="A4A3A4"/>
          </p15:clr>
        </p15:guide>
        <p15:guide id="9" pos="2880">
          <p15:clr>
            <a:srgbClr val="A4A3A4"/>
          </p15:clr>
        </p15:guide>
        <p15:guide id="10" pos="2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4197"/>
    <a:srgbClr val="CCECFF"/>
    <a:srgbClr val="339933"/>
    <a:srgbClr val="DD137B"/>
    <a:srgbClr val="FF66CC"/>
    <a:srgbClr val="66FF66"/>
    <a:srgbClr val="434578"/>
    <a:srgbClr val="B3C4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87" autoAdjust="0"/>
    <p:restoredTop sz="91315" autoAdjust="0"/>
  </p:normalViewPr>
  <p:slideViewPr>
    <p:cSldViewPr snapToGrid="0">
      <p:cViewPr varScale="1">
        <p:scale>
          <a:sx n="101" d="100"/>
          <a:sy n="101" d="100"/>
        </p:scale>
        <p:origin x="-360" y="-60"/>
      </p:cViewPr>
      <p:guideLst>
        <p:guide orient="horz" pos="426"/>
        <p:guide orient="horz" pos="4176"/>
        <p:guide orient="horz" pos="824"/>
        <p:guide orient="horz" pos="2747"/>
        <p:guide orient="horz" pos="1632"/>
        <p:guide orient="horz" pos="3160"/>
        <p:guide orient="horz" pos="1951"/>
        <p:guide pos="5523"/>
        <p:guide pos="2880"/>
        <p:guide pos="237"/>
      </p:guideLst>
    </p:cSldViewPr>
  </p:slideViewPr>
  <p:outlineViewPr>
    <p:cViewPr>
      <p:scale>
        <a:sx n="50" d="100"/>
        <a:sy n="50" d="100"/>
      </p:scale>
      <p:origin x="0" y="1275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688" tIns="45845" rIns="91688" bIns="45845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3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60800" y="0"/>
            <a:ext cx="29527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688" tIns="45845" rIns="91688" bIns="45845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3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51975"/>
            <a:ext cx="29527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688" tIns="45845" rIns="91688" bIns="45845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3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60800" y="9451975"/>
            <a:ext cx="29527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688" tIns="45845" rIns="91688" bIns="45845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300" b="0"/>
            </a:lvl1pPr>
          </a:lstStyle>
          <a:p>
            <a:fld id="{B3275F80-2928-42A6-A3EB-A6D01FD2DE7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064038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93" tIns="46049" rIns="92093" bIns="46049" numCol="1" anchor="t" anchorCtr="0" compatLnSpc="1">
            <a:prstTxWarp prst="textNoShape">
              <a:avLst/>
            </a:prstTxWarp>
          </a:bodyPr>
          <a:lstStyle>
            <a:lvl1pPr defTabSz="920750">
              <a:spcBef>
                <a:spcPct val="0"/>
              </a:spcBef>
              <a:defRPr sz="13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9213" y="0"/>
            <a:ext cx="2952750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93" tIns="46049" rIns="92093" bIns="46049" numCol="1" anchor="t" anchorCtr="0" compatLnSpc="1">
            <a:prstTxWarp prst="textNoShape">
              <a:avLst/>
            </a:prstTxWarp>
          </a:bodyPr>
          <a:lstStyle>
            <a:lvl1pPr algn="r" defTabSz="920750">
              <a:spcBef>
                <a:spcPct val="0"/>
              </a:spcBef>
              <a:defRPr sz="13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75225" cy="3730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5988"/>
            <a:ext cx="5451475" cy="447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93" tIns="46049" rIns="92093" bIns="460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52750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93" tIns="46049" rIns="92093" bIns="46049" numCol="1" anchor="b" anchorCtr="0" compatLnSpc="1">
            <a:prstTxWarp prst="textNoShape">
              <a:avLst/>
            </a:prstTxWarp>
          </a:bodyPr>
          <a:lstStyle>
            <a:lvl1pPr defTabSz="920750">
              <a:spcBef>
                <a:spcPct val="0"/>
              </a:spcBef>
              <a:defRPr sz="13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9213" y="9448800"/>
            <a:ext cx="2952750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93" tIns="46049" rIns="92093" bIns="46049" numCol="1" anchor="b" anchorCtr="0" compatLnSpc="1">
            <a:prstTxWarp prst="textNoShape">
              <a:avLst/>
            </a:prstTxWarp>
          </a:bodyPr>
          <a:lstStyle>
            <a:lvl1pPr algn="r" defTabSz="920750">
              <a:spcBef>
                <a:spcPct val="0"/>
              </a:spcBef>
              <a:defRPr sz="1300" b="0"/>
            </a:lvl1pPr>
          </a:lstStyle>
          <a:p>
            <a:fld id="{E7A5C2CF-4286-4ACA-A8B6-F633BE9D68C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54514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ED0A691-7478-4741-AAD1-ED536D3420DB}" type="slidenum">
              <a:rPr lang="cs-CZ" altLang="cs-CZ" sz="1300"/>
              <a:pPr eaLnBrk="1" hangingPunct="1">
                <a:spcBef>
                  <a:spcPct val="0"/>
                </a:spcBef>
              </a:pPr>
              <a:t>1</a:t>
            </a:fld>
            <a:endParaRPr lang="cs-CZ" altLang="cs-CZ" sz="130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31006629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ADDE28-0A33-4E01-8F5B-BF9A4D1720D2}" type="slidenum">
              <a:rPr lang="cs-CZ" altLang="cs-CZ" sz="1300"/>
              <a:pPr eaLnBrk="1" hangingPunct="1">
                <a:spcBef>
                  <a:spcPct val="0"/>
                </a:spcBef>
              </a:pPr>
              <a:t>2</a:t>
            </a:fld>
            <a:endParaRPr lang="cs-CZ" altLang="cs-CZ" sz="130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9283548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ADDE28-0A33-4E01-8F5B-BF9A4D1720D2}" type="slidenum">
              <a:rPr lang="cs-CZ" altLang="cs-CZ" sz="1300"/>
              <a:pPr eaLnBrk="1" hangingPunct="1">
                <a:spcBef>
                  <a:spcPct val="0"/>
                </a:spcBef>
              </a:pPr>
              <a:t>3</a:t>
            </a:fld>
            <a:endParaRPr lang="cs-CZ" altLang="cs-CZ" sz="130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30761246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ADDE28-0A33-4E01-8F5B-BF9A4D1720D2}" type="slidenum">
              <a:rPr lang="cs-CZ" altLang="cs-CZ" sz="1300"/>
              <a:pPr eaLnBrk="1" hangingPunct="1">
                <a:spcBef>
                  <a:spcPct val="0"/>
                </a:spcBef>
              </a:pPr>
              <a:t>4</a:t>
            </a:fld>
            <a:endParaRPr lang="cs-CZ" altLang="cs-CZ" sz="130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3076124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ADDE28-0A33-4E01-8F5B-BF9A4D1720D2}" type="slidenum">
              <a:rPr lang="cs-CZ" altLang="cs-CZ" sz="1300"/>
              <a:pPr eaLnBrk="1" hangingPunct="1">
                <a:spcBef>
                  <a:spcPct val="0"/>
                </a:spcBef>
              </a:pPr>
              <a:t>5</a:t>
            </a:fld>
            <a:endParaRPr lang="cs-CZ" altLang="cs-CZ" sz="130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3076124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ADDE28-0A33-4E01-8F5B-BF9A4D1720D2}" type="slidenum">
              <a:rPr lang="cs-CZ" altLang="cs-CZ" sz="1300"/>
              <a:pPr eaLnBrk="1" hangingPunct="1">
                <a:spcBef>
                  <a:spcPct val="0"/>
                </a:spcBef>
              </a:pPr>
              <a:t>6</a:t>
            </a:fld>
            <a:endParaRPr lang="cs-CZ" altLang="cs-CZ" sz="130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36396816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ADDE28-0A33-4E01-8F5B-BF9A4D1720D2}" type="slidenum">
              <a:rPr lang="cs-CZ" altLang="cs-CZ" sz="1300"/>
              <a:pPr eaLnBrk="1" hangingPunct="1">
                <a:spcBef>
                  <a:spcPct val="0"/>
                </a:spcBef>
              </a:pPr>
              <a:t>7</a:t>
            </a:fld>
            <a:endParaRPr lang="cs-CZ" altLang="cs-CZ" sz="130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1591621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ADDE28-0A33-4E01-8F5B-BF9A4D1720D2}" type="slidenum">
              <a:rPr lang="cs-CZ" altLang="cs-CZ" sz="1300"/>
              <a:pPr eaLnBrk="1" hangingPunct="1">
                <a:spcBef>
                  <a:spcPct val="0"/>
                </a:spcBef>
              </a:pPr>
              <a:t>8</a:t>
            </a:fld>
            <a:endParaRPr lang="cs-CZ" altLang="cs-CZ" sz="130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29089920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ADDE28-0A33-4E01-8F5B-BF9A4D1720D2}" type="slidenum">
              <a:rPr lang="cs-CZ" altLang="cs-CZ" sz="1300"/>
              <a:pPr eaLnBrk="1" hangingPunct="1">
                <a:spcBef>
                  <a:spcPct val="0"/>
                </a:spcBef>
              </a:pPr>
              <a:t>9</a:t>
            </a:fld>
            <a:endParaRPr lang="cs-CZ" altLang="cs-CZ" sz="130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14449615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20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207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ADDE28-0A33-4E01-8F5B-BF9A4D1720D2}" type="slidenum">
              <a:rPr lang="cs-CZ" altLang="cs-CZ" sz="1300"/>
              <a:pPr eaLnBrk="1" hangingPunct="1">
                <a:spcBef>
                  <a:spcPct val="0"/>
                </a:spcBef>
              </a:pPr>
              <a:t>10</a:t>
            </a:fld>
            <a:endParaRPr lang="cs-CZ" altLang="cs-CZ" sz="130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2136212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81B109-DCDF-4A97-B450-6870B2591D51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19F9D-3F0B-443C-9AF3-E1EFF2B52EB8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8244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AE5F98-DC9F-4B44-8A9A-8FBB08CAAFEC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E628-AE14-462F-886E-444F7563EA01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7072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4E58DC-619D-4162-830E-900684255576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46F93-0100-40DE-9AC7-659C7BEDEA83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26592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DD4D90-D4D6-4026-A028-9605F5A9D0F0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54770-4768-49BB-8627-F9C7B6711A66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31544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D1841-0C7F-400E-9E9C-F66BE55E2F17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8424-6F75-449B-81EF-55D19D0B5873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40303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0EFDFD-2230-4483-8B4C-EA3CA03A6F8B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8816D-3DC5-4C34-A6C6-800DBFA32D3B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3082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629259-F1AB-4980-AEC9-6ADEC54E5BEC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178C8-85AB-42A1-974B-1BB47893D177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18702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706594-62ED-45F6-A5F9-515359C635EB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D9594-FCDE-4ED8-8266-081CA3C7BFDF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3545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BD960F-956B-4563-9F9E-945FAB996953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EFA8C-FEC7-4C55-A4E2-FD5CF373A829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11877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22CE8D-12EC-4ED7-A12D-C50046A2584C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03822-157F-4091-838A-4FBE3689A909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89363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F53CB4-BB52-49F9-B502-265ECFA4DF9D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9F133-B64E-4282-ACDE-517AA4A28C8B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40988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928247-C9D5-4BEF-9858-96B2C2B20F48}" type="datetime1">
              <a:rPr lang="cs-CZ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57C3FF-B060-417C-B400-EB9F993D787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51371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81EAB7A-DA1C-427D-8247-473DFED5FAB3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338DB-E7FC-441A-B498-5BB088E481A9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04834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34"/>
          <p:cNvSpPr>
            <a:spLocks noGrp="1" noChangeArrowheads="1"/>
          </p:cNvSpPr>
          <p:nvPr>
            <p:ph type="ctrTitle"/>
          </p:nvPr>
        </p:nvSpPr>
        <p:spPr>
          <a:xfrm>
            <a:off x="340019" y="1675974"/>
            <a:ext cx="8343900" cy="2498725"/>
          </a:xfrm>
        </p:spPr>
        <p:txBody>
          <a:bodyPr>
            <a:normAutofit/>
          </a:bodyPr>
          <a:lstStyle/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Sdílené jízdy společnosti UBER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89000"/>
          </a:xfrm>
        </p:spPr>
        <p:txBody>
          <a:bodyPr>
            <a:normAutofit/>
          </a:bodyPr>
          <a:lstStyle/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Historie společnosti UBER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98500" y="1374775"/>
            <a:ext cx="7753350" cy="5162550"/>
          </a:xfrm>
        </p:spPr>
        <p:txBody>
          <a:bodyPr>
            <a:normAutofit lnSpcReduction="10000"/>
          </a:bodyPr>
          <a:lstStyle/>
          <a:p>
            <a:endParaRPr lang="cs-CZ" alt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zakladatelé </a:t>
            </a:r>
            <a:r>
              <a:rPr lang="cs-CZ" sz="2600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Travis</a:t>
            </a:r>
            <a:r>
              <a:rPr lang="cs-CZ" sz="2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Kalanick</a:t>
            </a:r>
            <a:r>
              <a:rPr lang="cs-CZ" sz="2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sz="2600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Garretta</a:t>
            </a:r>
            <a:r>
              <a:rPr lang="cs-CZ" sz="2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Camp</a:t>
            </a:r>
            <a:endParaRPr lang="cs-CZ" altLang="cs-CZ" sz="2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poprvé v roce 2009 v San Francisku</a:t>
            </a:r>
          </a:p>
          <a:p>
            <a:pPr eaLnBrk="1" hangingPunct="1"/>
            <a:r>
              <a:rPr lang="cs-CZ" sz="26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Über</a:t>
            </a:r>
            <a:r>
              <a:rPr 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něco víc/nad očekávání</a:t>
            </a:r>
          </a:p>
          <a:p>
            <a:pPr eaLnBrk="1" hangingPunct="1"/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2011 expanze po USA</a:t>
            </a:r>
          </a:p>
          <a:p>
            <a:pPr eaLnBrk="1" hangingPunct="1"/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2011 Paříž</a:t>
            </a:r>
          </a:p>
          <a:p>
            <a:pPr eaLnBrk="1" hangingPunct="1"/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2014 (srpen) Praha</a:t>
            </a:r>
          </a:p>
          <a:p>
            <a:pPr eaLnBrk="1" hangingPunct="1"/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  <a:r>
              <a:rPr lang="cs-CZ" altLang="cs-CZ" sz="2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(červen) UBERBOAT v Istanbulu (vodní taxi)</a:t>
            </a:r>
          </a:p>
          <a:p>
            <a:pPr eaLnBrk="1" hangingPunct="1"/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2015 (podzim) začala příprava na rozvoz malých zásilek v USA</a:t>
            </a:r>
          </a:p>
          <a:p>
            <a:pPr eaLnBrk="1" hangingPunct="1"/>
            <a:r>
              <a:rPr lang="cs-CZ" altLang="cs-CZ" sz="2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íce jak 300 měst ve více jak 50 státech</a:t>
            </a:r>
          </a:p>
          <a:p>
            <a:pPr eaLnBrk="1" hangingPunct="1">
              <a:buFontTx/>
              <a:buNone/>
            </a:pPr>
            <a:endParaRPr lang="cs-CZ" alt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</a:pPr>
            <a:endParaRPr lang="cs-CZ" alt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>
                <a:solidFill>
                  <a:schemeClr val="bg1"/>
                </a:solidFill>
                <a:latin typeface="Arial" panose="020B0604020202020204" pitchFamily="34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 b="0">
                <a:solidFill>
                  <a:schemeClr val="bg1"/>
                </a:solidFill>
                <a:latin typeface="Arial" panose="020B0604020202020204" pitchFamily="34" charset="0"/>
              </a:rPr>
              <a:t>Krizový management 2009</a:t>
            </a:r>
          </a:p>
        </p:txBody>
      </p:sp>
      <p:sp>
        <p:nvSpPr>
          <p:cNvPr id="4106" name="Text Box 11"/>
          <p:cNvSpPr txBox="1">
            <a:spLocks noChangeArrowheads="1"/>
          </p:cNvSpPr>
          <p:nvPr/>
        </p:nvSpPr>
        <p:spPr bwMode="auto">
          <a:xfrm>
            <a:off x="7456488" y="6537325"/>
            <a:ext cx="6858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fld id="{8A028EB1-2B8C-4AC3-AE08-7687EE4517A6}" type="slidenum">
              <a:rPr lang="cs-CZ" altLang="cs-CZ" sz="1500">
                <a:solidFill>
                  <a:schemeClr val="bg1"/>
                </a:solidFill>
                <a:latin typeface="Arial" panose="020B0604020202020204" pitchFamily="34" charset="0"/>
              </a:rPr>
              <a:pPr eaLnBrk="1" hangingPunct="1">
                <a:spcBef>
                  <a:spcPct val="50000"/>
                </a:spcBef>
                <a:buFontTx/>
                <a:buNone/>
              </a:pPr>
              <a:t>2</a:t>
            </a:fld>
            <a:endParaRPr lang="cs-CZ" altLang="cs-CZ" sz="15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4107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cs-CZ" altLang="cs-CZ" sz="1500" b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cs-CZ" altLang="cs-CZ" sz="150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184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544513" y="303212"/>
            <a:ext cx="7772400" cy="889000"/>
          </a:xfrm>
        </p:spPr>
        <p:txBody>
          <a:bodyPr>
            <a:normAutofit/>
          </a:bodyPr>
          <a:lstStyle/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Popis aplikace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149349"/>
            <a:ext cx="8458200" cy="5578476"/>
          </a:xfrm>
        </p:spPr>
        <p:txBody>
          <a:bodyPr>
            <a:normAutofit fontScale="92500"/>
          </a:bodyPr>
          <a:lstStyle/>
          <a:p>
            <a:endParaRPr 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jde </a:t>
            </a:r>
            <a:r>
              <a:rPr lang="cs-CZ" sz="2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mezistupeň mezi spolujízdou a klasickou taxislužbou</a:t>
            </a:r>
          </a:p>
          <a:p>
            <a:r>
              <a:rPr lang="cs-CZ" sz="2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často označováno jako alternativní taxislužba</a:t>
            </a:r>
          </a:p>
          <a:p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mobilní aplikace, kterou je třeba předem nainstalovat</a:t>
            </a:r>
            <a:b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(pro operační systémy Android, </a:t>
            </a:r>
            <a:r>
              <a:rPr lang="cs-CZ" altLang="cs-CZ" sz="26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iOS</a:t>
            </a:r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Windows </a:t>
            </a:r>
            <a:r>
              <a:rPr lang="cs-CZ" altLang="cs-CZ" sz="26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Phone</a:t>
            </a:r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8)</a:t>
            </a:r>
          </a:p>
          <a:p>
            <a:pPr eaLnBrk="1" hangingPunct="1"/>
            <a:r>
              <a:rPr lang="cs-CZ" altLang="cs-CZ" sz="2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ozdílné rozhraní (aplikace) pro zákazníka a řidiče</a:t>
            </a:r>
          </a:p>
          <a:p>
            <a:pPr eaLnBrk="1" hangingPunct="1"/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20 % pro UBER (ceny jízdného jsou pevně stanoveny)</a:t>
            </a:r>
          </a:p>
          <a:p>
            <a:pPr eaLnBrk="1" hangingPunct="1"/>
            <a:r>
              <a:rPr lang="cs-CZ" altLang="cs-CZ" sz="2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oklad je automaticky zaslán na e-mail zákazníka</a:t>
            </a:r>
          </a:p>
          <a:p>
            <a:pPr eaLnBrk="1" hangingPunct="1"/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pokud zákazník zadá spolucestující, částka se automaticky rozpočítá mezi všechny cestující</a:t>
            </a:r>
          </a:p>
          <a:p>
            <a:r>
              <a:rPr lang="cs-CZ" altLang="cs-CZ" sz="2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alt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ozn.: v</a:t>
            </a:r>
            <a:r>
              <a:rPr lang="cs-CZ" sz="2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ozidla </a:t>
            </a:r>
            <a:r>
              <a:rPr lang="cs-CZ" sz="2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nejsou nijak označena a jejich řidiči nemají ve většině případů ani licenci</a:t>
            </a:r>
            <a:endParaRPr lang="cs-CZ" altLang="cs-CZ" sz="2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>
                <a:solidFill>
                  <a:schemeClr val="bg1"/>
                </a:solidFill>
                <a:latin typeface="Arial" panose="020B0604020202020204" pitchFamily="34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 b="0">
                <a:solidFill>
                  <a:schemeClr val="bg1"/>
                </a:solidFill>
                <a:latin typeface="Arial" panose="020B0604020202020204" pitchFamily="34" charset="0"/>
              </a:rPr>
              <a:t>Krizový management 2009</a:t>
            </a:r>
          </a:p>
        </p:txBody>
      </p:sp>
      <p:sp>
        <p:nvSpPr>
          <p:cNvPr id="4106" name="Text Box 11"/>
          <p:cNvSpPr txBox="1">
            <a:spLocks noChangeArrowheads="1"/>
          </p:cNvSpPr>
          <p:nvPr/>
        </p:nvSpPr>
        <p:spPr bwMode="auto">
          <a:xfrm>
            <a:off x="7456488" y="6537325"/>
            <a:ext cx="6858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fld id="{8A028EB1-2B8C-4AC3-AE08-7687EE4517A6}" type="slidenum">
              <a:rPr lang="cs-CZ" altLang="cs-CZ" sz="1500">
                <a:solidFill>
                  <a:schemeClr val="bg1"/>
                </a:solidFill>
                <a:latin typeface="Arial" panose="020B0604020202020204" pitchFamily="34" charset="0"/>
              </a:rPr>
              <a:pPr eaLnBrk="1" hangingPunct="1">
                <a:spcBef>
                  <a:spcPct val="50000"/>
                </a:spcBef>
                <a:buFontTx/>
                <a:buNone/>
              </a:pPr>
              <a:t>3</a:t>
            </a:fld>
            <a:endParaRPr lang="cs-CZ" altLang="cs-CZ" sz="15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4107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cs-CZ" altLang="cs-CZ" sz="1500" b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cs-CZ" altLang="cs-CZ" sz="150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651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544513" y="303212"/>
            <a:ext cx="7772400" cy="889000"/>
          </a:xfrm>
        </p:spPr>
        <p:txBody>
          <a:bodyPr>
            <a:normAutofit/>
          </a:bodyPr>
          <a:lstStyle/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Varianty systému UBER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149349"/>
            <a:ext cx="8458200" cy="5807632"/>
          </a:xfrm>
        </p:spPr>
        <p:txBody>
          <a:bodyPr>
            <a:normAutofit/>
          </a:bodyPr>
          <a:lstStyle/>
          <a:p>
            <a:endParaRPr 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alt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UBERPop</a:t>
            </a:r>
            <a:endParaRPr lang="cs-CZ" alt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běžní řidiči s běžnými vozidly</a:t>
            </a:r>
          </a:p>
          <a:p>
            <a:pPr lvl="1"/>
            <a:r>
              <a:rPr lang="cs-CZ" sz="2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funguje na principu spolujízdy</a:t>
            </a:r>
          </a:p>
          <a:p>
            <a:pPr lvl="1"/>
            <a:r>
              <a:rPr lang="cs-CZ" sz="2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i v Praze</a:t>
            </a:r>
            <a:endParaRPr lang="cs-CZ" altLang="cs-CZ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alt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UBERBlack</a:t>
            </a:r>
            <a:endParaRPr lang="cs-CZ" alt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luxusnější vozidla řízena profesionálními řidiči s pojištěním a licencemi</a:t>
            </a:r>
          </a:p>
          <a:p>
            <a:pPr lvl="1"/>
            <a:r>
              <a:rPr lang="cs-CZ" sz="2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i v Praze</a:t>
            </a:r>
            <a:endParaRPr lang="cs-CZ" altLang="cs-CZ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s-CZ" alt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UberLux</a:t>
            </a:r>
            <a:endParaRPr lang="cs-CZ" alt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alt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nejluxusnější výbava</a:t>
            </a:r>
          </a:p>
          <a:p>
            <a:pPr lvl="1"/>
            <a:r>
              <a:rPr lang="cs-CZ" alt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varianty </a:t>
            </a:r>
            <a:r>
              <a:rPr lang="cs-CZ" altLang="cs-CZ" sz="24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UbeX</a:t>
            </a:r>
            <a:r>
              <a:rPr lang="cs-CZ" alt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altLang="cs-CZ" sz="24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UbeXL</a:t>
            </a:r>
            <a:endParaRPr lang="cs-CZ" alt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</a:pPr>
            <a:endParaRPr lang="cs-CZ" alt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>
                <a:solidFill>
                  <a:schemeClr val="bg1"/>
                </a:solidFill>
                <a:latin typeface="Arial" panose="020B0604020202020204" pitchFamily="34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 b="0">
                <a:solidFill>
                  <a:schemeClr val="bg1"/>
                </a:solidFill>
                <a:latin typeface="Arial" panose="020B0604020202020204" pitchFamily="34" charset="0"/>
              </a:rPr>
              <a:t>Krizový management 2009</a:t>
            </a:r>
          </a:p>
        </p:txBody>
      </p:sp>
      <p:sp>
        <p:nvSpPr>
          <p:cNvPr id="4106" name="Text Box 11"/>
          <p:cNvSpPr txBox="1">
            <a:spLocks noChangeArrowheads="1"/>
          </p:cNvSpPr>
          <p:nvPr/>
        </p:nvSpPr>
        <p:spPr bwMode="auto">
          <a:xfrm>
            <a:off x="7456488" y="6537325"/>
            <a:ext cx="6858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fld id="{8A028EB1-2B8C-4AC3-AE08-7687EE4517A6}" type="slidenum">
              <a:rPr lang="cs-CZ" altLang="cs-CZ" sz="1500">
                <a:solidFill>
                  <a:schemeClr val="bg1"/>
                </a:solidFill>
                <a:latin typeface="Arial" panose="020B0604020202020204" pitchFamily="34" charset="0"/>
              </a:rPr>
              <a:pPr eaLnBrk="1" hangingPunct="1">
                <a:spcBef>
                  <a:spcPct val="50000"/>
                </a:spcBef>
                <a:buFontTx/>
                <a:buNone/>
              </a:pPr>
              <a:t>4</a:t>
            </a:fld>
            <a:endParaRPr lang="cs-CZ" altLang="cs-CZ" sz="15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4107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cs-CZ" altLang="cs-CZ" sz="1500" b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cs-CZ" altLang="cs-CZ" sz="150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941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544513" y="303212"/>
            <a:ext cx="7772400" cy="889000"/>
          </a:xfrm>
        </p:spPr>
        <p:txBody>
          <a:bodyPr>
            <a:normAutofit/>
          </a:bodyPr>
          <a:lstStyle/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Postup objednávky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149349"/>
            <a:ext cx="8458200" cy="5387975"/>
          </a:xfrm>
        </p:spPr>
        <p:txBody>
          <a:bodyPr>
            <a:normAutofit/>
          </a:bodyPr>
          <a:lstStyle/>
          <a:p>
            <a:endParaRPr lang="cs-CZ" alt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alt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registrace + číslo platební karty</a:t>
            </a:r>
          </a:p>
          <a:p>
            <a:r>
              <a:rPr lang="cs-CZ" altLang="cs-CZ" sz="2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alt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řihlášení do systému pro určení polohy</a:t>
            </a:r>
          </a:p>
          <a:p>
            <a:r>
              <a:rPr lang="cs-CZ" alt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místo vyzvednutí (podle polohy nebo zákazník zadá)</a:t>
            </a:r>
          </a:p>
          <a:p>
            <a:r>
              <a:rPr lang="cs-CZ" alt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zadání cílové destinace, systém spočítá předběžnou cenu</a:t>
            </a:r>
          </a:p>
          <a:p>
            <a:r>
              <a:rPr lang="cs-CZ" alt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nabídka vozidel v okolí zákazníka</a:t>
            </a:r>
          </a:p>
          <a:p>
            <a:r>
              <a:rPr lang="cs-CZ" alt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vybrání nejvhodnějšího vozidla (zjistí i jméno řidiče a typ vozidla)</a:t>
            </a:r>
          </a:p>
          <a:p>
            <a:r>
              <a:rPr lang="cs-CZ" alt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přijetí objednávky, možnost sledování přijíždějícího vozidla</a:t>
            </a:r>
          </a:p>
          <a:p>
            <a:r>
              <a:rPr lang="cs-CZ" alt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řidič objednávku přijmout nemusí</a:t>
            </a:r>
          </a:p>
          <a:p>
            <a:r>
              <a:rPr lang="cs-CZ" alt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nástup – jízda – výstup</a:t>
            </a:r>
          </a:p>
          <a:p>
            <a:r>
              <a:rPr lang="cs-CZ" alt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automatická platba (bezhotovostní) + hodnocení řidiče</a:t>
            </a:r>
          </a:p>
          <a:p>
            <a:pPr eaLnBrk="1" hangingPunct="1">
              <a:buFontTx/>
              <a:buNone/>
            </a:pPr>
            <a:endParaRPr lang="cs-CZ" alt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>
                <a:solidFill>
                  <a:schemeClr val="bg1"/>
                </a:solidFill>
                <a:latin typeface="Arial" panose="020B0604020202020204" pitchFamily="34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 b="0">
                <a:solidFill>
                  <a:schemeClr val="bg1"/>
                </a:solidFill>
                <a:latin typeface="Arial" panose="020B0604020202020204" pitchFamily="34" charset="0"/>
              </a:rPr>
              <a:t>Krizový management 2009</a:t>
            </a:r>
          </a:p>
        </p:txBody>
      </p:sp>
      <p:sp>
        <p:nvSpPr>
          <p:cNvPr id="4106" name="Text Box 11"/>
          <p:cNvSpPr txBox="1">
            <a:spLocks noChangeArrowheads="1"/>
          </p:cNvSpPr>
          <p:nvPr/>
        </p:nvSpPr>
        <p:spPr bwMode="auto">
          <a:xfrm>
            <a:off x="7456488" y="6537325"/>
            <a:ext cx="6858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fld id="{8A028EB1-2B8C-4AC3-AE08-7687EE4517A6}" type="slidenum">
              <a:rPr lang="cs-CZ" altLang="cs-CZ" sz="1500">
                <a:solidFill>
                  <a:schemeClr val="bg1"/>
                </a:solidFill>
                <a:latin typeface="Arial" panose="020B0604020202020204" pitchFamily="34" charset="0"/>
              </a:rPr>
              <a:pPr eaLnBrk="1" hangingPunct="1">
                <a:spcBef>
                  <a:spcPct val="50000"/>
                </a:spcBef>
                <a:buFontTx/>
                <a:buNone/>
              </a:pPr>
              <a:t>5</a:t>
            </a:fld>
            <a:endParaRPr lang="cs-CZ" altLang="cs-CZ" sz="15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4107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cs-CZ" altLang="cs-CZ" sz="1500" b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cs-CZ" altLang="cs-CZ" sz="150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102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390650" y="1374775"/>
            <a:ext cx="7753350" cy="425132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altLang="cs-CZ" sz="2400" b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</a:pPr>
            <a:endParaRPr lang="cs-CZ" altLang="cs-CZ" sz="2400" b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>
                <a:solidFill>
                  <a:schemeClr val="bg1"/>
                </a:solidFill>
                <a:latin typeface="Arial" panose="020B0604020202020204" pitchFamily="34" charset="0"/>
              </a:rPr>
              <a:t>21. 5. 2009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2904"/>
            <a:ext cx="7009671" cy="4939642"/>
          </a:xfrm>
          <a:prstGeom prst="rect">
            <a:avLst/>
          </a:prstGeom>
        </p:spPr>
      </p:pic>
      <p:pic>
        <p:nvPicPr>
          <p:cNvPr id="16" name="Obrázek 15"/>
          <p:cNvPicPr/>
          <p:nvPr/>
        </p:nvPicPr>
        <p:blipFill>
          <a:blip r:embed="rId4"/>
          <a:stretch>
            <a:fillRect/>
          </a:stretch>
        </p:blipFill>
        <p:spPr>
          <a:xfrm>
            <a:off x="6262468" y="2989384"/>
            <a:ext cx="2881532" cy="386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79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736600" y="307943"/>
            <a:ext cx="7772400" cy="889000"/>
          </a:xfrm>
        </p:spPr>
        <p:txBody>
          <a:bodyPr>
            <a:normAutofit/>
          </a:bodyPr>
          <a:lstStyle/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Konkurenční nabídky </a:t>
            </a:r>
            <a:r>
              <a:rPr lang="cs-CZ" alt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(1/4)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98500" y="1374775"/>
            <a:ext cx="7753350" cy="425132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altLang="cs-CZ" sz="2400" b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</a:pPr>
            <a:endParaRPr lang="cs-CZ" altLang="cs-CZ" sz="2400" b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>
                <a:solidFill>
                  <a:schemeClr val="bg1"/>
                </a:solidFill>
                <a:latin typeface="Arial" panose="020B0604020202020204" pitchFamily="34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 b="0">
                <a:solidFill>
                  <a:schemeClr val="bg1"/>
                </a:solidFill>
                <a:latin typeface="Arial" panose="020B0604020202020204" pitchFamily="34" charset="0"/>
              </a:rPr>
              <a:t>Krizový management 2009</a:t>
            </a:r>
          </a:p>
        </p:txBody>
      </p:sp>
      <p:pic>
        <p:nvPicPr>
          <p:cNvPr id="14" name="Obrázek 13"/>
          <p:cNvPicPr/>
          <p:nvPr/>
        </p:nvPicPr>
        <p:blipFill>
          <a:blip r:embed="rId3"/>
          <a:stretch>
            <a:fillRect/>
          </a:stretch>
        </p:blipFill>
        <p:spPr>
          <a:xfrm>
            <a:off x="569233" y="1112101"/>
            <a:ext cx="8065718" cy="542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06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66946" y="223101"/>
            <a:ext cx="7772400" cy="889000"/>
          </a:xfrm>
        </p:spPr>
        <p:txBody>
          <a:bodyPr>
            <a:normAutofit/>
          </a:bodyPr>
          <a:lstStyle/>
          <a:p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Konkurenční nabídky </a:t>
            </a:r>
            <a:r>
              <a:rPr lang="cs-CZ" alt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(2/4</a:t>
            </a:r>
            <a:r>
              <a:rPr lang="cs-CZ" altLang="cs-CZ" b="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altLang="cs-CZ" b="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98500" y="1374775"/>
            <a:ext cx="7753350" cy="4988318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AAA Taxi</a:t>
            </a:r>
          </a:p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největší dispečink v ČR</a:t>
            </a:r>
          </a:p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licencování </a:t>
            </a:r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řidiči</a:t>
            </a:r>
          </a:p>
          <a:p>
            <a:pPr eaLnBrk="1" hangingPunct="1"/>
            <a:r>
              <a:rPr lang="cs-CZ" alt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iOS</a:t>
            </a:r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Android</a:t>
            </a:r>
          </a:p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vlastní jedinečný kód</a:t>
            </a:r>
          </a:p>
          <a:p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dojezd do 5 min v centru 1 min</a:t>
            </a:r>
          </a:p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 </a:t>
            </a:r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nutnosti zadávat číslo karty</a:t>
            </a:r>
          </a:p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předem vypočítá cenu, digitální taxametr</a:t>
            </a:r>
          </a:p>
          <a:p>
            <a:pPr eaLnBrk="1" hangingPunct="1">
              <a:buFontTx/>
              <a:buNone/>
            </a:pPr>
            <a:endParaRPr lang="cs-CZ" alt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>
                <a:solidFill>
                  <a:schemeClr val="bg1"/>
                </a:solidFill>
                <a:latin typeface="Arial" panose="020B0604020202020204" pitchFamily="34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 b="0">
                <a:solidFill>
                  <a:schemeClr val="bg1"/>
                </a:solidFill>
                <a:latin typeface="Arial" panose="020B0604020202020204" pitchFamily="34" charset="0"/>
              </a:rPr>
              <a:t>Krizový management 2009</a:t>
            </a:r>
          </a:p>
        </p:txBody>
      </p:sp>
      <p:grpSp>
        <p:nvGrpSpPr>
          <p:cNvPr id="4107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cs-CZ" altLang="cs-CZ" sz="1500" b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cs-CZ" altLang="cs-CZ" sz="150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pic>
        <p:nvPicPr>
          <p:cNvPr id="14" name="Obrázek 13"/>
          <p:cNvPicPr/>
          <p:nvPr/>
        </p:nvPicPr>
        <p:blipFill>
          <a:blip r:embed="rId3"/>
          <a:stretch>
            <a:fillRect/>
          </a:stretch>
        </p:blipFill>
        <p:spPr>
          <a:xfrm>
            <a:off x="5410987" y="1178349"/>
            <a:ext cx="3733012" cy="2488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37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48093" y="175968"/>
            <a:ext cx="7772400" cy="889000"/>
          </a:xfrm>
        </p:spPr>
        <p:txBody>
          <a:bodyPr>
            <a:normAutofit/>
          </a:bodyPr>
          <a:lstStyle/>
          <a:p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Konkurenční nabídky </a:t>
            </a:r>
            <a:r>
              <a:rPr lang="cs-CZ" alt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(3/4)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98501" y="1374775"/>
            <a:ext cx="3713244" cy="42513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Liftago</a:t>
            </a:r>
            <a:endParaRPr lang="cs-CZ" alt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s-CZ" alt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iOS</a:t>
            </a:r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Android</a:t>
            </a:r>
          </a:p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licencovaní řidiči</a:t>
            </a:r>
          </a:p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spolupracuje</a:t>
            </a:r>
            <a:b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renomovanými</a:t>
            </a:r>
          </a:p>
          <a:p>
            <a:pPr eaLnBrk="1" hangingPunct="1"/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dispečinky</a:t>
            </a:r>
            <a:endParaRPr lang="cs-CZ" alt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</a:pPr>
            <a:endParaRPr lang="cs-CZ" altLang="cs-CZ" sz="24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 b="0">
                <a:solidFill>
                  <a:schemeClr val="bg1"/>
                </a:solidFill>
                <a:latin typeface="Arial" panose="020B0604020202020204" pitchFamily="34" charset="0"/>
              </a:rPr>
              <a:t>Krizový management 2009</a:t>
            </a:r>
          </a:p>
        </p:txBody>
      </p:sp>
      <p:sp>
        <p:nvSpPr>
          <p:cNvPr id="4106" name="Text Box 11"/>
          <p:cNvSpPr txBox="1">
            <a:spLocks noChangeArrowheads="1"/>
          </p:cNvSpPr>
          <p:nvPr/>
        </p:nvSpPr>
        <p:spPr bwMode="auto">
          <a:xfrm>
            <a:off x="7456488" y="6537325"/>
            <a:ext cx="6858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fld id="{8A028EB1-2B8C-4AC3-AE08-7687EE4517A6}" type="slidenum">
              <a:rPr lang="cs-CZ" altLang="cs-CZ" sz="1500">
                <a:solidFill>
                  <a:schemeClr val="bg1"/>
                </a:solidFill>
                <a:latin typeface="Arial" panose="020B0604020202020204" pitchFamily="34" charset="0"/>
              </a:rPr>
              <a:pPr eaLnBrk="1" hangingPunct="1">
                <a:spcBef>
                  <a:spcPct val="50000"/>
                </a:spcBef>
                <a:buFontTx/>
                <a:buNone/>
              </a:pPr>
              <a:t>9</a:t>
            </a:fld>
            <a:endParaRPr lang="cs-CZ" altLang="cs-CZ" sz="15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4107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cs-CZ" altLang="cs-CZ" sz="1500" b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cs-CZ" altLang="cs-CZ" sz="150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pic>
        <p:nvPicPr>
          <p:cNvPr id="14" name="Obrázek 13"/>
          <p:cNvPicPr/>
          <p:nvPr/>
        </p:nvPicPr>
        <p:blipFill>
          <a:blip r:embed="rId3"/>
          <a:stretch>
            <a:fillRect/>
          </a:stretch>
        </p:blipFill>
        <p:spPr>
          <a:xfrm>
            <a:off x="4260915" y="1178351"/>
            <a:ext cx="4759456" cy="5549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10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57520" y="223101"/>
            <a:ext cx="7772400" cy="889000"/>
          </a:xfrm>
        </p:spPr>
        <p:txBody>
          <a:bodyPr>
            <a:normAutofit/>
          </a:bodyPr>
          <a:lstStyle/>
          <a:p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Konkurenční nabídky </a:t>
            </a:r>
            <a:r>
              <a:rPr lang="cs-CZ" alt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(4/4)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83251" y="1241425"/>
            <a:ext cx="7753350" cy="42513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Jízdomat</a:t>
            </a:r>
            <a:endParaRPr lang="cs-CZ" alt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s-CZ" alt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není klasická taxislužba</a:t>
            </a:r>
          </a:p>
          <a:p>
            <a:pPr eaLnBrk="1" hangingPunct="1"/>
            <a:r>
              <a:rPr lang="cs-CZ" alt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poptávku vkládá</a:t>
            </a:r>
            <a:r>
              <a:rPr lang="cs-CZ" alt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 řidič tak zákazník</a:t>
            </a:r>
          </a:p>
          <a:p>
            <a:pPr eaLnBrk="1" hangingPunct="1"/>
            <a:r>
              <a:rPr lang="cs-CZ" alt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řidič bez licence</a:t>
            </a:r>
          </a:p>
          <a:p>
            <a:pPr eaLnBrk="1" hangingPunct="1"/>
            <a:r>
              <a:rPr lang="cs-CZ" alt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málo využívané pro cestování po Praze</a:t>
            </a:r>
          </a:p>
          <a:p>
            <a:pPr eaLnBrk="1" hangingPunct="1"/>
            <a:r>
              <a:rPr lang="cs-CZ" alt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cesty na delší vzdálenost</a:t>
            </a:r>
          </a:p>
          <a:p>
            <a:pPr eaLnBrk="1" hangingPunct="1">
              <a:buFontTx/>
              <a:buNone/>
            </a:pPr>
            <a:endParaRPr lang="cs-CZ" altLang="cs-CZ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</a:pPr>
            <a:endParaRPr lang="cs-CZ" altLang="cs-CZ" sz="2400" dirty="0" smtClean="0">
              <a:solidFill>
                <a:srgbClr val="3F4197"/>
              </a:solidFill>
            </a:endParaRP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500">
                <a:solidFill>
                  <a:schemeClr val="bg1"/>
                </a:solidFill>
                <a:latin typeface="Arial" panose="020B0604020202020204" pitchFamily="34" charset="0"/>
              </a:rPr>
              <a:t>21. 5. 2009</a:t>
            </a:r>
          </a:p>
        </p:txBody>
      </p:sp>
      <p:pic>
        <p:nvPicPr>
          <p:cNvPr id="14" name="Obrázek 13"/>
          <p:cNvPicPr/>
          <p:nvPr/>
        </p:nvPicPr>
        <p:blipFill>
          <a:blip r:embed="rId3"/>
          <a:stretch>
            <a:fillRect/>
          </a:stretch>
        </p:blipFill>
        <p:spPr>
          <a:xfrm>
            <a:off x="778486" y="4735628"/>
            <a:ext cx="7403979" cy="209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02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9364</TotalTime>
  <Words>328</Words>
  <Application>Microsoft Office PowerPoint</Application>
  <PresentationFormat>Předvádění na obrazovce (4:3)</PresentationFormat>
  <Paragraphs>99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Sdílené jízdy společnosti UBER</vt:lpstr>
      <vt:lpstr>Historie společnosti UBER</vt:lpstr>
      <vt:lpstr>Popis aplikace</vt:lpstr>
      <vt:lpstr>Varianty systému UBER</vt:lpstr>
      <vt:lpstr>Postup objednávky</vt:lpstr>
      <vt:lpstr>Prezentace aplikace PowerPoint</vt:lpstr>
      <vt:lpstr>Konkurenční nabídky (1/4)</vt:lpstr>
      <vt:lpstr>Konkurenční nabídky (2/4)</vt:lpstr>
      <vt:lpstr>Konkurenční nabídky (3/4)</vt:lpstr>
      <vt:lpstr>Konkurenční nabídky (4/4)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Komárkovi</dc:creator>
  <cp:lastModifiedBy>UPa</cp:lastModifiedBy>
  <cp:revision>1323</cp:revision>
  <dcterms:created xsi:type="dcterms:W3CDTF">2002-09-03T16:55:02Z</dcterms:created>
  <dcterms:modified xsi:type="dcterms:W3CDTF">2016-03-14T12:03:15Z</dcterms:modified>
</cp:coreProperties>
</file>