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6" r:id="rId2"/>
    <p:sldId id="304" r:id="rId3"/>
    <p:sldId id="305" r:id="rId4"/>
    <p:sldId id="298" r:id="rId5"/>
    <p:sldId id="303" r:id="rId6"/>
    <p:sldId id="297" r:id="rId7"/>
    <p:sldId id="261" r:id="rId8"/>
    <p:sldId id="293" r:id="rId9"/>
    <p:sldId id="259" r:id="rId10"/>
    <p:sldId id="306" r:id="rId11"/>
    <p:sldId id="295" r:id="rId12"/>
    <p:sldId id="299" r:id="rId13"/>
    <p:sldId id="301" r:id="rId14"/>
    <p:sldId id="302" r:id="rId15"/>
    <p:sldId id="300" r:id="rId16"/>
    <p:sldId id="296" r:id="rId17"/>
    <p:sldId id="307" r:id="rId18"/>
    <p:sldId id="258" r:id="rId19"/>
    <p:sldId id="285" r:id="rId20"/>
    <p:sldId id="282" r:id="rId21"/>
    <p:sldId id="292" r:id="rId22"/>
    <p:sldId id="281" r:id="rId23"/>
    <p:sldId id="279" r:id="rId24"/>
    <p:sldId id="291" r:id="rId25"/>
    <p:sldId id="283" r:id="rId26"/>
    <p:sldId id="263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99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0" autoAdjust="0"/>
    <p:restoredTop sz="94089" autoAdjust="0"/>
  </p:normalViewPr>
  <p:slideViewPr>
    <p:cSldViewPr snapToGrid="0">
      <p:cViewPr>
        <p:scale>
          <a:sx n="81" d="100"/>
          <a:sy n="81" d="100"/>
        </p:scale>
        <p:origin x="-288" y="-25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5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DC167-F966-46DB-97C6-EDD5599554F4}" type="datetimeFigureOut">
              <a:rPr lang="cs-CZ" smtClean="0"/>
              <a:t>30.1.2015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CA46C-BA7F-434A-93AE-67CFD8342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8092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291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786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835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24469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40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9575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0233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485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8CA46C-BA7F-434A-93AE-67CFD83426F5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5960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E71E2-703D-4CDA-8E80-8FCEF4AC420D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893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454F0-A396-4933-885F-757FA2980B18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397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C0C2C-678C-47D4-9FDC-67E194E9B1D8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30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3EBC-3BF6-4D26-B946-70202C4B762E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10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63DB-2C80-402F-9FE1-472CD9810280}" type="datetime1">
              <a:rPr lang="cs-CZ" smtClean="0"/>
              <a:t>30.1.2015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846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7074A-4477-42FA-A85A-332B8F971498}" type="datetime1">
              <a:rPr lang="cs-CZ" smtClean="0"/>
              <a:t>30.1.2015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70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D49DB-8F4F-4FBE-9A37-2E2CD4D41984}" type="datetime1">
              <a:rPr lang="cs-CZ" smtClean="0"/>
              <a:t>30.1.2015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953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C4C69-7F6C-4ADE-9B4B-A5EBDFEB6532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60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CC8C0-FB3B-476E-B5B7-BD419010CCFD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81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A39D-682D-4215-AFF8-996C0AA794E7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942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AE66E-663A-4E06-B303-FBC48DC1CA48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505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39C92-2F20-4468-9FF1-4505CD328BEF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474FA-DDC0-4AF5-805A-9D6CB015E8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439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896086"/>
            <a:ext cx="9144000" cy="238760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Podpovrchová tramvaj</a:t>
            </a:r>
            <a:b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Hannoveru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84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Město Hannover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počet obyvatel: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cca 520 tisíc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hustota zalidnění: 2539 obyv./km</a:t>
            </a:r>
            <a:r>
              <a:rPr lang="cs-CZ" sz="3200" baseline="30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cs-CZ" baseline="30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spolková země </a:t>
            </a:r>
            <a:r>
              <a:rPr lang="de-DE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Niedersachsen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(Dolní Sasko)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hlavní město spolkové země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město známé pořádáním veletrhů</a:t>
            </a:r>
            <a:endParaRPr lang="de-DE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80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65126"/>
            <a:ext cx="9144000" cy="1325563"/>
          </a:xfrm>
        </p:spPr>
        <p:txBody>
          <a:bodyPr/>
          <a:lstStyle/>
          <a:p>
            <a:pPr algn="ctr"/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ü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d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opravce pro MHD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üstra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de-DE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Überlandwerke </a:t>
            </a:r>
            <a:r>
              <a:rPr lang="de-DE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Straßenbahnen Hannover </a:t>
            </a:r>
            <a:r>
              <a:rPr lang="de-DE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</a:t>
            </a:r>
            <a:endParaRPr lang="cs-CZ" sz="3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opravní výkon 37 mil. </a:t>
            </a:r>
            <a:r>
              <a:rPr lang="cs-CZ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vozkm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/rok</a:t>
            </a:r>
            <a:b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(z toho tramvaje 26 mil. </a:t>
            </a:r>
            <a:r>
              <a:rPr lang="cs-CZ" sz="3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vozkm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/rok)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165 milionů přepravených osob za rok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(z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toho tramvaje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125 milionů)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pozn.: </a:t>
            </a:r>
            <a:r>
              <a:rPr lang="de-DE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Stadtbahn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(též </a:t>
            </a:r>
            <a:r>
              <a:rPr lang="de-DE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U-Stadtbahn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766" y="5411874"/>
            <a:ext cx="2690813" cy="127914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969" y="4449739"/>
            <a:ext cx="1946031" cy="240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9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Dopravní síť tramvají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8650" y="1825625"/>
            <a:ext cx="8515350" cy="482136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celková délka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tratí 125 </a:t>
            </a: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km: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85 km povrchově po vlastním tělese (max. 60/70 km/h)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km povrchově bez segregace od IAD (max. 50 km/h)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 v tunelech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(max. 70 km/h)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počátek výstavby 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U-Stadtbahn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1973/1975</a:t>
            </a:r>
            <a:endParaRPr lang="de-D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podpovrchové úseky: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Laatzen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Nord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Laatzen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Süd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(1973)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Oberricklingen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– Waterloo – Markthalle – Kröpcke 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Hauptbahnhof (1975)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11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Dopravní síť tramvají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počet zastávek 196: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podpovrchových </a:t>
            </a:r>
            <a:r>
              <a:rPr lang="cs-CZ" sz="4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U-</a:t>
            </a:r>
            <a:r>
              <a:rPr lang="de-DE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Bahn</a:t>
            </a: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lvl="1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177 povrchových:</a:t>
            </a:r>
          </a:p>
          <a:p>
            <a:pPr marL="9144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122 </a:t>
            </a:r>
            <a:r>
              <a:rPr lang="cs-CZ" sz="4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vysokou hranou </a:t>
            </a: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nástupiště</a:t>
            </a:r>
            <a:b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55 s nízkou hranou nástupiště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hlavní koridory: A</a:t>
            </a:r>
            <a:r>
              <a:rPr lang="cs-CZ" sz="4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B, C, </a:t>
            </a: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cs-CZ" sz="4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</a:t>
            </a:r>
            <a:r>
              <a:rPr lang="cs-CZ" sz="4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linek:	</a:t>
            </a: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1-11</a:t>
            </a:r>
            <a:r>
              <a:rPr lang="cs-CZ" sz="4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4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16-18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4600" dirty="0" smtClean="0">
                <a:latin typeface="Arial" panose="020B0604020202020204" pitchFamily="34" charset="0"/>
                <a:cs typeface="Arial" panose="020B0604020202020204" pitchFamily="34" charset="0"/>
              </a:rPr>
              <a:t>největší </a:t>
            </a:r>
            <a:r>
              <a:rPr lang="cs-CZ" sz="4600" dirty="0">
                <a:latin typeface="Arial" panose="020B0604020202020204" pitchFamily="34" charset="0"/>
                <a:cs typeface="Arial" panose="020B0604020202020204" pitchFamily="34" charset="0"/>
              </a:rPr>
              <a:t>přestupní zastávka - </a:t>
            </a:r>
            <a:r>
              <a:rPr lang="de-DE" sz="4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Kröpcke</a:t>
            </a:r>
            <a:endParaRPr lang="cs-CZ" sz="4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781050" y="5175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17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47" y="0"/>
            <a:ext cx="75051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28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011" y="4042"/>
            <a:ext cx="7063979" cy="684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7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845" y="2"/>
            <a:ext cx="707231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6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849" y="0"/>
            <a:ext cx="6674303" cy="6858000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202202" y="2766219"/>
            <a:ext cx="17145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b="1" dirty="0" smtClean="0"/>
              <a:t>Podzemí</a:t>
            </a:r>
          </a:p>
          <a:p>
            <a:pPr algn="ctr"/>
            <a:r>
              <a:rPr lang="cs-CZ" b="1" dirty="0" smtClean="0"/>
              <a:t>(</a:t>
            </a:r>
            <a:r>
              <a:rPr lang="de-DE" b="1" dirty="0" smtClean="0"/>
              <a:t>U-Bahn</a:t>
            </a:r>
            <a:r>
              <a:rPr lang="cs-CZ" b="1" dirty="0" smtClean="0"/>
              <a:t>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575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Dopravní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uzel Kröpcke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6927" y="1843089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centru města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vybudováno hloubením v roce 1975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trasovány zde 3 koridory: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 tubusy nad sebou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tubus paralelně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781050" y="5175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06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" t="1534" r="3087" b="40921"/>
          <a:stretch/>
        </p:blipFill>
        <p:spPr>
          <a:xfrm>
            <a:off x="1088807" y="0"/>
            <a:ext cx="6966388" cy="6858000"/>
          </a:xfrm>
          <a:prstGeom prst="rect">
            <a:avLst/>
          </a:prstGeom>
        </p:spPr>
      </p:pic>
      <p:sp>
        <p:nvSpPr>
          <p:cNvPr id="6" name="Ovál 5"/>
          <p:cNvSpPr/>
          <p:nvPr/>
        </p:nvSpPr>
        <p:spPr>
          <a:xfrm>
            <a:off x="4741664" y="3516313"/>
            <a:ext cx="285750" cy="381000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26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5" y="1"/>
            <a:ext cx="428625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3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18"/>
          <a:stretch/>
        </p:blipFill>
        <p:spPr>
          <a:xfrm>
            <a:off x="660160" y="929002"/>
            <a:ext cx="7823681" cy="592899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5" y="1"/>
            <a:ext cx="428625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9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8" y="-9525"/>
            <a:ext cx="6867525" cy="68675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5" y="1"/>
            <a:ext cx="428625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21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5" y="1"/>
            <a:ext cx="428625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23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849" y="0"/>
            <a:ext cx="6794303" cy="6858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5" y="1"/>
            <a:ext cx="4286250" cy="92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15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Vozidlový park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6927" y="1843089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téměř 300 vozidel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vysokopodlažní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vozidla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ormální rozchod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aximální rychlost 80 km/h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napájení 600 V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781050" y="5175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29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58872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573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588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55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5849815" y="-5311"/>
            <a:ext cx="2485293" cy="13255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 2000</a:t>
            </a:r>
            <a:endParaRPr lang="cs-CZ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1336431" y="0"/>
            <a:ext cx="25548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 smtClean="0"/>
              <a:t>TW 6000</a:t>
            </a:r>
            <a:endParaRPr lang="cs-CZ" sz="3200" b="1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0542"/>
            <a:ext cx="9144000" cy="546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20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61" r="19771"/>
          <a:stretch/>
        </p:blipFill>
        <p:spPr>
          <a:xfrm>
            <a:off x="1020537" y="63759"/>
            <a:ext cx="7102928" cy="6794242"/>
          </a:xfrm>
          <a:prstGeom prst="rect">
            <a:avLst/>
          </a:prstGeom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0" y="5395913"/>
            <a:ext cx="9144000" cy="1325563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3000 – bez schůdků</a:t>
            </a:r>
            <a:endParaRPr lang="cs-CZ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9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6" r="7159"/>
          <a:stretch/>
        </p:blipFill>
        <p:spPr>
          <a:xfrm>
            <a:off x="0" y="1"/>
            <a:ext cx="4995542" cy="70485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6" r="10187" b="23350"/>
          <a:stretch/>
        </p:blipFill>
        <p:spPr>
          <a:xfrm>
            <a:off x="4295775" y="2921163"/>
            <a:ext cx="4848225" cy="4127339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6" t="34815" r="10001" b="16667"/>
          <a:stretch/>
        </p:blipFill>
        <p:spPr>
          <a:xfrm>
            <a:off x="3686175" y="0"/>
            <a:ext cx="5457825" cy="33274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86175" y="2382838"/>
            <a:ext cx="2800350" cy="13255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 6000</a:t>
            </a:r>
            <a:endParaRPr lang="cs-CZ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13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60" b="23519"/>
          <a:stretch/>
        </p:blipFill>
        <p:spPr>
          <a:xfrm>
            <a:off x="2286000" y="2247900"/>
            <a:ext cx="6858000" cy="4610100"/>
          </a:xfrm>
          <a:prstGeom prst="rect">
            <a:avLst/>
          </a:prstGeom>
        </p:spPr>
      </p:pic>
      <p:pic>
        <p:nvPicPr>
          <p:cNvPr id="6" name="Zástupný symbol pro obsah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4" b="20639"/>
          <a:stretch/>
        </p:blipFill>
        <p:spPr>
          <a:xfrm>
            <a:off x="1990725" y="0"/>
            <a:ext cx="7153275" cy="3530600"/>
          </a:xfrm>
          <a:ln w="38100">
            <a:solidFill>
              <a:schemeClr val="bg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7" t="3601" r="6300" b="8045"/>
          <a:stretch/>
        </p:blipFill>
        <p:spPr>
          <a:xfrm>
            <a:off x="9525" y="2552700"/>
            <a:ext cx="4191000" cy="43053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500" y="948282"/>
            <a:ext cx="2095500" cy="13255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 2000</a:t>
            </a:r>
            <a:endParaRPr lang="cs-CZ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47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24279" cy="487283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91" y="4187695"/>
            <a:ext cx="3560405" cy="267030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"/>
            <a:ext cx="3048000" cy="366131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3375" y="4872831"/>
            <a:ext cx="2011240" cy="132556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 3000</a:t>
            </a:r>
            <a:endParaRPr lang="cs-CZ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843" y="3517901"/>
            <a:ext cx="3617158" cy="3340099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8778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04" y="0"/>
            <a:ext cx="6858794" cy="6858794"/>
          </a:xfrm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3328988" y="4087019"/>
            <a:ext cx="1714500" cy="1325563"/>
          </a:xfrm>
        </p:spPr>
        <p:txBody>
          <a:bodyPr/>
          <a:lstStyle/>
          <a:p>
            <a:r>
              <a:rPr lang="de-DE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S-Bahn</a:t>
            </a:r>
            <a:endParaRPr lang="de-DE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5343723" y="4159982"/>
            <a:ext cx="24638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Stadtbahn</a:t>
            </a:r>
            <a:endParaRPr lang="de-DE" sz="3200" dirty="0">
              <a:solidFill>
                <a:schemeClr val="accent4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90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2" b="4426"/>
          <a:stretch/>
        </p:blipFill>
        <p:spPr>
          <a:xfrm>
            <a:off x="0" y="-39189"/>
            <a:ext cx="9144000" cy="689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6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1843</TotalTime>
  <Words>163</Words>
  <Application>Microsoft Office PowerPoint</Application>
  <PresentationFormat>Předvádění na obrazovce (4:3)</PresentationFormat>
  <Paragraphs>58</Paragraphs>
  <Slides>26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Office</vt:lpstr>
      <vt:lpstr>Podpovrchová tramvaj v Hannoveru</vt:lpstr>
      <vt:lpstr>Město Hannover</vt:lpstr>
      <vt:lpstr>üstra - dopravce pro MHD</vt:lpstr>
      <vt:lpstr>Dopravní síť tramvají (1/2)</vt:lpstr>
      <vt:lpstr>Dopravní síť tramvají (2/2)</vt:lpstr>
      <vt:lpstr>Prezentace aplikace PowerPoint</vt:lpstr>
      <vt:lpstr>Prezentace aplikace PowerPoint</vt:lpstr>
      <vt:lpstr>Prezentace aplikace PowerPoint</vt:lpstr>
      <vt:lpstr>Prezentace aplikace PowerPoint</vt:lpstr>
      <vt:lpstr>Dopravní uzel Kröpcke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Vozidlový park</vt:lpstr>
      <vt:lpstr>Prezentace aplikace PowerPoint</vt:lpstr>
      <vt:lpstr>Prezentace aplikace PowerPoint</vt:lpstr>
      <vt:lpstr>TW 2000</vt:lpstr>
      <vt:lpstr> 3000 – bez schůdků</vt:lpstr>
      <vt:lpstr>TW 6000</vt:lpstr>
      <vt:lpstr>TW 2000</vt:lpstr>
      <vt:lpstr>TW 3000</vt:lpstr>
      <vt:lpstr>S-Bahn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Podpovrchová tramvaj v Hannoveru</dc:title>
  <dc:creator>Víťa</dc:creator>
  <cp:lastModifiedBy>UPa</cp:lastModifiedBy>
  <cp:revision>152</cp:revision>
  <dcterms:created xsi:type="dcterms:W3CDTF">2014-11-03T16:46:02Z</dcterms:created>
  <dcterms:modified xsi:type="dcterms:W3CDTF">2015-01-30T14:03:25Z</dcterms:modified>
</cp:coreProperties>
</file>