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5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005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93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211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242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791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349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330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359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24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036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950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1690D-BD54-47FF-B7D0-C1BC096E095C}" type="datetimeFigureOut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FE580-13CF-4C58-9695-AEBC5CB28A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75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freepublictransports.com/cit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Bezplatné systémy MHD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530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1834825"/>
              </p:ext>
            </p:extLst>
          </p:nvPr>
        </p:nvGraphicFramePr>
        <p:xfrm>
          <a:off x="395537" y="116632"/>
          <a:ext cx="8352927" cy="67299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84309"/>
                <a:gridCol w="3562842"/>
                <a:gridCol w="2005776"/>
              </a:tblGrid>
              <a:tr h="396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město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stát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1000 </a:t>
                      </a:r>
                      <a:r>
                        <a:rPr lang="cs-CZ" sz="2400" dirty="0">
                          <a:effectLst/>
                        </a:rPr>
                        <a:t>obyvatel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err="1">
                          <a:effectLst/>
                        </a:rPr>
                        <a:t>Aubagne</a:t>
                      </a:r>
                      <a:r>
                        <a:rPr lang="cs-CZ" sz="2400" dirty="0"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Francie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43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Cache Valley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Utah, USA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113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err="1">
                          <a:effectLst/>
                        </a:rPr>
                        <a:t>Chapel</a:t>
                      </a:r>
                      <a:r>
                        <a:rPr lang="cs-CZ" sz="2400" dirty="0">
                          <a:effectLst/>
                        </a:rPr>
                        <a:t> </a:t>
                      </a:r>
                      <a:r>
                        <a:rPr lang="cs-CZ" sz="2400" dirty="0" err="1">
                          <a:effectLst/>
                        </a:rPr>
                        <a:t>Hill</a:t>
                      </a:r>
                      <a:r>
                        <a:rPr lang="cs-CZ" sz="2400" dirty="0"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Severní Karolina, USA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70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err="1">
                          <a:effectLst/>
                        </a:rPr>
                        <a:t>Châteauroux</a:t>
                      </a:r>
                      <a:r>
                        <a:rPr lang="cs-CZ" sz="2400" dirty="0">
                          <a:effectLst/>
                        </a:rPr>
                        <a:t>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Francie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47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Cheremushki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Rusko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9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Clemson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Jižní Karolina, USA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12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Colomiers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Francie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29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Commerce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Kalifornie, USA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41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Compiègne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Francie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12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Coral Gables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Florida, USA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43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Emeryville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Kalifornie, USA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10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Frýdek – Místek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Česká republika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59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Gibraltar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Gibraltar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30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Hořovice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Česká republika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6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Island County </a:t>
                      </a:r>
                      <a:endParaRPr lang="cs-CZ" sz="24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Washington, USA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81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1009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15752"/>
              </p:ext>
            </p:extLst>
          </p:nvPr>
        </p:nvGraphicFramePr>
        <p:xfrm>
          <a:off x="395537" y="116632"/>
          <a:ext cx="8352927" cy="67299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84309"/>
                <a:gridCol w="3562842"/>
                <a:gridCol w="2005776"/>
              </a:tblGrid>
              <a:tr h="396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město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stát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1000 </a:t>
                      </a:r>
                      <a:r>
                        <a:rPr lang="cs-CZ" sz="2400" dirty="0">
                          <a:effectLst/>
                        </a:rPr>
                        <a:t>obyvatel </a:t>
                      </a:r>
                      <a:endParaRPr lang="cs-CZ" sz="2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Ketchum</a:t>
                      </a: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Idaho, USA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Kiruna</a:t>
                      </a: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Švédsko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Logan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Utah, USA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Lübben</a:t>
                      </a: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Německo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Manises</a:t>
                      </a: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Španělsko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Mariehamn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Nova Gorica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Slovinsko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Övertorneå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Švédsko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Stanford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Kalifornie, USA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Tallinn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Estonsko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412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Třeboň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Česká republika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Türi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Estonsko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Vail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Colorado, USA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Vero Beach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Florida, USA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</a:t>
                      </a:r>
                    </a:p>
                  </a:txBody>
                  <a:tcPr marL="68580" marR="68580" marT="0" marB="0"/>
                </a:tc>
              </a:tr>
              <a:tr h="396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Vitré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Francie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2092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viz </a:t>
            </a:r>
            <a:r>
              <a:rPr lang="cs-CZ" dirty="0">
                <a:hlinkClick r:id="rId2"/>
              </a:rPr>
              <a:t>http://freepublictransports.com/city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349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Hasselt</a:t>
            </a:r>
            <a:r>
              <a:rPr lang="cs-CZ" dirty="0" smtClean="0"/>
              <a:t> (Belgie)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o</a:t>
            </a:r>
            <a:r>
              <a:rPr lang="cs-CZ" dirty="0" smtClean="0"/>
              <a:t>d 1.7.1997 MHD zdarma</a:t>
            </a:r>
          </a:p>
          <a:p>
            <a:r>
              <a:rPr lang="cs-CZ" dirty="0" smtClean="0"/>
              <a:t>1. rok provozu – čtyřnásobek cestujících</a:t>
            </a:r>
          </a:p>
          <a:p>
            <a:r>
              <a:rPr lang="cs-CZ" dirty="0" smtClean="0"/>
              <a:t>10. rok provozu – třináctinásobek cestujících </a:t>
            </a:r>
          </a:p>
          <a:p>
            <a:r>
              <a:rPr lang="cs-CZ" dirty="0" smtClean="0"/>
              <a:t>(před </a:t>
            </a:r>
            <a:r>
              <a:rPr lang="cs-CZ" dirty="0"/>
              <a:t>zavedením </a:t>
            </a:r>
            <a:r>
              <a:rPr lang="cs-CZ" dirty="0" smtClean="0"/>
              <a:t>360 </a:t>
            </a:r>
            <a:r>
              <a:rPr lang="cs-CZ" dirty="0"/>
              <a:t>000 cestujících </a:t>
            </a:r>
            <a:r>
              <a:rPr lang="cs-CZ" dirty="0" smtClean="0"/>
              <a:t>ročně, nyní 5 mil.)</a:t>
            </a:r>
          </a:p>
          <a:p>
            <a:r>
              <a:rPr lang="cs-CZ" dirty="0" smtClean="0"/>
              <a:t>přeprava </a:t>
            </a:r>
            <a:r>
              <a:rPr lang="cs-CZ" dirty="0"/>
              <a:t>zdarma </a:t>
            </a:r>
            <a:r>
              <a:rPr lang="cs-CZ" dirty="0" smtClean="0"/>
              <a:t>pouze </a:t>
            </a:r>
            <a:r>
              <a:rPr lang="cs-CZ" dirty="0"/>
              <a:t>občanům města </a:t>
            </a:r>
            <a:r>
              <a:rPr lang="cs-CZ" dirty="0" err="1" smtClean="0"/>
              <a:t>Hasselt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projekt ukončen </a:t>
            </a:r>
            <a:r>
              <a:rPr lang="cs-CZ" dirty="0"/>
              <a:t>v květnu 2013 rozhodnutím Rady </a:t>
            </a:r>
            <a:r>
              <a:rPr lang="cs-CZ" dirty="0" smtClean="0"/>
              <a:t>města</a:t>
            </a:r>
          </a:p>
          <a:p>
            <a:r>
              <a:rPr lang="cs-CZ" dirty="0" smtClean="0"/>
              <a:t>důvodem vysoké </a:t>
            </a:r>
            <a:r>
              <a:rPr lang="cs-CZ" dirty="0"/>
              <a:t>náklady spojené s tímto </a:t>
            </a:r>
            <a:r>
              <a:rPr lang="cs-CZ" dirty="0" smtClean="0"/>
              <a:t>projektem</a:t>
            </a:r>
          </a:p>
          <a:p>
            <a:r>
              <a:rPr lang="cs-CZ" dirty="0" smtClean="0"/>
              <a:t>nově </a:t>
            </a:r>
            <a:r>
              <a:rPr lang="cs-CZ" dirty="0"/>
              <a:t>zavedené jízdné je </a:t>
            </a:r>
            <a:r>
              <a:rPr lang="cs-CZ" dirty="0" smtClean="0"/>
              <a:t>levné </a:t>
            </a:r>
            <a:r>
              <a:rPr lang="cs-CZ" dirty="0"/>
              <a:t>– jedna jízda stojí 0,6 </a:t>
            </a:r>
            <a:r>
              <a:rPr lang="cs-CZ" dirty="0" smtClean="0"/>
              <a:t>EUR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8527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Tallinn (Estonsko)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zaveden </a:t>
            </a:r>
            <a:r>
              <a:rPr lang="cs-CZ" sz="2400" dirty="0"/>
              <a:t>1. 1. </a:t>
            </a:r>
            <a:r>
              <a:rPr lang="cs-CZ" sz="2400" dirty="0" smtClean="0"/>
              <a:t>2013, jedná se o největší (a jediné hlavní) město</a:t>
            </a:r>
            <a:br>
              <a:rPr lang="cs-CZ" sz="2400" dirty="0" smtClean="0"/>
            </a:br>
            <a:r>
              <a:rPr lang="cs-CZ" sz="2400" dirty="0" smtClean="0"/>
              <a:t>na </a:t>
            </a:r>
            <a:r>
              <a:rPr lang="cs-CZ" sz="2400" dirty="0"/>
              <a:t>světě </a:t>
            </a:r>
            <a:r>
              <a:rPr lang="cs-CZ" sz="2400" dirty="0" smtClean="0"/>
              <a:t>s </a:t>
            </a:r>
            <a:r>
              <a:rPr lang="cs-CZ" sz="2400" dirty="0"/>
              <a:t>tímto </a:t>
            </a:r>
            <a:r>
              <a:rPr lang="cs-CZ" sz="2400" dirty="0" smtClean="0"/>
              <a:t>systémem</a:t>
            </a:r>
          </a:p>
          <a:p>
            <a:r>
              <a:rPr lang="cs-CZ" sz="2400" dirty="0" smtClean="0"/>
              <a:t>předcházelo </a:t>
            </a:r>
            <a:r>
              <a:rPr lang="cs-CZ" sz="2400" dirty="0"/>
              <a:t>referendum, </a:t>
            </a:r>
            <a:r>
              <a:rPr lang="cs-CZ" sz="2400" dirty="0" smtClean="0"/>
              <a:t>občané </a:t>
            </a:r>
            <a:r>
              <a:rPr lang="cs-CZ" sz="2400" dirty="0"/>
              <a:t>vyslovili souhlas s tímto </a:t>
            </a:r>
            <a:r>
              <a:rPr lang="cs-CZ" sz="2400" dirty="0" smtClean="0"/>
              <a:t>záměrem</a:t>
            </a:r>
          </a:p>
          <a:p>
            <a:r>
              <a:rPr lang="cs-CZ" sz="2400" dirty="0" smtClean="0"/>
              <a:t>přeprava </a:t>
            </a:r>
            <a:r>
              <a:rPr lang="cs-CZ" sz="2400" dirty="0"/>
              <a:t>zdarma </a:t>
            </a:r>
            <a:r>
              <a:rPr lang="cs-CZ" sz="2400" dirty="0" smtClean="0"/>
              <a:t>(stejně </a:t>
            </a:r>
            <a:r>
              <a:rPr lang="cs-CZ" sz="2400" dirty="0"/>
              <a:t>jako v belgickém </a:t>
            </a:r>
            <a:r>
              <a:rPr lang="cs-CZ" sz="2400" dirty="0" err="1" smtClean="0"/>
              <a:t>Hasseltu</a:t>
            </a:r>
            <a:r>
              <a:rPr lang="cs-CZ" sz="2400" dirty="0" smtClean="0"/>
              <a:t>) </a:t>
            </a:r>
            <a:r>
              <a:rPr lang="cs-CZ" sz="2400" dirty="0"/>
              <a:t>umožněna pouze občanům s trvalým pobytem ve </a:t>
            </a:r>
            <a:r>
              <a:rPr lang="cs-CZ" sz="2400" dirty="0" smtClean="0"/>
              <a:t>městě</a:t>
            </a:r>
          </a:p>
          <a:p>
            <a:r>
              <a:rPr lang="cs-CZ" sz="2400" dirty="0" smtClean="0"/>
              <a:t>po 1/4 roce stoupl počet přepravených cestujících o 10% </a:t>
            </a:r>
          </a:p>
          <a:p>
            <a:r>
              <a:rPr lang="cs-CZ" sz="2400" dirty="0" smtClean="0"/>
              <a:t>cílem </a:t>
            </a:r>
            <a:r>
              <a:rPr lang="cs-CZ" sz="2400" dirty="0"/>
              <a:t>snížení počtu </a:t>
            </a:r>
            <a:r>
              <a:rPr lang="cs-CZ" sz="2400" dirty="0" smtClean="0"/>
              <a:t>automobilů</a:t>
            </a:r>
            <a:r>
              <a:rPr lang="cs-CZ" sz="2400" dirty="0"/>
              <a:t> </a:t>
            </a:r>
            <a:r>
              <a:rPr lang="cs-CZ" sz="2400" dirty="0" smtClean="0"/>
              <a:t>a </a:t>
            </a:r>
            <a:r>
              <a:rPr lang="cs-CZ" sz="2400" dirty="0"/>
              <a:t>nárůst počtu </a:t>
            </a:r>
            <a:r>
              <a:rPr lang="cs-CZ" sz="2400" dirty="0" smtClean="0"/>
              <a:t>obyvatel </a:t>
            </a:r>
            <a:br>
              <a:rPr lang="cs-CZ" sz="2400" dirty="0" smtClean="0"/>
            </a:br>
            <a:r>
              <a:rPr lang="cs-CZ" sz="2400" dirty="0" smtClean="0"/>
              <a:t>(za </a:t>
            </a:r>
            <a:r>
              <a:rPr lang="cs-CZ" sz="2400" dirty="0"/>
              <a:t>každých tisíc obyvatel přibližně jeden milion </a:t>
            </a:r>
            <a:r>
              <a:rPr lang="cs-CZ" sz="2400" dirty="0" smtClean="0"/>
              <a:t>eur)</a:t>
            </a:r>
          </a:p>
          <a:p>
            <a:r>
              <a:rPr lang="cs-CZ" sz="2400" dirty="0" smtClean="0"/>
              <a:t>pokud stoupne </a:t>
            </a:r>
            <a:r>
              <a:rPr lang="cs-CZ" sz="2400" dirty="0"/>
              <a:t>počet </a:t>
            </a:r>
            <a:r>
              <a:rPr lang="cs-CZ" sz="2400" dirty="0" smtClean="0"/>
              <a:t>obyvatel – nárůst  financí do rozpočtu pro krytí ztráty </a:t>
            </a:r>
            <a:r>
              <a:rPr lang="cs-CZ" sz="2400" dirty="0"/>
              <a:t>z tržeb z </a:t>
            </a:r>
            <a:r>
              <a:rPr lang="cs-CZ" sz="2400" dirty="0" smtClean="0"/>
              <a:t>jízdného</a:t>
            </a:r>
          </a:p>
          <a:p>
            <a:r>
              <a:rPr lang="cs-CZ" sz="2400" dirty="0" smtClean="0"/>
              <a:t>teoreticky Tallinn </a:t>
            </a:r>
            <a:r>
              <a:rPr lang="cs-CZ" sz="2400" dirty="0"/>
              <a:t>na zavedení tohoto systému dokonce </a:t>
            </a:r>
            <a:r>
              <a:rPr lang="cs-CZ" sz="2400" dirty="0" smtClean="0"/>
              <a:t>vydělá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81353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MHD zdarma v ČR - Třeboň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700" dirty="0"/>
              <a:t>nejdelší trvání má systém MHD zdarma v </a:t>
            </a:r>
            <a:r>
              <a:rPr lang="cs-CZ" sz="2700" dirty="0" smtClean="0"/>
              <a:t>Třeboni</a:t>
            </a:r>
          </a:p>
          <a:p>
            <a:r>
              <a:rPr lang="cs-CZ" sz="2700" dirty="0" smtClean="0"/>
              <a:t>bezplatný </a:t>
            </a:r>
            <a:r>
              <a:rPr lang="cs-CZ" sz="2700" dirty="0"/>
              <a:t>provoz fungoval na jedné lince od února 2002 do září </a:t>
            </a:r>
            <a:r>
              <a:rPr lang="cs-CZ" sz="2700" dirty="0" smtClean="0"/>
              <a:t>2007</a:t>
            </a:r>
          </a:p>
          <a:p>
            <a:r>
              <a:rPr lang="cs-CZ" sz="2700" dirty="0"/>
              <a:t>v</a:t>
            </a:r>
            <a:r>
              <a:rPr lang="cs-CZ" sz="2700" dirty="0" smtClean="0"/>
              <a:t>yužití </a:t>
            </a:r>
            <a:r>
              <a:rPr lang="cs-CZ" sz="2700" dirty="0"/>
              <a:t>MHD stouplo během prvního roku od zavedení na </a:t>
            </a:r>
            <a:r>
              <a:rPr lang="cs-CZ" sz="2700" dirty="0" smtClean="0"/>
              <a:t>dvojnásobek</a:t>
            </a:r>
          </a:p>
          <a:p>
            <a:r>
              <a:rPr lang="cs-CZ" sz="2700" dirty="0" smtClean="0"/>
              <a:t>v </a:t>
            </a:r>
            <a:r>
              <a:rPr lang="cs-CZ" sz="2700" dirty="0"/>
              <a:t>březnu 2011 byl systém znovu </a:t>
            </a:r>
            <a:r>
              <a:rPr lang="cs-CZ" sz="2700" dirty="0" smtClean="0"/>
              <a:t>obnoven</a:t>
            </a:r>
          </a:p>
          <a:p>
            <a:r>
              <a:rPr lang="cs-CZ" sz="2700" dirty="0" smtClean="0"/>
              <a:t>počet obyvatel: 9 tisíc</a:t>
            </a:r>
          </a:p>
          <a:p>
            <a:r>
              <a:rPr lang="cs-CZ" sz="2700" dirty="0" smtClean="0"/>
              <a:t>provozovatel: </a:t>
            </a:r>
            <a:r>
              <a:rPr lang="cs-CZ" sz="2800" dirty="0"/>
              <a:t>ČSAD Jindřichův Hradec, a.s</a:t>
            </a:r>
            <a:r>
              <a:rPr lang="cs-CZ" sz="2800" dirty="0" smtClean="0"/>
              <a:t>.</a:t>
            </a: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682910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MHD zdarma v ČR - Hořovice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700" dirty="0" smtClean="0"/>
              <a:t>bezplatný </a:t>
            </a:r>
            <a:r>
              <a:rPr lang="cs-CZ" sz="2700" dirty="0"/>
              <a:t>provoz </a:t>
            </a:r>
            <a:r>
              <a:rPr lang="cs-CZ" sz="2700" dirty="0" smtClean="0"/>
              <a:t>funguje </a:t>
            </a:r>
            <a:r>
              <a:rPr lang="cs-CZ" sz="2700" dirty="0"/>
              <a:t>na jedné lince od </a:t>
            </a:r>
            <a:r>
              <a:rPr lang="cs-CZ" sz="2700" dirty="0" smtClean="0"/>
              <a:t>3.3.2008</a:t>
            </a:r>
          </a:p>
          <a:p>
            <a:r>
              <a:rPr lang="cs-CZ" sz="2800" dirty="0" smtClean="0"/>
              <a:t>roční </a:t>
            </a:r>
            <a:r>
              <a:rPr lang="cs-CZ" sz="2800" dirty="0"/>
              <a:t>dotace na MHD </a:t>
            </a:r>
            <a:r>
              <a:rPr lang="cs-CZ" sz="2800" dirty="0" smtClean="0"/>
              <a:t>činila </a:t>
            </a:r>
            <a:r>
              <a:rPr lang="cs-CZ" sz="2800" dirty="0"/>
              <a:t>750 </a:t>
            </a:r>
            <a:r>
              <a:rPr lang="cs-CZ" sz="2800" dirty="0" smtClean="0"/>
              <a:t>tisíc Kč</a:t>
            </a:r>
          </a:p>
          <a:p>
            <a:r>
              <a:rPr lang="cs-CZ" sz="2800" dirty="0" smtClean="0"/>
              <a:t>zrušením </a:t>
            </a:r>
            <a:r>
              <a:rPr lang="cs-CZ" sz="2800" dirty="0"/>
              <a:t>desetikorunového jízdného byla dotace zvýšena o 170 </a:t>
            </a:r>
            <a:r>
              <a:rPr lang="cs-CZ" sz="2800" dirty="0" smtClean="0"/>
              <a:t>tisíc </a:t>
            </a:r>
            <a:r>
              <a:rPr lang="cs-CZ" sz="2800" dirty="0"/>
              <a:t>Kč </a:t>
            </a:r>
            <a:endParaRPr lang="cs-CZ" sz="2800" dirty="0" smtClean="0"/>
          </a:p>
          <a:p>
            <a:r>
              <a:rPr lang="cs-CZ" sz="2700" dirty="0" smtClean="0"/>
              <a:t>počet obyvatel: 6 tisíc</a:t>
            </a:r>
          </a:p>
          <a:p>
            <a:r>
              <a:rPr lang="cs-CZ" sz="2700" dirty="0" smtClean="0"/>
              <a:t>provozovatel: </a:t>
            </a:r>
            <a:r>
              <a:rPr lang="cs-CZ" sz="2800" dirty="0" err="1" smtClean="0"/>
              <a:t>Probo</a:t>
            </a:r>
            <a:r>
              <a:rPr lang="cs-CZ" sz="2800" dirty="0" smtClean="0"/>
              <a:t> </a:t>
            </a:r>
            <a:r>
              <a:rPr lang="cs-CZ" sz="2800" dirty="0"/>
              <a:t>Trans Beroun, s.r.o. </a:t>
            </a: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3956630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MHD zdarma v ČR - Přelouč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>
            <a:noAutofit/>
          </a:bodyPr>
          <a:lstStyle/>
          <a:p>
            <a:r>
              <a:rPr lang="cs-CZ" sz="2700" dirty="0" smtClean="0"/>
              <a:t>bezplatný </a:t>
            </a:r>
            <a:r>
              <a:rPr lang="cs-CZ" sz="2700" dirty="0"/>
              <a:t>provoz </a:t>
            </a:r>
            <a:r>
              <a:rPr lang="cs-CZ" sz="2800" dirty="0"/>
              <a:t>zaveden zároveň se zavedením systému </a:t>
            </a:r>
            <a:r>
              <a:rPr lang="cs-CZ" sz="2800" dirty="0" smtClean="0"/>
              <a:t>MHD</a:t>
            </a:r>
          </a:p>
          <a:p>
            <a:r>
              <a:rPr lang="cs-CZ" sz="2800" dirty="0" smtClean="0"/>
              <a:t>hlavní </a:t>
            </a:r>
            <a:r>
              <a:rPr lang="cs-CZ" sz="2800" dirty="0"/>
              <a:t>důvod byl přilákání cestujících do nově </a:t>
            </a:r>
            <a:r>
              <a:rPr lang="cs-CZ" sz="2800" dirty="0" smtClean="0"/>
              <a:t>vzniklého systému </a:t>
            </a:r>
            <a:r>
              <a:rPr lang="cs-CZ" sz="2800" dirty="0"/>
              <a:t>městské </a:t>
            </a:r>
            <a:r>
              <a:rPr lang="cs-CZ" sz="2800" dirty="0" smtClean="0"/>
              <a:t>hromadné dopravy </a:t>
            </a:r>
          </a:p>
          <a:p>
            <a:r>
              <a:rPr lang="pl-PL" sz="2800" dirty="0" smtClean="0"/>
              <a:t>bezplatná </a:t>
            </a:r>
            <a:r>
              <a:rPr lang="pl-PL" sz="2800" dirty="0"/>
              <a:t>doprava </a:t>
            </a:r>
            <a:r>
              <a:rPr lang="pl-PL" sz="2800" dirty="0" smtClean="0"/>
              <a:t>od 1.12.2009 do 6.3.2010</a:t>
            </a: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87095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Valašské Meziříčí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525963"/>
          </a:xfrm>
        </p:spPr>
        <p:txBody>
          <a:bodyPr>
            <a:noAutofit/>
          </a:bodyPr>
          <a:lstStyle/>
          <a:p>
            <a:r>
              <a:rPr lang="cs-CZ" sz="2800" dirty="0" smtClean="0"/>
              <a:t>14.6.2009 - 14.7.2009 bezplatný </a:t>
            </a:r>
            <a:r>
              <a:rPr lang="cs-CZ" sz="2800" dirty="0"/>
              <a:t>tarif v celé síti </a:t>
            </a:r>
            <a:r>
              <a:rPr lang="cs-CZ" sz="2800" dirty="0" smtClean="0"/>
              <a:t>MHD</a:t>
            </a:r>
          </a:p>
          <a:p>
            <a:r>
              <a:rPr lang="cs-CZ" sz="2800" dirty="0" smtClean="0"/>
              <a:t>během měsíce stoupl počet přepravovaných cestujících o 42%</a:t>
            </a:r>
          </a:p>
          <a:p>
            <a:r>
              <a:rPr lang="cs-CZ" sz="2800" dirty="0" smtClean="0"/>
              <a:t>roční </a:t>
            </a:r>
            <a:r>
              <a:rPr lang="cs-CZ" sz="2800" dirty="0"/>
              <a:t>dotace na MHD je asi 9 milionů </a:t>
            </a:r>
            <a:r>
              <a:rPr lang="cs-CZ" sz="2800" dirty="0" smtClean="0"/>
              <a:t>Kč</a:t>
            </a:r>
          </a:p>
          <a:p>
            <a:r>
              <a:rPr lang="cs-CZ" sz="2800" dirty="0" smtClean="0"/>
              <a:t>vícenáklady </a:t>
            </a:r>
            <a:r>
              <a:rPr lang="cs-CZ" sz="2800" dirty="0"/>
              <a:t>na měsíční bezplatný provoz </a:t>
            </a:r>
            <a:r>
              <a:rPr lang="cs-CZ" sz="2800" dirty="0" smtClean="0"/>
              <a:t>0,3 mil. Kč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d 1.1.2015 asi opět zdarma</a:t>
            </a:r>
            <a:endParaRPr lang="cs-CZ" sz="2700" dirty="0" smtClean="0"/>
          </a:p>
          <a:p>
            <a:r>
              <a:rPr lang="cs-CZ" sz="2700" dirty="0" smtClean="0"/>
              <a:t>počet obyvatel: 27 tisíc</a:t>
            </a:r>
          </a:p>
          <a:p>
            <a:r>
              <a:rPr lang="cs-CZ" sz="2700" dirty="0" smtClean="0"/>
              <a:t>provozovatel: </a:t>
            </a:r>
            <a:r>
              <a:rPr lang="cs-CZ" sz="2800" dirty="0"/>
              <a:t>ČSAD Vsetín, a. s. </a:t>
            </a:r>
            <a:r>
              <a:rPr lang="cs-CZ" sz="2800" dirty="0" smtClean="0"/>
              <a:t> </a:t>
            </a:r>
            <a:endParaRPr lang="cs-CZ" sz="2700" dirty="0" smtClean="0"/>
          </a:p>
          <a:p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2566294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Ostrava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147248" cy="3268960"/>
          </a:xfrm>
        </p:spPr>
        <p:txBody>
          <a:bodyPr>
            <a:no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ývá vyhlašována bezplatná přeprava </a:t>
            </a:r>
            <a:r>
              <a:rPr lang="cs-CZ" sz="2800" dirty="0"/>
              <a:t>pro všechny cestující v období zvýšené koncentrace suspendovaných částic </a:t>
            </a:r>
            <a:r>
              <a:rPr lang="cs-CZ" sz="2800" dirty="0" smtClean="0"/>
              <a:t>PM10</a:t>
            </a:r>
          </a:p>
          <a:p>
            <a:r>
              <a:rPr lang="cs-CZ" sz="2800" dirty="0"/>
              <a:t>h</a:t>
            </a:r>
            <a:r>
              <a:rPr lang="cs-CZ" sz="2800" dirty="0" smtClean="0"/>
              <a:t>istoricky poprvé vyhlášena 22.12.2010</a:t>
            </a:r>
          </a:p>
          <a:p>
            <a:r>
              <a:rPr lang="cs-CZ" sz="2800" dirty="0" smtClean="0"/>
              <a:t>vliv bezplatné </a:t>
            </a:r>
            <a:r>
              <a:rPr lang="cs-CZ" sz="2800" dirty="0"/>
              <a:t>přepravy se na zvýšení počtu přepravených cestujících </a:t>
            </a:r>
            <a:r>
              <a:rPr lang="cs-CZ" sz="2800" dirty="0" smtClean="0"/>
              <a:t>zásadním způsobem neprojevuje </a:t>
            </a:r>
            <a:endParaRPr lang="cs-CZ" sz="2700" dirty="0" smtClean="0"/>
          </a:p>
          <a:p>
            <a:endParaRPr lang="cs-CZ" sz="27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30120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i="1" dirty="0" smtClean="0"/>
          </a:p>
          <a:p>
            <a:r>
              <a:rPr lang="cs-CZ" sz="2400" i="1" dirty="0" smtClean="0"/>
              <a:t>Pozn.: Neuvažována bezplatná přeprava ve více systémech MHD v rámci akce „Den bez aut“, apod.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639927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(1)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od 27.3.2011</a:t>
            </a:r>
          </a:p>
          <a:p>
            <a:r>
              <a:rPr lang="cs-CZ" sz="2800" dirty="0" smtClean="0"/>
              <a:t>počet obyvatel: 59 tisíc</a:t>
            </a:r>
          </a:p>
          <a:p>
            <a:r>
              <a:rPr lang="cs-CZ" sz="2800" dirty="0" smtClean="0"/>
              <a:t>provozovatel: ČSAD Frýdek-Místek, a. s. (</a:t>
            </a:r>
            <a:r>
              <a:rPr lang="cs-CZ" sz="2800" dirty="0" err="1" smtClean="0"/>
              <a:t>sk</a:t>
            </a:r>
            <a:r>
              <a:rPr lang="cs-CZ" sz="2800" dirty="0" smtClean="0"/>
              <a:t>. 3ČSAD) </a:t>
            </a:r>
          </a:p>
          <a:p>
            <a:r>
              <a:rPr lang="cs-CZ" sz="2800" dirty="0" smtClean="0"/>
              <a:t>jízdné v hotovosti nebo čipovou kartou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ově karta se zeleným podkladem (roční za 1 Kč):</a:t>
            </a:r>
          </a:p>
          <a:p>
            <a:pPr lvl="1"/>
            <a:r>
              <a:rPr lang="cs-CZ" sz="2300" dirty="0" smtClean="0"/>
              <a:t>cena karty 299 Kč</a:t>
            </a:r>
          </a:p>
          <a:p>
            <a:pPr lvl="1"/>
            <a:r>
              <a:rPr lang="cs-CZ" sz="2300" dirty="0" smtClean="0"/>
              <a:t>podmínkou získání </a:t>
            </a:r>
            <a:r>
              <a:rPr lang="cs-CZ" sz="2400" dirty="0" smtClean="0"/>
              <a:t>prokázání </a:t>
            </a:r>
            <a:r>
              <a:rPr lang="cs-CZ" sz="2400" dirty="0"/>
              <a:t>bezdlužnosti vůči </a:t>
            </a:r>
            <a:r>
              <a:rPr lang="cs-CZ" sz="2400" dirty="0" smtClean="0"/>
              <a:t>městu</a:t>
            </a:r>
          </a:p>
          <a:p>
            <a:pPr lvl="1"/>
            <a:r>
              <a:rPr lang="cs-CZ" sz="2400" dirty="0"/>
              <a:t>n</a:t>
            </a:r>
            <a:r>
              <a:rPr lang="cs-CZ" sz="2400" dirty="0" smtClean="0"/>
              <a:t>ení podmíněno trvalým bydlištěm</a:t>
            </a:r>
          </a:p>
          <a:p>
            <a:pPr lvl="1"/>
            <a:r>
              <a:rPr lang="cs-CZ" sz="2400" dirty="0" smtClean="0"/>
              <a:t>kdyby mít 1 Kč zdarma, </a:t>
            </a:r>
            <a:r>
              <a:rPr lang="pl-PL" sz="2400" dirty="0" smtClean="0"/>
              <a:t>nutnost odvádět </a:t>
            </a:r>
            <a:r>
              <a:rPr lang="pl-PL" sz="2400" dirty="0"/>
              <a:t>daň z ceny </a:t>
            </a:r>
            <a:r>
              <a:rPr lang="pl-PL" sz="2400" dirty="0" smtClean="0"/>
              <a:t>běžné</a:t>
            </a:r>
          </a:p>
          <a:p>
            <a:pPr lvl="1"/>
            <a:r>
              <a:rPr lang="pl-PL" sz="2400" dirty="0" smtClean="0"/>
              <a:t>vyřízení karty asi za 2 týdny </a:t>
            </a:r>
            <a:endParaRPr lang="cs-CZ" sz="2300" dirty="0" smtClean="0"/>
          </a:p>
          <a:p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307024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(2)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řed spuštěním 350 tisíc cestujících měsíčně:</a:t>
            </a:r>
          </a:p>
          <a:p>
            <a:pPr lvl="1"/>
            <a:r>
              <a:rPr lang="cs-CZ" sz="2400" dirty="0" smtClean="0"/>
              <a:t>200 tisíc v hotovosti nebo kartou jako </a:t>
            </a:r>
            <a:r>
              <a:rPr lang="cs-CZ" sz="2400" dirty="0" err="1" smtClean="0"/>
              <a:t>elektr</a:t>
            </a:r>
            <a:r>
              <a:rPr lang="cs-CZ" sz="2400" dirty="0" smtClean="0"/>
              <a:t>. peněženkou</a:t>
            </a:r>
          </a:p>
          <a:p>
            <a:pPr lvl="1"/>
            <a:r>
              <a:rPr lang="cs-CZ" sz="2400" dirty="0" smtClean="0"/>
              <a:t>110 tisíc časové jízdné kartou</a:t>
            </a:r>
          </a:p>
          <a:p>
            <a:pPr lvl="1"/>
            <a:r>
              <a:rPr lang="cs-CZ" sz="2400" dirty="0" smtClean="0"/>
              <a:t>40 tisíc bezplatná přeprava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o spuštění cca 500 tisíc cestujících měsíčně</a:t>
            </a:r>
          </a:p>
          <a:p>
            <a:pPr lvl="1"/>
            <a:r>
              <a:rPr lang="cs-CZ" sz="2400" dirty="0" smtClean="0"/>
              <a:t>200 tisíc v hotovosti nebo kartou jako </a:t>
            </a:r>
            <a:r>
              <a:rPr lang="cs-CZ" sz="2400" dirty="0" err="1" smtClean="0"/>
              <a:t>elektr</a:t>
            </a:r>
            <a:r>
              <a:rPr lang="cs-CZ" sz="2400" dirty="0" smtClean="0"/>
              <a:t>. </a:t>
            </a:r>
            <a:r>
              <a:rPr lang="cs-CZ" sz="2400" dirty="0"/>
              <a:t>p</a:t>
            </a:r>
            <a:r>
              <a:rPr lang="cs-CZ" sz="2400" dirty="0" smtClean="0"/>
              <a:t>eněženkou (tržby asi 1,25 mil. Kč měsíčně)</a:t>
            </a:r>
          </a:p>
          <a:p>
            <a:pPr lvl="1"/>
            <a:r>
              <a:rPr lang="cs-CZ" sz="2400" dirty="0" smtClean="0"/>
              <a:t>300 tisíc roční kupon za 1 Kč,</a:t>
            </a:r>
          </a:p>
          <a:p>
            <a:pPr lvl="1"/>
            <a:r>
              <a:rPr lang="cs-CZ" sz="2400" dirty="0" smtClean="0"/>
              <a:t>12 tisíc časové jízdné kartou (důvodem hlavně nesplnění podmínky bezdlužnosti)</a:t>
            </a:r>
          </a:p>
          <a:p>
            <a:pPr lvl="1"/>
            <a:r>
              <a:rPr lang="cs-CZ" sz="2400" dirty="0" smtClean="0"/>
              <a:t>48 tisíc bezplatná přeprava</a:t>
            </a:r>
          </a:p>
        </p:txBody>
      </p:sp>
    </p:spTree>
    <p:extLst>
      <p:ext uri="{BB962C8B-B14F-4D97-AF65-F5344CB8AC3E}">
        <p14:creationId xmlns:p14="http://schemas.microsoft.com/office/powerpoint/2010/main" val="336984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(3)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po spuštění navýšení dopravních výkonů asi o pětinu</a:t>
            </a:r>
          </a:p>
          <a:p>
            <a:r>
              <a:rPr lang="cs-CZ" sz="2800" dirty="0" smtClean="0"/>
              <a:t>bylo zjištěno, </a:t>
            </a:r>
            <a:r>
              <a:rPr lang="cs-CZ" sz="2800" dirty="0"/>
              <a:t>že většina cestujících </a:t>
            </a:r>
            <a:r>
              <a:rPr lang="cs-CZ" sz="2800" dirty="0" smtClean="0"/>
              <a:t>platících</a:t>
            </a:r>
            <a:br>
              <a:rPr lang="cs-CZ" sz="2800" dirty="0" smtClean="0"/>
            </a:br>
            <a:r>
              <a:rPr lang="cs-CZ" sz="2800" dirty="0" smtClean="0"/>
              <a:t>v </a:t>
            </a:r>
            <a:r>
              <a:rPr lang="cs-CZ" sz="2800" dirty="0"/>
              <a:t>hotovosti u tohoto způsobu placení </a:t>
            </a:r>
            <a:r>
              <a:rPr lang="cs-CZ" sz="2800" dirty="0" smtClean="0"/>
              <a:t>zůstala</a:t>
            </a:r>
          </a:p>
          <a:p>
            <a:r>
              <a:rPr lang="cs-CZ" sz="2800" dirty="0" smtClean="0"/>
              <a:t>před </a:t>
            </a:r>
            <a:r>
              <a:rPr lang="cs-CZ" sz="2800" dirty="0"/>
              <a:t>zavedením „MHD zdarma“ byly tržby ve výši 23 mil. Kč </a:t>
            </a:r>
            <a:r>
              <a:rPr lang="cs-CZ" sz="2800" dirty="0" smtClean="0"/>
              <a:t>ročně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o </a:t>
            </a:r>
            <a:r>
              <a:rPr lang="cs-CZ" sz="2800" dirty="0"/>
              <a:t>zavedení „MHD zdarma“ klesly tržby o 8,6 mil. Kč ročně, na cca 14,4 mil. Kč </a:t>
            </a:r>
            <a:r>
              <a:rPr lang="cs-CZ" sz="2800" dirty="0" smtClean="0"/>
              <a:t>ročně</a:t>
            </a:r>
          </a:p>
          <a:p>
            <a:r>
              <a:rPr lang="cs-CZ" sz="2800" dirty="0" smtClean="0"/>
              <a:t>na systém </a:t>
            </a:r>
            <a:r>
              <a:rPr lang="cs-CZ" sz="2800" dirty="0"/>
              <a:t>„MHD </a:t>
            </a:r>
            <a:r>
              <a:rPr lang="cs-CZ" sz="2800" dirty="0" smtClean="0"/>
              <a:t>zdarma“ z rozpočtu zmiňovaných </a:t>
            </a:r>
            <a:r>
              <a:rPr lang="cs-CZ" sz="2800" dirty="0"/>
              <a:t>8,6 mil. Kč ročně </a:t>
            </a:r>
          </a:p>
          <a:p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1141894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(4)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Vlivy v sociální oblasti:</a:t>
            </a:r>
          </a:p>
          <a:p>
            <a:pPr lvl="1"/>
            <a:r>
              <a:rPr lang="cs-CZ" sz="2400" dirty="0" smtClean="0"/>
              <a:t>úspora přes 2000 Kč ročně pro dospělého</a:t>
            </a:r>
          </a:p>
          <a:p>
            <a:pPr lvl="1"/>
            <a:r>
              <a:rPr lang="cs-CZ" sz="2400" dirty="0"/>
              <a:t>v</a:t>
            </a:r>
            <a:r>
              <a:rPr lang="cs-CZ" sz="2400" dirty="0" smtClean="0"/>
              <a:t> případě jízdy autem úspora ještě větší</a:t>
            </a:r>
          </a:p>
          <a:p>
            <a:pPr lvl="1"/>
            <a:r>
              <a:rPr lang="cs-CZ" sz="2400" dirty="0"/>
              <a:t>ú</a:t>
            </a:r>
            <a:r>
              <a:rPr lang="cs-CZ" sz="2400" dirty="0" smtClean="0"/>
              <a:t>spora pak pro větší koupěschopnost ve městě,</a:t>
            </a:r>
            <a:br>
              <a:rPr lang="cs-CZ" sz="2400" dirty="0" smtClean="0"/>
            </a:br>
            <a:r>
              <a:rPr lang="cs-CZ" sz="2400" dirty="0" smtClean="0"/>
              <a:t>což podporuje rozvoj podnikání</a:t>
            </a:r>
          </a:p>
          <a:p>
            <a:pPr lvl="1"/>
            <a:r>
              <a:rPr lang="cs-CZ" sz="2400" dirty="0"/>
              <a:t>výrazné zlepšení dostupnosti zaměstnání, </a:t>
            </a:r>
            <a:r>
              <a:rPr lang="cs-CZ" sz="2400" dirty="0" smtClean="0"/>
              <a:t>škol</a:t>
            </a:r>
            <a:br>
              <a:rPr lang="cs-CZ" sz="2400" dirty="0" smtClean="0"/>
            </a:br>
            <a:r>
              <a:rPr lang="cs-CZ" sz="2400" dirty="0" smtClean="0"/>
              <a:t>a </a:t>
            </a:r>
            <a:r>
              <a:rPr lang="cs-CZ" sz="2400" dirty="0"/>
              <a:t>turistických cílů </a:t>
            </a:r>
            <a:endParaRPr lang="cs-CZ" sz="2400" dirty="0" smtClean="0"/>
          </a:p>
          <a:p>
            <a:pPr lvl="1"/>
            <a:r>
              <a:rPr lang="cs-CZ" sz="2400" dirty="0" smtClean="0"/>
              <a:t>díky </a:t>
            </a:r>
            <a:r>
              <a:rPr lang="cs-CZ" sz="2400" dirty="0"/>
              <a:t>„MHD zdarma“ jsou místní školy </a:t>
            </a:r>
            <a:r>
              <a:rPr lang="cs-CZ" sz="2400" dirty="0" smtClean="0"/>
              <a:t>žádanější,</a:t>
            </a:r>
            <a:br>
              <a:rPr lang="cs-CZ" sz="2400" dirty="0" smtClean="0"/>
            </a:br>
            <a:r>
              <a:rPr lang="cs-CZ" sz="2400" dirty="0" smtClean="0"/>
              <a:t>než </a:t>
            </a:r>
            <a:r>
              <a:rPr lang="cs-CZ" sz="2400" dirty="0"/>
              <a:t>školy v okolních městech </a:t>
            </a:r>
            <a:r>
              <a:rPr lang="cs-CZ" sz="2400" dirty="0" smtClean="0"/>
              <a:t>(nehrozí </a:t>
            </a:r>
            <a:r>
              <a:rPr lang="cs-CZ" sz="2400" dirty="0"/>
              <a:t>tak zrušení některých škol kvůli nedostatku </a:t>
            </a:r>
            <a:r>
              <a:rPr lang="cs-CZ" sz="2400" dirty="0" smtClean="0"/>
              <a:t>žáků)</a:t>
            </a:r>
          </a:p>
          <a:p>
            <a:pPr lvl="1"/>
            <a:r>
              <a:rPr lang="cs-CZ" sz="2400" dirty="0" smtClean="0"/>
              <a:t>významnou </a:t>
            </a:r>
            <a:r>
              <a:rPr lang="cs-CZ" sz="2400" dirty="0"/>
              <a:t>roli hraje tento projekt při </a:t>
            </a:r>
            <a:r>
              <a:rPr lang="cs-CZ" sz="2400" dirty="0" smtClean="0"/>
              <a:t>cestování</a:t>
            </a:r>
            <a:br>
              <a:rPr lang="cs-CZ" sz="2400" dirty="0" smtClean="0"/>
            </a:br>
            <a:r>
              <a:rPr lang="cs-CZ" sz="2400" dirty="0" smtClean="0"/>
              <a:t>do </a:t>
            </a:r>
            <a:r>
              <a:rPr lang="cs-CZ" sz="2400" dirty="0"/>
              <a:t>turistických lokalit </a:t>
            </a:r>
            <a:r>
              <a:rPr lang="cs-CZ" sz="2400" dirty="0" smtClean="0"/>
              <a:t>(Hukvaldy, </a:t>
            </a:r>
            <a:r>
              <a:rPr lang="cs-CZ" sz="2400" dirty="0" err="1" smtClean="0"/>
              <a:t>Visalaje</a:t>
            </a:r>
            <a:r>
              <a:rPr lang="cs-CZ" sz="2400" dirty="0" smtClean="0"/>
              <a:t>)</a:t>
            </a:r>
            <a:endParaRPr lang="cs-CZ" sz="2400" dirty="0"/>
          </a:p>
          <a:p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1438862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(5)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Vlivy na životní prostředí:</a:t>
            </a:r>
          </a:p>
          <a:p>
            <a:pPr lvl="1"/>
            <a:r>
              <a:rPr lang="cs-CZ" sz="2400" dirty="0" smtClean="0"/>
              <a:t>důvodem zavedení snaha </a:t>
            </a:r>
            <a:r>
              <a:rPr lang="cs-CZ" sz="2400" dirty="0"/>
              <a:t>vedení města o snížení individuální automobilové </a:t>
            </a:r>
            <a:r>
              <a:rPr lang="cs-CZ" sz="2400" dirty="0" smtClean="0"/>
              <a:t>dopravy</a:t>
            </a:r>
          </a:p>
          <a:p>
            <a:pPr lvl="1"/>
            <a:r>
              <a:rPr lang="cs-CZ" sz="2400" dirty="0" smtClean="0"/>
              <a:t>podle sčítání </a:t>
            </a:r>
            <a:r>
              <a:rPr lang="cs-CZ" sz="2400" dirty="0"/>
              <a:t>v </a:t>
            </a:r>
            <a:r>
              <a:rPr lang="cs-CZ" sz="2400" dirty="0" smtClean="0"/>
              <a:t>2012 </a:t>
            </a:r>
            <a:r>
              <a:rPr lang="cs-CZ" sz="2400" dirty="0"/>
              <a:t>došlo při nárůstu 20% cestujících ke snížení počtu jízd autem o 1 600 v běžném pracovním dni </a:t>
            </a:r>
            <a:endParaRPr lang="cs-CZ" sz="2400" dirty="0" smtClean="0"/>
          </a:p>
          <a:p>
            <a:pPr lvl="1"/>
            <a:r>
              <a:rPr lang="cs-CZ" sz="2400" dirty="0" smtClean="0"/>
              <a:t>odhad, že došlo </a:t>
            </a:r>
            <a:r>
              <a:rPr lang="cs-CZ" sz="2400" dirty="0"/>
              <a:t>ke snížení počtu jízd </a:t>
            </a:r>
            <a:r>
              <a:rPr lang="cs-CZ" sz="2400" dirty="0" smtClean="0"/>
              <a:t>automobilem</a:t>
            </a:r>
            <a:br>
              <a:rPr lang="cs-CZ" sz="2400" dirty="0" smtClean="0"/>
            </a:br>
            <a:r>
              <a:rPr lang="cs-CZ" sz="2400" dirty="0" smtClean="0"/>
              <a:t>o </a:t>
            </a:r>
            <a:r>
              <a:rPr lang="cs-CZ" sz="2400" dirty="0"/>
              <a:t>cca 3 000 </a:t>
            </a:r>
            <a:r>
              <a:rPr lang="cs-CZ" sz="2400" dirty="0" smtClean="0"/>
              <a:t>denně (hlavně cesty do zaměstnání)</a:t>
            </a:r>
          </a:p>
          <a:p>
            <a:pPr lvl="1"/>
            <a:r>
              <a:rPr lang="cs-CZ" sz="2400" dirty="0"/>
              <a:t>nedochází tak často k dopravním </a:t>
            </a:r>
            <a:r>
              <a:rPr lang="cs-CZ" sz="2400" dirty="0" smtClean="0"/>
              <a:t>kongescím</a:t>
            </a:r>
            <a:r>
              <a:rPr lang="cs-CZ" sz="2400" dirty="0"/>
              <a:t>, zvyšuje se bezpečnost silničního provozu a snižuje se počet </a:t>
            </a:r>
            <a:r>
              <a:rPr lang="cs-CZ" sz="2400" dirty="0" smtClean="0"/>
              <a:t>dopravních </a:t>
            </a:r>
            <a:r>
              <a:rPr lang="cs-CZ" sz="2400" dirty="0"/>
              <a:t>nehod a </a:t>
            </a:r>
            <a:r>
              <a:rPr lang="cs-CZ" sz="2400" dirty="0" smtClean="0"/>
              <a:t>zraněných</a:t>
            </a:r>
          </a:p>
          <a:p>
            <a:pPr lvl="1"/>
            <a:r>
              <a:rPr lang="cs-CZ" sz="2400" dirty="0" smtClean="0"/>
              <a:t>na životní prostředí má velký </a:t>
            </a:r>
            <a:r>
              <a:rPr lang="cs-CZ" sz="2400" dirty="0"/>
              <a:t>význam víkendová turistická linka na </a:t>
            </a:r>
            <a:r>
              <a:rPr lang="cs-CZ" sz="2400" dirty="0" err="1"/>
              <a:t>Visalaje</a:t>
            </a:r>
            <a:r>
              <a:rPr lang="cs-CZ" sz="2400" dirty="0"/>
              <a:t> </a:t>
            </a:r>
            <a:r>
              <a:rPr lang="cs-CZ" sz="2400" dirty="0" smtClean="0"/>
              <a:t>(snížení </a:t>
            </a:r>
            <a:r>
              <a:rPr lang="cs-CZ" sz="2400" dirty="0"/>
              <a:t>počtu aut, které do CHKO </a:t>
            </a:r>
            <a:r>
              <a:rPr lang="cs-CZ" sz="2400" dirty="0" smtClean="0"/>
              <a:t>vjíždí)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416981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(6)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Vlivy na rozpočet města:</a:t>
            </a:r>
          </a:p>
          <a:p>
            <a:pPr lvl="1"/>
            <a:r>
              <a:rPr lang="cs-CZ" sz="2400" dirty="0" smtClean="0"/>
              <a:t>náklady navíc asi 8,6 mil. Kč ročně, kryto z rozpočtu města (ten je asi 1 mld. Kč ročně)</a:t>
            </a:r>
          </a:p>
          <a:p>
            <a:pPr lvl="1"/>
            <a:r>
              <a:rPr lang="cs-CZ" sz="2400" dirty="0" smtClean="0"/>
              <a:t>kvůli bezdlužnosti pro roční kupon došlo </a:t>
            </a:r>
            <a:r>
              <a:rPr lang="cs-CZ" sz="2400" dirty="0"/>
              <a:t>k úhradě části </a:t>
            </a:r>
            <a:r>
              <a:rPr lang="cs-CZ" sz="2400" dirty="0" smtClean="0"/>
              <a:t>dluhů obyvatel města (např. za svoz komunálního odpadu)</a:t>
            </a:r>
          </a:p>
          <a:p>
            <a:pPr lvl="1"/>
            <a:r>
              <a:rPr lang="cs-CZ" sz="2400" dirty="0" smtClean="0"/>
              <a:t>se </a:t>
            </a:r>
            <a:r>
              <a:rPr lang="cs-CZ" sz="2400" dirty="0"/>
              <a:t>stoupajícím počtem cestujících se </a:t>
            </a:r>
            <a:r>
              <a:rPr lang="cs-CZ" sz="2400" dirty="0" smtClean="0"/>
              <a:t>dotace MHD</a:t>
            </a:r>
            <a:br>
              <a:rPr lang="cs-CZ" sz="2400" dirty="0" smtClean="0"/>
            </a:br>
            <a:r>
              <a:rPr lang="cs-CZ" sz="2400" dirty="0" smtClean="0"/>
              <a:t>na cestujícího postupně </a:t>
            </a:r>
            <a:r>
              <a:rPr lang="cs-CZ" sz="2400" dirty="0"/>
              <a:t>snižuje </a:t>
            </a:r>
            <a:r>
              <a:rPr lang="cs-CZ" sz="2400" dirty="0" smtClean="0"/>
              <a:t>(z výchozích cca 15,7 Kč</a:t>
            </a:r>
            <a:br>
              <a:rPr lang="cs-CZ" sz="2400" dirty="0" smtClean="0"/>
            </a:br>
            <a:r>
              <a:rPr lang="cs-CZ" sz="2400" dirty="0" smtClean="0"/>
              <a:t>na stávajících cca 10 Kč, očekává se další mírný pokles)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75112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(7)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Vlivy na parkování:</a:t>
            </a:r>
          </a:p>
          <a:p>
            <a:pPr lvl="1"/>
            <a:r>
              <a:rPr lang="cs-CZ" sz="2400" dirty="0"/>
              <a:t>m</a:t>
            </a:r>
            <a:r>
              <a:rPr lang="cs-CZ" sz="2400" dirty="0" smtClean="0"/>
              <a:t>ěsto změnilo parkovací politiku</a:t>
            </a:r>
          </a:p>
          <a:p>
            <a:pPr lvl="1"/>
            <a:r>
              <a:rPr lang="cs-CZ" sz="2400" dirty="0" smtClean="0"/>
              <a:t>cílem </a:t>
            </a:r>
            <a:r>
              <a:rPr lang="cs-CZ" sz="2400" dirty="0"/>
              <a:t>bylo zdražit parkování v centrech města </a:t>
            </a:r>
            <a:r>
              <a:rPr lang="cs-CZ" sz="2400" dirty="0" smtClean="0"/>
              <a:t>natolik,</a:t>
            </a:r>
            <a:br>
              <a:rPr lang="cs-CZ" sz="2400" dirty="0" smtClean="0"/>
            </a:br>
            <a:r>
              <a:rPr lang="cs-CZ" sz="2400" dirty="0" smtClean="0"/>
              <a:t>aby </a:t>
            </a:r>
            <a:r>
              <a:rPr lang="cs-CZ" sz="2400" dirty="0"/>
              <a:t>přestalo být cestování autem pro občany </a:t>
            </a:r>
            <a:r>
              <a:rPr lang="cs-CZ" sz="2400" dirty="0" smtClean="0"/>
              <a:t>výhodné</a:t>
            </a:r>
          </a:p>
          <a:p>
            <a:pPr lvl="1"/>
            <a:r>
              <a:rPr lang="cs-CZ" sz="2400" dirty="0"/>
              <a:t>podporováno zůstalo pouze krátkodobé parkování, dlouhodobé parkování bylo výrazně zdraženo</a:t>
            </a:r>
          </a:p>
          <a:p>
            <a:pPr lvl="1"/>
            <a:r>
              <a:rPr lang="cs-CZ" sz="2400" dirty="0"/>
              <a:t>m</a:t>
            </a:r>
            <a:r>
              <a:rPr lang="cs-CZ" sz="2400" dirty="0" smtClean="0"/>
              <a:t>ěsto nebude </a:t>
            </a:r>
            <a:r>
              <a:rPr lang="cs-CZ" sz="2400" dirty="0"/>
              <a:t>budovat žádná nová </a:t>
            </a:r>
            <a:r>
              <a:rPr lang="cs-CZ" sz="2400" dirty="0" smtClean="0"/>
              <a:t>parkoviště</a:t>
            </a:r>
            <a:br>
              <a:rPr lang="cs-CZ" sz="2400" dirty="0" smtClean="0"/>
            </a:br>
            <a:r>
              <a:rPr lang="cs-CZ" sz="2400" dirty="0" smtClean="0"/>
              <a:t>ani </a:t>
            </a:r>
            <a:r>
              <a:rPr lang="cs-CZ" sz="2400" dirty="0"/>
              <a:t>zařizovat žádná nová parkovací místa v centrech </a:t>
            </a:r>
            <a:r>
              <a:rPr lang="cs-CZ" sz="2400" dirty="0" smtClean="0"/>
              <a:t>města (finanční náročnost, zábor prostoru) </a:t>
            </a:r>
          </a:p>
          <a:p>
            <a:pPr lvl="1"/>
            <a:r>
              <a:rPr lang="cs-CZ" sz="2400" dirty="0"/>
              <a:t>v</a:t>
            </a:r>
            <a:r>
              <a:rPr lang="cs-CZ" sz="2400" dirty="0" smtClean="0"/>
              <a:t>ětší motivace </a:t>
            </a:r>
            <a:r>
              <a:rPr lang="cs-CZ" sz="2400" dirty="0"/>
              <a:t>využívat veřejnou dopravu </a:t>
            </a:r>
          </a:p>
        </p:txBody>
      </p:sp>
    </p:spTree>
    <p:extLst>
      <p:ext uri="{BB962C8B-B14F-4D97-AF65-F5344CB8AC3E}">
        <p14:creationId xmlns:p14="http://schemas.microsoft.com/office/powerpoint/2010/main" val="32621642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MHD zdarma v ČR – Frýdek-Místek </a:t>
            </a:r>
            <a:r>
              <a:rPr lang="cs-CZ" dirty="0" smtClean="0">
                <a:solidFill>
                  <a:srgbClr val="00B050"/>
                </a:solidFill>
              </a:rPr>
              <a:t>(8)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925144"/>
          </a:xfrm>
        </p:spPr>
        <p:txBody>
          <a:bodyPr>
            <a:noAutofit/>
          </a:bodyPr>
          <a:lstStyle/>
          <a:p>
            <a:r>
              <a:rPr lang="cs-CZ" sz="2800" dirty="0" smtClean="0"/>
              <a:t>Vlivy na image města:</a:t>
            </a:r>
          </a:p>
          <a:p>
            <a:pPr lvl="1"/>
            <a:r>
              <a:rPr lang="cs-CZ" sz="2400" dirty="0" smtClean="0"/>
              <a:t>slib </a:t>
            </a:r>
            <a:r>
              <a:rPr lang="cs-CZ" sz="2400" dirty="0"/>
              <a:t>vedení města občanům byl zavedení „MHD zdarma“ do doby výstavby obchvatu města </a:t>
            </a:r>
            <a:endParaRPr lang="cs-CZ" sz="2400" dirty="0" smtClean="0"/>
          </a:p>
          <a:p>
            <a:pPr lvl="1"/>
            <a:r>
              <a:rPr lang="cs-CZ" sz="2400" dirty="0" smtClean="0"/>
              <a:t>velká reklama pro město</a:t>
            </a:r>
          </a:p>
          <a:p>
            <a:pPr lvl="1"/>
            <a:r>
              <a:rPr lang="cs-CZ" sz="2400" dirty="0" smtClean="0"/>
              <a:t>město získalo také </a:t>
            </a:r>
            <a:r>
              <a:rPr lang="cs-CZ" sz="2400" dirty="0"/>
              <a:t>větší atraktivitu </a:t>
            </a:r>
            <a:r>
              <a:rPr lang="cs-CZ" sz="2400" dirty="0" smtClean="0"/>
              <a:t>(žáci a studenti </a:t>
            </a:r>
            <a:r>
              <a:rPr lang="cs-CZ" sz="2400" dirty="0"/>
              <a:t>přednost </a:t>
            </a:r>
            <a:r>
              <a:rPr lang="cs-CZ" sz="2400" dirty="0" smtClean="0"/>
              <a:t>před </a:t>
            </a:r>
            <a:r>
              <a:rPr lang="cs-CZ" sz="2400" dirty="0"/>
              <a:t>dojížděním do </a:t>
            </a:r>
            <a:r>
              <a:rPr lang="cs-CZ" sz="2400" dirty="0" smtClean="0"/>
              <a:t>škol okolních měst, turisti)</a:t>
            </a:r>
          </a:p>
          <a:p>
            <a:pPr lvl="1"/>
            <a:r>
              <a:rPr lang="cs-CZ" sz="2400" dirty="0"/>
              <a:t>možnost cestovat „zdarma“ i na regionálních linkách začleněných do </a:t>
            </a:r>
            <a:r>
              <a:rPr lang="cs-CZ" sz="2400" dirty="0" smtClean="0"/>
              <a:t>MHD</a:t>
            </a:r>
          </a:p>
          <a:p>
            <a:pPr lvl="1"/>
            <a:r>
              <a:rPr lang="cs-CZ" sz="2400" dirty="0"/>
              <a:t>neomezuje </a:t>
            </a:r>
            <a:r>
              <a:rPr lang="cs-CZ" sz="2400" dirty="0" smtClean="0"/>
              <a:t>se možnost </a:t>
            </a:r>
            <a:r>
              <a:rPr lang="cs-CZ" sz="2400" dirty="0"/>
              <a:t>bezplatné přepravy na základě trvalého bydliště, ale nabízí tuto možnost komukoliv </a:t>
            </a:r>
            <a:br>
              <a:rPr lang="cs-CZ" sz="2400" dirty="0"/>
            </a:br>
            <a:r>
              <a:rPr lang="cs-CZ" sz="2400" dirty="0" smtClean="0"/>
              <a:t>(s podmínkou  bezdlužnosti </a:t>
            </a:r>
            <a:r>
              <a:rPr lang="cs-CZ" sz="2400" smtClean="0"/>
              <a:t>vůči městu)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0749148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930</Words>
  <Application>Microsoft Office PowerPoint</Application>
  <PresentationFormat>Předvádění na obrazovce (4:3)</PresentationFormat>
  <Paragraphs>208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Bezplatné systémy MHD</vt:lpstr>
      <vt:lpstr>Prezentace aplikace PowerPoint</vt:lpstr>
      <vt:lpstr>Prezentace aplikace PowerPoint</vt:lpstr>
      <vt:lpstr>Další města</vt:lpstr>
      <vt:lpstr>Hasselt (Belgie)</vt:lpstr>
      <vt:lpstr>Tallinn (Estonsko) </vt:lpstr>
      <vt:lpstr>MHD zdarma v ČR - Třeboň </vt:lpstr>
      <vt:lpstr>MHD zdarma v ČR - Hořovice </vt:lpstr>
      <vt:lpstr>MHD zdarma v ČR - Přelouč </vt:lpstr>
      <vt:lpstr>MHD zdarma v ČR – Valašské Meziříčí </vt:lpstr>
      <vt:lpstr>MHD zdarma v ČR – Ostrava </vt:lpstr>
      <vt:lpstr>MHD zdarma v ČR – Frýdek-Místek (1) </vt:lpstr>
      <vt:lpstr>MHD zdarma v ČR – Frýdek-Místek (2) </vt:lpstr>
      <vt:lpstr>MHD zdarma v ČR – Frýdek-Místek (3) </vt:lpstr>
      <vt:lpstr>MHD zdarma v ČR – Frýdek-Místek (4) </vt:lpstr>
      <vt:lpstr>MHD zdarma v ČR – Frýdek-Místek (5) </vt:lpstr>
      <vt:lpstr>MHD zdarma v ČR – Frýdek-Místek (6) </vt:lpstr>
      <vt:lpstr>MHD zdarma v ČR – Frýdek-Místek (7) </vt:lpstr>
      <vt:lpstr>MHD zdarma v ČR – Frýdek-Místek (8) </vt:lpstr>
    </vt:vector>
  </TitlesOfParts>
  <Company>Univerzita Pardubice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Bezplatné systémy MHD</dc:title>
  <dc:creator>spravce</dc:creator>
  <cp:lastModifiedBy>UPa</cp:lastModifiedBy>
  <cp:revision>27</cp:revision>
  <dcterms:created xsi:type="dcterms:W3CDTF">2014-05-11T12:39:44Z</dcterms:created>
  <dcterms:modified xsi:type="dcterms:W3CDTF">2014-09-10T12:20:35Z</dcterms:modified>
</cp:coreProperties>
</file>