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11"/>
  </p:notesMasterIdLst>
  <p:sldIdLst>
    <p:sldId id="256" r:id="rId2"/>
    <p:sldId id="259" r:id="rId3"/>
    <p:sldId id="267" r:id="rId4"/>
    <p:sldId id="261" r:id="rId5"/>
    <p:sldId id="270" r:id="rId6"/>
    <p:sldId id="262" r:id="rId7"/>
    <p:sldId id="263" r:id="rId8"/>
    <p:sldId id="264" r:id="rId9"/>
    <p:sldId id="265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92" autoAdjust="0"/>
  </p:normalViewPr>
  <p:slideViewPr>
    <p:cSldViewPr>
      <p:cViewPr varScale="1">
        <p:scale>
          <a:sx n="105" d="100"/>
          <a:sy n="105" d="100"/>
        </p:scale>
        <p:origin x="-144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708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DDB05E-9DC8-4272-A10F-CD7CD5E8A878}" type="datetimeFigureOut">
              <a:rPr lang="cs-CZ" smtClean="0"/>
              <a:pPr/>
              <a:t>17.9.2014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18A1EC0-96AF-465B-992C-37E01705E78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641400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B96446-32EE-41E9-B9CE-9CF3FABF4D3C}" type="datetimeFigureOut">
              <a:rPr lang="cs-CZ" smtClean="0"/>
              <a:pPr/>
              <a:t>17.9.2014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D86D8-A3C9-44AF-AC17-083C4F97AE8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695305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B96446-32EE-41E9-B9CE-9CF3FABF4D3C}" type="datetimeFigureOut">
              <a:rPr lang="cs-CZ" smtClean="0"/>
              <a:pPr/>
              <a:t>17.9.2014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D86D8-A3C9-44AF-AC17-083C4F97AE8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575488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B96446-32EE-41E9-B9CE-9CF3FABF4D3C}" type="datetimeFigureOut">
              <a:rPr lang="cs-CZ" smtClean="0"/>
              <a:pPr/>
              <a:t>17.9.2014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D86D8-A3C9-44AF-AC17-083C4F97AE8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192463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B96446-32EE-41E9-B9CE-9CF3FABF4D3C}" type="datetimeFigureOut">
              <a:rPr lang="cs-CZ" smtClean="0"/>
              <a:pPr/>
              <a:t>17.9.2014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D86D8-A3C9-44AF-AC17-083C4F97AE8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46764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B96446-32EE-41E9-B9CE-9CF3FABF4D3C}" type="datetimeFigureOut">
              <a:rPr lang="cs-CZ" smtClean="0"/>
              <a:pPr/>
              <a:t>17.9.2014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D86D8-A3C9-44AF-AC17-083C4F97AE8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456902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B96446-32EE-41E9-B9CE-9CF3FABF4D3C}" type="datetimeFigureOut">
              <a:rPr lang="cs-CZ" smtClean="0"/>
              <a:pPr/>
              <a:t>17.9.2014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D86D8-A3C9-44AF-AC17-083C4F97AE8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012166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B96446-32EE-41E9-B9CE-9CF3FABF4D3C}" type="datetimeFigureOut">
              <a:rPr lang="cs-CZ" smtClean="0"/>
              <a:pPr/>
              <a:t>17.9.2014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D86D8-A3C9-44AF-AC17-083C4F97AE8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075298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B96446-32EE-41E9-B9CE-9CF3FABF4D3C}" type="datetimeFigureOut">
              <a:rPr lang="cs-CZ" smtClean="0"/>
              <a:pPr/>
              <a:t>17.9.2014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D86D8-A3C9-44AF-AC17-083C4F97AE8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931224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B96446-32EE-41E9-B9CE-9CF3FABF4D3C}" type="datetimeFigureOut">
              <a:rPr lang="cs-CZ" smtClean="0"/>
              <a:pPr/>
              <a:t>17.9.2014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D86D8-A3C9-44AF-AC17-083C4F97AE8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888833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B96446-32EE-41E9-B9CE-9CF3FABF4D3C}" type="datetimeFigureOut">
              <a:rPr lang="cs-CZ" smtClean="0"/>
              <a:pPr/>
              <a:t>17.9.2014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D86D8-A3C9-44AF-AC17-083C4F97AE8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427546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B96446-32EE-41E9-B9CE-9CF3FABF4D3C}" type="datetimeFigureOut">
              <a:rPr lang="cs-CZ" smtClean="0"/>
              <a:pPr/>
              <a:t>17.9.2014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D86D8-A3C9-44AF-AC17-083C4F97AE8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854762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B96446-32EE-41E9-B9CE-9CF3FABF4D3C}" type="datetimeFigureOut">
              <a:rPr lang="cs-CZ" smtClean="0"/>
              <a:pPr/>
              <a:t>17.9.2014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CD86D8-A3C9-44AF-AC17-083C4F97AE8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644138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467544" y="1268760"/>
            <a:ext cx="8136904" cy="2868168"/>
          </a:xfrm>
        </p:spPr>
        <p:txBody>
          <a:bodyPr/>
          <a:lstStyle/>
          <a:p>
            <a:pPr algn="ctr"/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Bezplatná MHD </a:t>
            </a:r>
            <a:b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v belgickém městě 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Hasselt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Podnadpis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Charakteristika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nachází se v Belgii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provincie 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Limburk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Vlámský region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75 km od Bruselu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75 000 obyvatel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200 000 dojíždějících do města</a:t>
            </a:r>
          </a:p>
          <a:p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Obrázek 3" descr="bez názvu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2" y="0"/>
            <a:ext cx="9144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616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Opatření 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>
              <a:lnSpc>
                <a:spcPct val="150000"/>
              </a:lnSpc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omezení individuální dopravy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volné pozemky využity k rozvoji cyklistické a pěší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800 parkovacích míst odstraněno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zvýšen poplatek za parkování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preference MHD na křižovatkách a samostatné jízdní pruhy</a:t>
            </a:r>
          </a:p>
          <a:p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Obrázek 3" descr="Cyclehoop-Car-Bike-Rack-in-Lambeth-1024x76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7859"/>
            <a:ext cx="9144000" cy="68222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1728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Zavedení bezplatné MHD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rozšířeno 5 nových linek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síť hlídaných stojanů na kolo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nízkopodlažní dopravní prostředky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navyšování počtu spojů</a:t>
            </a:r>
          </a:p>
          <a:p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Shrnutí</a:t>
            </a:r>
            <a:endParaRPr lang="cs-CZ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507288" cy="5069160"/>
          </a:xfrm>
        </p:spPr>
        <p:txBody>
          <a:bodyPr>
            <a:normAutofit lnSpcReduction="10000"/>
          </a:bodyPr>
          <a:lstStyle/>
          <a:p>
            <a:pPr lvl="0"/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více než 40 % návštěvníků nemocnice z </a:t>
            </a: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aut</a:t>
            </a:r>
            <a:b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do </a:t>
            </a: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autobusů</a:t>
            </a:r>
          </a:p>
          <a:p>
            <a:pPr lvl="0"/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více než 32 % cestujících za obchodem z </a:t>
            </a: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aut</a:t>
            </a:r>
            <a:b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do </a:t>
            </a: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autobusů</a:t>
            </a:r>
          </a:p>
          <a:p>
            <a:pPr lvl="0"/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až o 30 % více lidí přijelo do města a tím se zvýšil zisk prodejcům</a:t>
            </a:r>
          </a:p>
          <a:p>
            <a:pPr lvl="0"/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33 % cestujících před tím necestovalo vůbec </a:t>
            </a:r>
          </a:p>
          <a:p>
            <a:pPr lvl="0"/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33 % používalo autobus i před tím</a:t>
            </a:r>
          </a:p>
          <a:p>
            <a:pPr lvl="0"/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14 % cestovalo před tím autem</a:t>
            </a:r>
          </a:p>
          <a:p>
            <a:pPr lvl="0"/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11 % jezdilo na kole před tím</a:t>
            </a:r>
          </a:p>
          <a:p>
            <a:pPr lvl="0"/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9 % chodilo pěšky před tím</a:t>
            </a:r>
          </a:p>
          <a:p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 r="57539" b="11472"/>
          <a:stretch>
            <a:fillRect/>
          </a:stretch>
        </p:blipFill>
        <p:spPr bwMode="auto">
          <a:xfrm>
            <a:off x="1887020" y="116632"/>
            <a:ext cx="5941190" cy="67413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Závěr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69160"/>
          </a:xfrm>
        </p:spPr>
        <p:txBody>
          <a:bodyPr>
            <a:normAutofit/>
          </a:bodyPr>
          <a:lstStyle/>
          <a:p>
            <a:pPr>
              <a:lnSpc>
                <a:spcPct val="110000"/>
              </a:lnSpc>
              <a:spcBef>
                <a:spcPts val="0"/>
              </a:spcBef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náklady v roce 1997 967tis. €</a:t>
            </a:r>
          </a:p>
          <a:p>
            <a:pPr>
              <a:lnSpc>
                <a:spcPct val="110000"/>
              </a:lnSpc>
              <a:spcBef>
                <a:spcPts val="0"/>
              </a:spcBef>
              <a:buNone/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	           2012 více než 4mil. €</a:t>
            </a:r>
          </a:p>
          <a:p>
            <a:pPr>
              <a:lnSpc>
                <a:spcPct val="110000"/>
              </a:lnSpc>
              <a:spcBef>
                <a:spcPts val="0"/>
              </a:spcBef>
            </a:pPr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10000"/>
              </a:lnSpc>
              <a:spcBef>
                <a:spcPts val="0"/>
              </a:spcBef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ekonomická krize</a:t>
            </a:r>
          </a:p>
          <a:p>
            <a:pPr>
              <a:lnSpc>
                <a:spcPct val="110000"/>
              </a:lnSpc>
              <a:spcBef>
                <a:spcPts val="0"/>
              </a:spcBef>
            </a:pPr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10000"/>
              </a:lnSpc>
              <a:spcBef>
                <a:spcPts val="0"/>
              </a:spcBef>
            </a:pP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d května 2013: pouze pro osoby</a:t>
            </a:r>
            <a:b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do 19 a nad 65 let</a:t>
            </a:r>
          </a:p>
          <a:p>
            <a:pPr>
              <a:lnSpc>
                <a:spcPct val="110000"/>
              </a:lnSpc>
              <a:spcBef>
                <a:spcPts val="0"/>
              </a:spcBef>
            </a:pPr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10000"/>
              </a:lnSpc>
              <a:spcBef>
                <a:spcPts val="0"/>
              </a:spcBef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ostatní 0,6 €</a:t>
            </a:r>
          </a:p>
          <a:p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113</TotalTime>
  <Words>87</Words>
  <Application>Microsoft Office PowerPoint</Application>
  <PresentationFormat>Předvádění na obrazovce (4:3)</PresentationFormat>
  <Paragraphs>37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Bezplatná MHD  v belgickém městě Hasselt</vt:lpstr>
      <vt:lpstr>Charakteristika</vt:lpstr>
      <vt:lpstr>Prezentace aplikace PowerPoint</vt:lpstr>
      <vt:lpstr>Opatření </vt:lpstr>
      <vt:lpstr>Prezentace aplikace PowerPoint</vt:lpstr>
      <vt:lpstr>Zavedení bezplatné MHD</vt:lpstr>
      <vt:lpstr>Shrnutí</vt:lpstr>
      <vt:lpstr>Prezentace aplikace PowerPoint</vt:lpstr>
      <vt:lpstr>Závěr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Zkušenosti s bezplatnou MHD v belgickém městě hasselt</dc:title>
  <dc:creator>Čuhelová</dc:creator>
  <cp:lastModifiedBy>UPa</cp:lastModifiedBy>
  <cp:revision>18</cp:revision>
  <dcterms:created xsi:type="dcterms:W3CDTF">2013-11-20T10:33:42Z</dcterms:created>
  <dcterms:modified xsi:type="dcterms:W3CDTF">2014-09-17T07:26:28Z</dcterms:modified>
</cp:coreProperties>
</file>