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9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20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BCB9A4-0D3E-4585-9E16-995CC737A6B0}" type="datetimeFigureOut">
              <a:rPr lang="cs-CZ" smtClean="0"/>
              <a:pPr/>
              <a:t>17.9.2014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89BBEE-30DD-470C-B4C5-DF26CAB53F8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2320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89BBEE-30DD-470C-B4C5-DF26CAB53F8E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C7E60-FC8C-457E-BB2E-5015FC846959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923EF-33FA-4B5D-8BB1-30DAC7BE3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0284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A3F4F-FA24-4FCE-AC30-9942E3C3AEEB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923EF-33FA-4B5D-8BB1-30DAC7BE3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0155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9828-91CB-43C2-9AD1-55BAE764EFAC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923EF-33FA-4B5D-8BB1-30DAC7BE3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8161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25C942-CC0E-4D5A-BB9A-36C22A44DC7E}" type="datetime1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923EF-33FA-4B5D-8BB1-30DAC7BE3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8957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2C39A-8ED7-4579-8CFA-5130C75C97F8}" type="datetime1">
              <a:rPr lang="cs-CZ" smtClean="0"/>
              <a:t>17.9.2014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923EF-33FA-4B5D-8BB1-30DAC7BE3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5493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7B8BF8-09DF-4082-86A7-B4690D3560CE}" type="datetime1">
              <a:rPr lang="cs-CZ" smtClean="0"/>
              <a:t>17.9.2014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923EF-33FA-4B5D-8BB1-30DAC7BE3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0185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19522C-5607-453E-889E-6A401464E398}" type="datetime1">
              <a:rPr lang="cs-CZ" smtClean="0"/>
              <a:t>17.9.2014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923EF-33FA-4B5D-8BB1-30DAC7BE3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555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2F050-410C-4505-9144-B4DAEE5B0C61}" type="datetime1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923EF-33FA-4B5D-8BB1-30DAC7BE3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3829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A4812-5018-46A2-85B3-EAB86EAD2690}" type="datetime1">
              <a:rPr lang="cs-CZ" smtClean="0"/>
              <a:t>17.9.2014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923EF-33FA-4B5D-8BB1-30DAC7BE3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5386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C1DC39-1252-436C-918D-202A6C71A7A5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923EF-33FA-4B5D-8BB1-30DAC7BE3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8581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253BD4-3437-47E4-885E-27CE4F080947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923EF-33FA-4B5D-8BB1-30DAC7BE3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8736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257681-F017-413B-9D90-49CDC49A583B}" type="datetime1">
              <a:rPr lang="cs-CZ" smtClean="0"/>
              <a:t>17.9.2014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923EF-33FA-4B5D-8BB1-30DAC7BE319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8311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javascript:window.close()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upload.wikimedia.org/wikipedia/commons/7/7d/Solaris_T12III_diesel.jp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upload.wikimedia.org/wikipedia/commons/8/84/DUOBUS_Bratislava.JP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Hybridní trolejbusy </a:t>
            </a:r>
            <a:endParaRPr lang="cs-CZ" sz="5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Úvodem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573216"/>
          </a:xfrm>
        </p:spPr>
        <p:txBody>
          <a:bodyPr>
            <a:normAutofit fontScale="85000" lnSpcReduction="10000"/>
          </a:bodyPr>
          <a:lstStyle/>
          <a:p>
            <a:r>
              <a:rPr lang="cs-CZ" sz="3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první trolejbus 29. 4. 1882 v Berlíně</a:t>
            </a:r>
          </a:p>
          <a:p>
            <a:r>
              <a:rPr lang="cs-CZ" sz="3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sz="3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území dnešní ČR první trolejbus roku 1907 </a:t>
            </a:r>
            <a:br>
              <a:rPr lang="cs-CZ" sz="3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 dvojměstí České </a:t>
            </a:r>
            <a:r>
              <a:rPr lang="cs-CZ" sz="3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Velenice - </a:t>
            </a:r>
            <a:r>
              <a:rPr lang="cs-CZ" sz="33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Gmünd</a:t>
            </a:r>
            <a:endParaRPr lang="cs-CZ" sz="33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sz="3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ejvětší rozkvět trolejbusové dopravy v ČR roku 1952 (Mariánské Lázně, Opava, Ostrava, Pardubice a Teplice)</a:t>
            </a:r>
          </a:p>
          <a:p>
            <a:r>
              <a:rPr lang="cs-CZ" sz="3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</a:t>
            </a:r>
            <a:r>
              <a:rPr lang="cs-CZ" sz="3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tlum trolejbusů v 60. letech 20. století</a:t>
            </a:r>
          </a:p>
          <a:p>
            <a:r>
              <a:rPr lang="cs-CZ" sz="3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cs-CZ" sz="3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pětovný rozvoj trolejbusů v 80. letech 20. století</a:t>
            </a:r>
          </a:p>
          <a:p>
            <a:r>
              <a:rPr lang="cs-CZ" sz="33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cs-CZ" sz="33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oncem 20. století potřeba řešit dopravní obslužnost mimo trolejové vedení, možnost použití </a:t>
            </a:r>
            <a:r>
              <a:rPr lang="cs-CZ" sz="33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hybridních trolejbusů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Charakteristika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rmAutofit fontScale="77500" lnSpcReduction="20000"/>
          </a:bodyPr>
          <a:lstStyle/>
          <a:p>
            <a: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hybridní trolejbus je </a:t>
            </a:r>
            <a:r>
              <a:rPr lang="cs-CZ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trolejbus</a:t>
            </a:r>
            <a: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který se dokáže pohybovat pomocí alternativního pohonu i </a:t>
            </a:r>
            <a:r>
              <a:rPr lang="cs-CZ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mimo trolejové vedení</a:t>
            </a:r>
            <a:endParaRPr lang="cs-CZ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4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rolejbus je v ČR </a:t>
            </a:r>
            <a:r>
              <a:rPr lang="cs-CZ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drážní vozidlo </a:t>
            </a:r>
            <a: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(nemá RZ), řidiči musí mít průkaz pro řízení drážních vozidel a řidičský průkaz skupiny D</a:t>
            </a:r>
          </a:p>
          <a:p>
            <a:endParaRPr lang="cs-CZ" sz="4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otéž platí u hybridních autobusů,</a:t>
            </a:r>
            <a:b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mimo trolejové vedení rozpor se zákony</a:t>
            </a:r>
            <a:b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4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č. 266/1994 Sb. a č. 56/2001 Sb.</a:t>
            </a:r>
            <a:endParaRPr lang="cs-CZ" sz="31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Charakteristika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 mnoha diskuzích stanoveno: </a:t>
            </a:r>
            <a:b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1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mimo trolejové vedení 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alternativní pohon </a:t>
            </a:r>
            <a:r>
              <a:rPr lang="cs-CZ" sz="31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pouze 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 předem </a:t>
            </a:r>
            <a:r>
              <a:rPr lang="cs-CZ" sz="31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schválené 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„trolejbusové</a:t>
            </a:r>
            <a:r>
              <a:rPr lang="cs-CZ" sz="31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trati“</a:t>
            </a:r>
            <a:r>
              <a:rPr lang="cs-CZ" sz="31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Drážním úřadem</a:t>
            </a:r>
          </a:p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vybavení: dieselagregát </a:t>
            </a:r>
            <a:r>
              <a:rPr lang="cs-CZ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nebo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akumulátor</a:t>
            </a:r>
          </a:p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alternativní pohon pomocný / plnohodnotný</a:t>
            </a:r>
          </a:p>
          <a:p>
            <a:r>
              <a:rPr lang="cs-CZ" sz="3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ejčastěji pomocné dieselagregáty</a:t>
            </a:r>
            <a:endParaRPr lang="cs-CZ" sz="3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Historie v ČR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686800" cy="2260848"/>
          </a:xfrm>
        </p:spPr>
        <p:txBody>
          <a:bodyPr>
            <a:normAutofit/>
          </a:bodyPr>
          <a:lstStyle/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potřeba řešit dopravu v </a:t>
            </a:r>
            <a:r>
              <a:rPr lang="cs-CZ" sz="31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Hradci Králové 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úseku 836 m bez trolejového vedení</a:t>
            </a:r>
          </a:p>
          <a:p>
            <a:r>
              <a:rPr lang="cs-CZ" sz="3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oku 1993 řešení: trolejbus Škoda 14 </a:t>
            </a:r>
            <a:r>
              <a:rPr lang="cs-CZ" sz="31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přívěs (náhradní zdroj NZ 60)</a:t>
            </a: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 descr="http://www.trolejbus.cz/hk/hk14tr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8433" y="3777813"/>
            <a:ext cx="3888432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Historie v ČR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00201"/>
            <a:ext cx="8568952" cy="3124944"/>
          </a:xfrm>
        </p:spPr>
        <p:txBody>
          <a:bodyPr>
            <a:normAutofit/>
          </a:bodyPr>
          <a:lstStyle/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roku 2000 první hybridní trolejbus Škoda 21 </a:t>
            </a:r>
            <a:r>
              <a:rPr lang="cs-CZ" sz="31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ACI  s vestavěným dieselagregátem </a:t>
            </a:r>
            <a:b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poloautomatickými sběrači</a:t>
            </a:r>
          </a:p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 malou výkonnost pomocného pohonu </a:t>
            </a:r>
            <a:b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velkou poruchovost nahrazen roku 2012 hybridním trolejbusem Škoda 30 </a:t>
            </a:r>
            <a:r>
              <a:rPr lang="cs-CZ" sz="31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(2 kusy)</a:t>
            </a: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 descr="http://www.trolejbus.cz/hk/hk21tr4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25144"/>
            <a:ext cx="2448272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http://www.trolejbus.cz/hk/hk-striska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4725144"/>
            <a:ext cx="2592288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http://hradecketrolejbusy.cz/gal/30Tr/18/18c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4725144"/>
            <a:ext cx="2592288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 v ČR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hybridní trolejbusy jezdí v ČR v pěti městech (Hradec Králové, Mariánské Lázně,</a:t>
            </a:r>
            <a:r>
              <a:rPr lang="cs-CZ" sz="3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Opava, Plzeň a Zlín)</a:t>
            </a:r>
          </a:p>
          <a:p>
            <a:r>
              <a:rPr lang="cs-CZ" sz="3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Hradci Králové 836 m dlouhý úsek </a:t>
            </a:r>
            <a:b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bez trolejového vedení kolem místního domova důchodců</a:t>
            </a:r>
            <a:endParaRPr lang="cs-CZ" sz="3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 v Mariánských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ázních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686800" cy="2836912"/>
          </a:xfrm>
        </p:spPr>
        <p:txBody>
          <a:bodyPr>
            <a:normAutofit/>
          </a:bodyPr>
          <a:lstStyle/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nejmenší trolejbusový provoz v ČR</a:t>
            </a:r>
          </a:p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trolejbusy z devíti s pomocným pohonem</a:t>
            </a:r>
          </a:p>
          <a:p>
            <a:r>
              <a:rPr lang="cs-CZ" sz="3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rototyp Škoda 24 </a:t>
            </a:r>
            <a:r>
              <a:rPr lang="cs-CZ" sz="31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1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Irisbus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 bateriovým pohonem z roku 2004 – bateriový provoz se dnes nepoužívá</a:t>
            </a:r>
          </a:p>
        </p:txBody>
      </p:sp>
      <p:pic>
        <p:nvPicPr>
          <p:cNvPr id="4" name="Obrázek 3" descr="Kliknout = ZavĹ™Ă­t okno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8048" y="3789040"/>
            <a:ext cx="4715952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 v Mariánských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ázních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686800" cy="4925143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roku 2006 nakoupeny 3 trolejbusy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Škoda</a:t>
            </a:r>
            <a:b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24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 Irisbus s pomocným dieselagregátem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využití na linkách 6 a 7 k nákupním centrům Tesco a Kaufland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zastupitelé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města schválili v roce 2013 postupné omezování trolejbusového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provozu 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jeho zajišťování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autobusy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hrozí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zánik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trolejbusové dopravy ve městě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roku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2017</a:t>
            </a:r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ightboxImage" descr="http://www.mdml.cz/fotogalerie/renesance/images/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0"/>
            <a:ext cx="9036496" cy="6830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 v Opavě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141168"/>
          </a:xfrm>
        </p:spPr>
        <p:txBody>
          <a:bodyPr>
            <a:normAutofit lnSpcReduction="10000"/>
          </a:bodyPr>
          <a:lstStyle/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jediné město v ČR, kde jezdí trolejbusy </a:t>
            </a:r>
            <a:r>
              <a:rPr lang="cs-CZ" sz="31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Solaris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1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Trollino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12 s pomocným dieselagregátem, roku 2006 dodáno 8 těchto trolejbusů</a:t>
            </a:r>
          </a:p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 na lince 221 (39 % trasy mimo trolejové vedení), spojuje místní části Kylešovice, Kateřinky a obchodní centrum Albert se středem města</a:t>
            </a:r>
          </a:p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20.10.2013 vypukl v trolejbusové vozovně rozsáhlý požár, zničil mj. 2 trolejbusy</a:t>
            </a:r>
            <a:b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 pomocným pohonem, které byly následně sešrotovány</a:t>
            </a:r>
            <a:endParaRPr lang="cs-CZ" sz="3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Soubor:Solaris T12III diesel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48960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 v Plzni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429200"/>
          </a:xfrm>
        </p:spPr>
        <p:txBody>
          <a:bodyPr/>
          <a:lstStyle/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největší počet trolejbusů s pomocným dieselagregátem v ČR (45 trolejbusů)</a:t>
            </a:r>
          </a:p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letech 2001-2004 dodávány trolejbusy </a:t>
            </a:r>
            <a:b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Škoda 21 </a:t>
            </a:r>
            <a:r>
              <a:rPr lang="cs-CZ" sz="31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ACI</a:t>
            </a:r>
          </a:p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dále trolejbusy Škoda 24 Tr Irisbus, Škoda 25 Tr Irisbus, Škoda 26 Tr </a:t>
            </a:r>
            <a:r>
              <a:rPr lang="cs-CZ" sz="31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Solaris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Škoda 27 Tr </a:t>
            </a:r>
            <a:r>
              <a:rPr lang="cs-CZ" sz="31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Solaris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 pomocným dieselagregátem</a:t>
            </a:r>
          </a:p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využití zejména při pojíždění ve vozovně, </a:t>
            </a:r>
            <a:b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při výlukách a na dvou trolejbusových tratí </a:t>
            </a:r>
            <a:b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bez trolejového vedení</a:t>
            </a:r>
          </a:p>
          <a:p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 v Plzni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836912"/>
          </a:xfrm>
        </p:spPr>
        <p:txBody>
          <a:bodyPr>
            <a:normAutofit fontScale="92500"/>
          </a:bodyPr>
          <a:lstStyle/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trolejbusová trať k nákupní zóně Černice 2 km bez trolejového 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vedení</a:t>
            </a:r>
            <a:endParaRPr lang="cs-CZ" sz="31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trolejbusová trať do obce Letkov 3 km (zde velký sklon, trolejbusy 21 Tr ACI by nezvládly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cs-CZ" sz="31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obou tratích trolejbusy Škoda 24 </a:t>
            </a:r>
            <a:r>
              <a:rPr lang="cs-CZ" sz="31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1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Irisbus</a:t>
            </a:r>
            <a:endParaRPr lang="cs-CZ" sz="3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 descr="C:\Foto\2013\Radyně\CIMG338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4379928"/>
            <a:ext cx="2808312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 ve Zlíně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196952"/>
          </a:xfrm>
        </p:spPr>
        <p:txBody>
          <a:bodyPr/>
          <a:lstStyle/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 trolejbusů s pomocným dieselagregátem </a:t>
            </a:r>
            <a:b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(sólo trolejbusy Škoda 24 </a:t>
            </a:r>
            <a:r>
              <a:rPr lang="cs-CZ" sz="31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1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Irisbus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kloubové trolejbusy Škoda 25 Tr Irisbus)</a:t>
            </a:r>
          </a:p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trolejbusové tratě bez trolejového vedení </a:t>
            </a:r>
            <a:b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(na Louky, do </a:t>
            </a:r>
            <a:r>
              <a:rPr lang="cs-CZ" sz="31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Lužkovic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Želechovic</a:t>
            </a:r>
            <a:b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ke gymnáziu na Lesní čtvrti)</a:t>
            </a:r>
          </a:p>
          <a:p>
            <a:pPr>
              <a:buNone/>
            </a:pP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 descr="C:\Documents and Settings\Martin\Dokumenty\Obrázky\22574fb375_79840641_o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4725144"/>
            <a:ext cx="3096344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84976" cy="1143000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Příklady provozu v zahraničí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trolejbusy s pomocným pohonem používá řada měst, většinou ale pouze manipulační jízdy do vozoven nebo použití při výlukách</a:t>
            </a:r>
          </a:p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dalších snímcích uvedeny informace</a:t>
            </a:r>
            <a:b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 provozu ve městech:</a:t>
            </a:r>
          </a:p>
          <a:p>
            <a:pPr lvl="1"/>
            <a:r>
              <a:rPr lang="cs-CZ" sz="27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Bratislava</a:t>
            </a:r>
          </a:p>
          <a:p>
            <a:pPr lvl="1"/>
            <a:r>
              <a:rPr lang="cs-CZ" sz="27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Esslingen</a:t>
            </a:r>
            <a:endParaRPr lang="cs-CZ" sz="27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27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Landskrona</a:t>
            </a:r>
            <a:endParaRPr lang="cs-CZ" sz="2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 v Bratislavě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686800" cy="5223578"/>
          </a:xfrm>
        </p:spPr>
        <p:txBody>
          <a:bodyPr>
            <a:normAutofit/>
          </a:bodyPr>
          <a:lstStyle/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roce 2006 zakoupeno 6 kloubových trolejbusů Škoda 25 Tr Irisbus s pomocným dieselagregátem pro novou trolejbusovou trať na sídliště </a:t>
            </a:r>
            <a:r>
              <a:rPr lang="cs-CZ" sz="31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Dlhé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1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diely</a:t>
            </a:r>
            <a:r>
              <a:rPr lang="cs-CZ" sz="3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trať dlouhá 2,7 km)</a:t>
            </a:r>
          </a:p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trať není napojena na ostatní trolejbusovou síť</a:t>
            </a:r>
          </a:p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nutné  na manipulační</a:t>
            </a:r>
            <a:b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přejezdy do vozovny</a:t>
            </a:r>
            <a:b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používat pomocný</a:t>
            </a:r>
            <a:b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pohon (4 km)</a:t>
            </a:r>
          </a:p>
        </p:txBody>
      </p:sp>
      <p:pic>
        <p:nvPicPr>
          <p:cNvPr id="4" name="Obrázek 3" descr="Soubor:DUOBUS Bratislava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221088"/>
            <a:ext cx="4261064" cy="2602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 v </a:t>
            </a:r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Esslingenu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506916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nachází se v jihovýchodní aglomeraci Stuttgartu ve spolkové zemi Německa Bádensko-Württembersko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poslední ze tří německých měst, kde jezdí trolejbusy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trolejbusové linky, jedna zajíždí až na okraj Stuttgartu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do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roku 2002 3 trolejbusové linky, třetí linka byla 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duobusová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, od hranice města do 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Nellingenu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na pomocný dieselagregát, jezdily zde </a:t>
            </a: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duobusy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Mercedes-Benz, dnes provoz autobusů</a:t>
            </a:r>
            <a:endParaRPr lang="cs-CZ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 v </a:t>
            </a:r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Esslingenu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686800" cy="1540767"/>
          </a:xfrm>
        </p:spPr>
        <p:txBody>
          <a:bodyPr>
            <a:normAutofit/>
          </a:bodyPr>
          <a:lstStyle/>
          <a:p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plánu prodloužení rychlodrážní tramvajové trati ze Stuttgartu až do místní části </a:t>
            </a:r>
            <a:r>
              <a:rPr lang="cs-CZ" sz="31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Esslingenu</a:t>
            </a:r>
            <a:r>
              <a:rPr lang="cs-CZ" sz="3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1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Zollberg</a:t>
            </a:r>
            <a:endParaRPr lang="cs-CZ" sz="31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 descr="http://upload.wikimedia.org/wikipedia/commons/0/0e/Karte_des_Oberleitungsbus_Esslingen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8" y="3356992"/>
            <a:ext cx="4497713" cy="3501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Natrolejování duobusu na hranici Esslingenu, v pozadí Nellingen.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3356992"/>
            <a:ext cx="4625721" cy="3501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143000"/>
          </a:xfrm>
        </p:spPr>
        <p:txBody>
          <a:bodyPr>
            <a:no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 v Landskroně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925144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přístavní město v jihozápadní části Švédska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centrum města se nachází 3 km od </a:t>
            </a:r>
            <a:r>
              <a:rPr lang="cs-CZ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žst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nejdříve autobusy, pak hledáno řešení, problémem bylo, legislativa ani dotace na ně neznala, žádné město ve Švédsku nemělo trolejbusy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 změně legislativy roku 2002 započala stavba trolejbusové trati, předána do provozu roku 2003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trolejbusová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trať dlouhá 4 km, na trati se nenachází žádná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výhybka</a:t>
            </a:r>
            <a:endParaRPr lang="cs-CZ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 v Landskroně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26896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trolejbusy </a:t>
            </a:r>
            <a:r>
              <a:rPr lang="cs-CZ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Solaris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Trollino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12 </a:t>
            </a:r>
            <a:r>
              <a:rPr lang="cs-CZ" sz="28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Ganz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 bateriovým pohonem</a:t>
            </a: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manipulační přejezdy do vozovny na bateriový pohon, 500 m od trolejbusové trati</a:t>
            </a:r>
            <a:endParaRPr lang="cs-C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 descr="http://www.vlaky.net/upload/images/reports/003874/23-00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3501008"/>
            <a:ext cx="6561064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Srovnání technických parametrů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4311146"/>
              </p:ext>
            </p:extLst>
          </p:nvPr>
        </p:nvGraphicFramePr>
        <p:xfrm>
          <a:off x="215005" y="1628800"/>
          <a:ext cx="8677473" cy="5145981"/>
        </p:xfrm>
        <a:graphic>
          <a:graphicData uri="http://schemas.openxmlformats.org/drawingml/2006/table">
            <a:tbl>
              <a:tblPr/>
              <a:tblGrid>
                <a:gridCol w="1239639"/>
                <a:gridCol w="1239639"/>
                <a:gridCol w="1239639"/>
                <a:gridCol w="1239639"/>
                <a:gridCol w="1239639"/>
                <a:gridCol w="1239639"/>
                <a:gridCol w="1239639"/>
              </a:tblGrid>
              <a:tr h="1212006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Vozidlo</a:t>
                      </a:r>
                      <a:endParaRPr lang="cs-CZ" sz="2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Město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Roky výroby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Výkon motoru</a:t>
                      </a:r>
                    </a:p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pod trolejí [kW]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Výkon</a:t>
                      </a:r>
                    </a:p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(pom. pohon) [kW]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Rychlost</a:t>
                      </a:r>
                    </a:p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pod trolejí [km/h]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Rychlost</a:t>
                      </a:r>
                    </a:p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(pom. pohon) [km/h]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61730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 Tr + NZ 60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Hradec</a:t>
                      </a:r>
                    </a:p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Králové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1994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100 - 120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55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65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nízká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98571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21 Tr ACI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Hradec Králové, Plzeň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2001 - 2004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140 - 175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malý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65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15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10887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24 Tr Irisbus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Mariánské Lázně, Plzeň, Zlín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2003 - dodnes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210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65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cca 65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403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25 Tr Irisbus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Bratislava, Plzeň, Zlín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2004 - dodnes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240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100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65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cca 65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976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30 Tr Sor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Hradec Králové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2012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160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118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70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20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cca 70</a:t>
                      </a:r>
                    </a:p>
                  </a:txBody>
                  <a:tcPr marL="7625" marR="7625" marT="76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Závěr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Autofit/>
          </a:bodyPr>
          <a:lstStyle/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výhody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trolejbusů:</a:t>
            </a:r>
          </a:p>
          <a:p>
            <a:pPr>
              <a:buNone/>
            </a:pP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a) ekologické v místě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provozu</a:t>
            </a:r>
            <a:endParaRPr lang="cs-CZ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b) tichý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provoz</a:t>
            </a:r>
            <a:endParaRPr lang="cs-CZ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c) lepší vlastnosti při náročných sklonových</a:t>
            </a:r>
            <a:b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poměrech</a:t>
            </a:r>
            <a:endParaRPr lang="cs-CZ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pomocný pohon se stále nevyrovná jízdně </a:t>
            </a:r>
            <a:b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 trolejí – vhodné převážně na </a:t>
            </a:r>
            <a:r>
              <a:rPr lang="cs-CZ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krátké</a:t>
            </a:r>
            <a:br>
              <a:rPr lang="cs-CZ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hlavně </a:t>
            </a:r>
            <a:r>
              <a:rPr lang="cs-CZ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sklonově nenáročné </a:t>
            </a:r>
            <a:r>
              <a:rPr lang="cs-CZ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úseky</a:t>
            </a:r>
            <a:endParaRPr lang="cs-CZ" sz="28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potřeba změny legislativy – </a:t>
            </a:r>
            <a:r>
              <a:rPr lang="cs-CZ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odejmutí</a:t>
            </a:r>
            <a: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trolejbusu</a:t>
            </a:r>
            <a:br>
              <a:rPr lang="cs-CZ" sz="28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 kategorie drážních </a:t>
            </a:r>
            <a:r>
              <a:rPr lang="cs-CZ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vozidel</a:t>
            </a:r>
            <a:endParaRPr lang="cs-CZ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441</TotalTime>
  <Words>711</Words>
  <Application>Microsoft Office PowerPoint</Application>
  <PresentationFormat>Předvádění na obrazovce (4:3)</PresentationFormat>
  <Paragraphs>136</Paragraphs>
  <Slides>23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systému Office</vt:lpstr>
      <vt:lpstr>Hybridní trolejbusy </vt:lpstr>
      <vt:lpstr>Úvodem</vt:lpstr>
      <vt:lpstr>Charakteristika (1/2)</vt:lpstr>
      <vt:lpstr>Charakteristika (2/2)</vt:lpstr>
      <vt:lpstr>Historie v ČR (1/2)</vt:lpstr>
      <vt:lpstr>Historie v ČR (2/2)</vt:lpstr>
      <vt:lpstr>Provoz v ČR</vt:lpstr>
      <vt:lpstr>Provoz v Mariánských Lázních (1/2)</vt:lpstr>
      <vt:lpstr>Provoz v Mariánských Lázních (2/2)</vt:lpstr>
      <vt:lpstr>Prezentace aplikace PowerPoint</vt:lpstr>
      <vt:lpstr>Provoz v Opavě</vt:lpstr>
      <vt:lpstr>Prezentace aplikace PowerPoint</vt:lpstr>
      <vt:lpstr>Provoz v Plzni (1/2)</vt:lpstr>
      <vt:lpstr>Provoz v Plzni (2/2)</vt:lpstr>
      <vt:lpstr>Provoz ve Zlíně</vt:lpstr>
      <vt:lpstr>Příklady provozu v zahraničí</vt:lpstr>
      <vt:lpstr>Provoz v Bratislavě</vt:lpstr>
      <vt:lpstr>Provoz v Esslingenu (1/2)</vt:lpstr>
      <vt:lpstr>Provoz v Esslingenu (2/2)</vt:lpstr>
      <vt:lpstr>Provoz v Landskroně (1/2)</vt:lpstr>
      <vt:lpstr>Provoz v Landskroně (2/2)</vt:lpstr>
      <vt:lpstr>Srovnání technických parametrů</vt:lpstr>
      <vt:lpstr>Závěr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Duobusy (hybridní trolejbusy)  v České republice </dc:title>
  <dc:creator>Martin</dc:creator>
  <cp:lastModifiedBy>UPa</cp:lastModifiedBy>
  <cp:revision>34</cp:revision>
  <dcterms:created xsi:type="dcterms:W3CDTF">2013-12-13T15:17:36Z</dcterms:created>
  <dcterms:modified xsi:type="dcterms:W3CDTF">2014-09-17T07:03:24Z</dcterms:modified>
</cp:coreProperties>
</file>