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80" r:id="rId1"/>
  </p:sldMasterIdLst>
  <p:notesMasterIdLst>
    <p:notesMasterId r:id="rId20"/>
  </p:notesMasterIdLst>
  <p:sldIdLst>
    <p:sldId id="257" r:id="rId2"/>
    <p:sldId id="260" r:id="rId3"/>
    <p:sldId id="261" r:id="rId4"/>
    <p:sldId id="262" r:id="rId5"/>
    <p:sldId id="275" r:id="rId6"/>
    <p:sldId id="276" r:id="rId7"/>
    <p:sldId id="263" r:id="rId8"/>
    <p:sldId id="264" r:id="rId9"/>
    <p:sldId id="278" r:id="rId10"/>
    <p:sldId id="270" r:id="rId11"/>
    <p:sldId id="265" r:id="rId12"/>
    <p:sldId id="267" r:id="rId13"/>
    <p:sldId id="268" r:id="rId14"/>
    <p:sldId id="271" r:id="rId15"/>
    <p:sldId id="272" r:id="rId16"/>
    <p:sldId id="266" r:id="rId17"/>
    <p:sldId id="269" r:id="rId18"/>
    <p:sldId id="277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DAE4F2"/>
    <a:srgbClr val="45441B"/>
    <a:srgbClr val="969696"/>
    <a:srgbClr val="663300"/>
    <a:srgbClr val="CC6600"/>
    <a:srgbClr val="003366"/>
    <a:srgbClr val="A6C1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451" autoAdjust="0"/>
  </p:normalViewPr>
  <p:slideViewPr>
    <p:cSldViewPr>
      <p:cViewPr varScale="1">
        <p:scale>
          <a:sx n="104" d="100"/>
          <a:sy n="104" d="100"/>
        </p:scale>
        <p:origin x="-17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8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717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17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717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717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1A630C19-678D-4131-858B-F73CAD82DD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33836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B5873E-4E79-49F3-B2A1-1ABBDE35B75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376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7E2D36-9DC4-47B7-B247-80608479231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8278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539104-A49A-4C2D-8F28-EA63ADE84D0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9568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1D8EA5-E25B-4BAE-A11E-33749969640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891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E069DF-8B0C-4EF3-8C48-1EB9036A644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7732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5F61FB-2B11-47AA-9593-D8784A23DC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213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1EB7E1-84AC-401E-B297-4E66EAE16B1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6656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8815D9-5EBD-4F07-BE4C-E9DEAAEA18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418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538FFA-0405-43F1-868F-5E850C343DA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386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E876CC-602D-4087-BE8A-626E4431BBC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6911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FC4A6D-6925-402E-A8C5-E799471CFC7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082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A885FFE-FD16-4D26-8D3B-694CAC8DF9D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0623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7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2636912"/>
            <a:ext cx="7772400" cy="9366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5400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Elektrobusy</a:t>
            </a:r>
            <a:r>
              <a:rPr lang="cs-CZ" sz="5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ve Vídni</a:t>
            </a:r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Vídeň</a:t>
            </a:r>
            <a:endParaRPr lang="cs-CZ" sz="4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09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hlavní město Rakouska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řes 1,7 milionu obyvatel</a:t>
            </a:r>
          </a:p>
          <a:p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414,65 km²</a:t>
            </a:r>
          </a:p>
          <a:p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4 000 obyvatel/km²</a:t>
            </a:r>
          </a:p>
          <a:p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23 samosprávných městských částí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MHD </a:t>
            </a:r>
            <a:r>
              <a:rPr lang="cs-CZ" sz="4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 </a:t>
            </a: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Vídni - historie</a:t>
            </a:r>
            <a:endParaRPr lang="cs-CZ" sz="4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88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1865 </a:t>
            </a:r>
            <a:r>
              <a:rPr lang="cs-CZ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– první tramvaje</a:t>
            </a:r>
          </a:p>
          <a:p>
            <a:pPr marL="0" indent="0">
              <a:buNone/>
              <a:defRPr/>
            </a:pPr>
            <a:r>
              <a:rPr lang="cs-CZ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1898 – městská železnice</a:t>
            </a:r>
          </a:p>
          <a:p>
            <a:pPr marL="0" indent="0">
              <a:buNone/>
              <a:defRPr/>
            </a:pPr>
            <a:r>
              <a:rPr lang="cs-CZ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1907 – autobusy</a:t>
            </a:r>
          </a:p>
          <a:p>
            <a:pPr marL="0" indent="0">
              <a:buNone/>
              <a:defRPr/>
            </a:pPr>
            <a:r>
              <a:rPr lang="cs-CZ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1908 – trolejbusy (do 1958)</a:t>
            </a:r>
          </a:p>
          <a:p>
            <a:pPr marL="0" indent="0">
              <a:buNone/>
              <a:defRPr/>
            </a:pPr>
            <a:r>
              <a:rPr lang="cs-CZ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1976 – podzemní dráha (U-</a:t>
            </a:r>
            <a:r>
              <a:rPr lang="cs-CZ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Bahn</a:t>
            </a:r>
            <a:r>
              <a:rPr lang="cs-CZ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MHD </a:t>
            </a:r>
            <a:r>
              <a:rPr lang="cs-CZ" sz="4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 </a:t>
            </a: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Vídni - současnost</a:t>
            </a:r>
            <a:endParaRPr lang="cs-CZ" sz="4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990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defRPr/>
            </a:pPr>
            <a:r>
              <a:rPr lang="cs-CZ" sz="28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U-</a:t>
            </a:r>
            <a:r>
              <a:rPr lang="cs-CZ" sz="2800" b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Bahn</a:t>
            </a:r>
            <a:r>
              <a:rPr lang="cs-CZ" sz="28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			5 linek</a:t>
            </a:r>
          </a:p>
          <a:p>
            <a:pPr marL="609600" indent="-609600">
              <a:lnSpc>
                <a:spcPct val="90000"/>
              </a:lnSpc>
              <a:defRPr/>
            </a:pPr>
            <a:r>
              <a:rPr lang="cs-CZ" sz="28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Straßenbahn</a:t>
            </a:r>
            <a:r>
              <a:rPr lang="cs-CZ" sz="28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		31 linek</a:t>
            </a:r>
          </a:p>
          <a:p>
            <a:pPr marL="609600" indent="-609600">
              <a:lnSpc>
                <a:spcPct val="90000"/>
              </a:lnSpc>
              <a:defRPr/>
            </a:pPr>
            <a:r>
              <a:rPr lang="cs-CZ" sz="28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Autobus		90 linek (různí dopravci)</a:t>
            </a:r>
            <a:br>
              <a:rPr lang="cs-CZ" sz="28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				43 linek </a:t>
            </a:r>
            <a:r>
              <a:rPr lang="cs-CZ" sz="28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Wiener</a:t>
            </a:r>
            <a:r>
              <a:rPr lang="cs-CZ" sz="28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Linien</a:t>
            </a:r>
            <a:endParaRPr lang="cs-CZ" sz="2800" b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cs-CZ" sz="2800" b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r>
              <a:rPr lang="cs-CZ" sz="28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průměrně 2,3 mil. </a:t>
            </a:r>
            <a:r>
              <a:rPr lang="cs-CZ" sz="28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cestujících/den</a:t>
            </a:r>
          </a:p>
          <a:p>
            <a:pPr marL="609600" indent="-609600">
              <a:lnSpc>
                <a:spcPct val="90000"/>
              </a:lnSpc>
              <a:defRPr/>
            </a:pPr>
            <a:r>
              <a:rPr lang="cs-CZ" sz="28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180 </a:t>
            </a:r>
            <a:r>
              <a:rPr lang="cs-CZ" sz="28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000 km/den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763" cy="681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7707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20838" y="0"/>
            <a:ext cx="123856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633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</a:t>
            </a:r>
            <a:r>
              <a:rPr lang="cs-CZ" sz="4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elektrobusů</a:t>
            </a: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800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sz="4800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/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2011 – rozhodnutí o zkušebním provozu</a:t>
            </a:r>
          </a:p>
          <a:p>
            <a:pPr marL="609600" indent="-609600"/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2011-2012 – zkušební provoz</a:t>
            </a:r>
          </a:p>
          <a:p>
            <a:pPr marL="609600" indent="-609600"/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2013 – nákup vozidel</a:t>
            </a:r>
          </a:p>
          <a:p>
            <a:pPr marL="990600" lvl="1" indent="-533400"/>
            <a:r>
              <a:rPr lang="cs-CZ" sz="30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 léta – provoz na 2A a 3A</a:t>
            </a:r>
          </a:p>
          <a:p>
            <a:pPr marL="609600" indent="-609600"/>
            <a:endParaRPr lang="cs-CZ" b="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/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celkem 12 </a:t>
            </a:r>
            <a:r>
              <a:rPr lang="cs-CZ" b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elektrobusů</a:t>
            </a:r>
            <a:endParaRPr lang="cs-CZ" b="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/>
            <a:endParaRPr lang="cs-CZ" b="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</a:t>
            </a:r>
            <a:r>
              <a:rPr lang="cs-CZ" sz="4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elektrobusů</a:t>
            </a: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4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19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defRPr/>
            </a:pP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pondělí až pátek / sobota</a:t>
            </a:r>
          </a:p>
          <a:p>
            <a:pPr marL="990600" lvl="1" indent="-533400">
              <a:defRPr/>
            </a:pPr>
            <a:r>
              <a:rPr lang="cs-CZ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6-20 h / 7-19 h</a:t>
            </a:r>
            <a:r>
              <a:rPr lang="cs-CZ" sz="32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990600" lvl="1" indent="-533400">
              <a:defRPr/>
            </a:pPr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interval </a:t>
            </a:r>
            <a:r>
              <a:rPr lang="cs-CZ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10 minut</a:t>
            </a:r>
          </a:p>
          <a:p>
            <a:pPr marL="990600" lvl="1" indent="-533400">
              <a:buFont typeface="Wingdings" pitchFamily="2" charset="2"/>
              <a:buNone/>
              <a:defRPr/>
            </a:pP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defRPr/>
            </a:pP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neděle a svátky</a:t>
            </a:r>
          </a:p>
          <a:p>
            <a:pPr marL="990600" lvl="1" indent="-533400">
              <a:defRPr/>
            </a:pPr>
            <a:r>
              <a:rPr lang="cs-CZ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není v provozu</a:t>
            </a:r>
          </a:p>
          <a:p>
            <a:pPr marL="609600" indent="-609600">
              <a:defRPr/>
            </a:pPr>
            <a:endParaRPr lang="cs-CZ" sz="2800" b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eBus_wien_electriCITY_BUS_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712"/>
            <a:ext cx="9168991" cy="515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1093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6632"/>
            <a:ext cx="9160286" cy="652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Parametry </a:t>
            </a:r>
            <a:r>
              <a:rPr lang="cs-CZ" sz="4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elektrobusů</a:t>
            </a: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4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1/3)</a:t>
            </a:r>
            <a:endParaRPr lang="cs-CZ" sz="4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297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447800"/>
            <a:ext cx="7924800" cy="4789488"/>
          </a:xfrm>
        </p:spPr>
        <p:txBody>
          <a:bodyPr>
            <a:normAutofit fontScale="92500"/>
          </a:bodyPr>
          <a:lstStyle/>
          <a:p>
            <a:pPr marL="609600" indent="-609600">
              <a:lnSpc>
                <a:spcPct val="90000"/>
              </a:lnSpc>
              <a:defRPr/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výrobce:			</a:t>
            </a:r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Siemens-</a:t>
            </a:r>
            <a:r>
              <a:rPr lang="cs-CZ" b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Rampini</a:t>
            </a:r>
            <a:endParaRPr lang="cs-CZ" b="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technické parametry:</a:t>
            </a:r>
          </a:p>
          <a:p>
            <a:pPr marL="990600" lvl="1" indent="-533400">
              <a:lnSpc>
                <a:spcPct val="90000"/>
              </a:lnSpc>
              <a:defRPr/>
            </a:pPr>
            <a:r>
              <a:rPr lang="cs-CZ" sz="26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délka / šířka / výška: 	7,72 / 2,20 / 3,15 m</a:t>
            </a:r>
          </a:p>
          <a:p>
            <a:pPr marL="990600" lvl="1" indent="-533400">
              <a:lnSpc>
                <a:spcPct val="90000"/>
              </a:lnSpc>
              <a:defRPr/>
            </a:pPr>
            <a:r>
              <a:rPr lang="cs-CZ" sz="26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počet míst: 			46 (13 k sezení)</a:t>
            </a:r>
          </a:p>
          <a:p>
            <a:pPr marL="990600" lvl="1" indent="-533400">
              <a:lnSpc>
                <a:spcPct val="90000"/>
              </a:lnSpc>
              <a:defRPr/>
            </a:pPr>
            <a:r>
              <a:rPr lang="cs-CZ" sz="26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počet dveří: 			2 (otevírané dovnitř)</a:t>
            </a:r>
          </a:p>
          <a:p>
            <a:pPr marL="990600" lvl="1" indent="-533400">
              <a:lnSpc>
                <a:spcPct val="90000"/>
              </a:lnSpc>
              <a:defRPr/>
            </a:pPr>
            <a:r>
              <a:rPr lang="cs-CZ" sz="26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světlá výška:			350 mm (250 mm)</a:t>
            </a:r>
          </a:p>
          <a:p>
            <a:pPr marL="990600" lvl="1" indent="-533400">
              <a:lnSpc>
                <a:spcPct val="90000"/>
              </a:lnSpc>
              <a:defRPr/>
            </a:pPr>
            <a:r>
              <a:rPr lang="cs-CZ" sz="26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max. rychlost: 		62 km/h</a:t>
            </a:r>
          </a:p>
          <a:p>
            <a:pPr marL="990600" lvl="1" indent="-533400">
              <a:lnSpc>
                <a:spcPct val="90000"/>
              </a:lnSpc>
              <a:defRPr/>
            </a:pPr>
            <a:r>
              <a:rPr lang="cs-CZ" sz="26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dojezd: 			150 km</a:t>
            </a:r>
          </a:p>
          <a:p>
            <a:pPr marL="990600" lvl="1" indent="-533400">
              <a:lnSpc>
                <a:spcPct val="90000"/>
              </a:lnSpc>
              <a:defRPr/>
            </a:pPr>
            <a:r>
              <a:rPr lang="cs-CZ" sz="26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provozní hmotnost		8 250 kg</a:t>
            </a:r>
          </a:p>
          <a:p>
            <a:pPr marL="990600" lvl="1" indent="-533400">
              <a:lnSpc>
                <a:spcPct val="90000"/>
              </a:lnSpc>
              <a:defRPr/>
            </a:pPr>
            <a:r>
              <a:rPr lang="cs-CZ" sz="26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nízkopodlažní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Parametry </a:t>
            </a:r>
            <a:r>
              <a:rPr lang="cs-CZ" sz="4800" dirty="0" err="1">
                <a:latin typeface="Arial" panose="020B0604020202020204" pitchFamily="34" charset="0"/>
                <a:cs typeface="Arial" panose="020B0604020202020204" pitchFamily="34" charset="0"/>
              </a:rPr>
              <a:t>elektrobusů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4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50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  <a:defRPr/>
            </a:pP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</a:t>
            </a:r>
          </a:p>
          <a:p>
            <a:pPr marL="990600" lvl="1" indent="-533400">
              <a:lnSpc>
                <a:spcPct val="80000"/>
              </a:lnSpc>
              <a:defRPr/>
            </a:pPr>
            <a:r>
              <a:rPr lang="cs-CZ" sz="2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Siemens Elfa</a:t>
            </a:r>
          </a:p>
          <a:p>
            <a:pPr marL="990600" lvl="1" indent="-533400">
              <a:lnSpc>
                <a:spcPct val="80000"/>
              </a:lnSpc>
              <a:defRPr/>
            </a:pPr>
            <a:r>
              <a:rPr lang="cs-CZ" sz="2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třífázový asynchronní vodou chlazený</a:t>
            </a:r>
          </a:p>
          <a:p>
            <a:pPr marL="990600" lvl="1" indent="-533400">
              <a:lnSpc>
                <a:spcPct val="80000"/>
              </a:lnSpc>
              <a:defRPr/>
            </a:pPr>
            <a:r>
              <a:rPr lang="cs-CZ" sz="2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účinnost 90 %</a:t>
            </a:r>
          </a:p>
          <a:p>
            <a:pPr marL="990600" lvl="1" indent="-533400">
              <a:lnSpc>
                <a:spcPct val="80000"/>
              </a:lnSpc>
              <a:defRPr/>
            </a:pPr>
            <a:r>
              <a:rPr lang="cs-CZ" sz="2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výkon 85 / 150 kW</a:t>
            </a:r>
          </a:p>
          <a:p>
            <a:pPr marL="990600" lvl="1" indent="-533400">
              <a:lnSpc>
                <a:spcPct val="80000"/>
              </a:lnSpc>
              <a:defRPr/>
            </a:pPr>
            <a:r>
              <a:rPr lang="cs-CZ" sz="2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rekuperace el. energie při brzdění</a:t>
            </a:r>
          </a:p>
          <a:p>
            <a:pPr marL="609600" indent="-609600">
              <a:lnSpc>
                <a:spcPct val="80000"/>
              </a:lnSpc>
              <a:defRPr/>
            </a:pP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baterie</a:t>
            </a:r>
          </a:p>
          <a:p>
            <a:pPr marL="990600" lvl="1" indent="-533400">
              <a:lnSpc>
                <a:spcPct val="80000"/>
              </a:lnSpc>
              <a:defRPr/>
            </a:pPr>
            <a:r>
              <a:rPr lang="cs-CZ" sz="24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Li-Fe</a:t>
            </a:r>
            <a:endParaRPr lang="cs-CZ" sz="2400" b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90600" lvl="1" indent="-533400">
              <a:lnSpc>
                <a:spcPct val="80000"/>
              </a:lnSpc>
              <a:defRPr/>
            </a:pPr>
            <a:r>
              <a:rPr lang="cs-CZ" sz="2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96 kWh</a:t>
            </a:r>
          </a:p>
          <a:p>
            <a:pPr marL="609600" indent="-609600">
              <a:lnSpc>
                <a:spcPct val="80000"/>
              </a:lnSpc>
              <a:defRPr/>
            </a:pPr>
            <a:r>
              <a:rPr lang="cs-CZ" sz="28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kompletně elektricky poháněné pomocné pohony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Parametry </a:t>
            </a:r>
            <a:r>
              <a:rPr lang="cs-CZ" sz="4800" dirty="0" err="1">
                <a:latin typeface="Arial" panose="020B0604020202020204" pitchFamily="34" charset="0"/>
                <a:cs typeface="Arial" panose="020B0604020202020204" pitchFamily="34" charset="0"/>
              </a:rPr>
              <a:t>elektrobusů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4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605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609600" indent="-609600">
              <a:defRPr/>
            </a:pP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dobíjení vozidla</a:t>
            </a:r>
          </a:p>
          <a:p>
            <a:pPr marL="990600" lvl="1" indent="-533400">
              <a:defRPr/>
            </a:pP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trolejového vedení (600 V)</a:t>
            </a:r>
          </a:p>
          <a:p>
            <a:pPr marL="1371600" lvl="2" indent="-457200">
              <a:defRPr/>
            </a:pPr>
            <a:r>
              <a:rPr lang="cs-CZ" sz="26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rychlé dobíjení</a:t>
            </a:r>
          </a:p>
          <a:p>
            <a:pPr marL="1752600" lvl="3" indent="-381000">
              <a:defRPr/>
            </a:pPr>
            <a:r>
              <a:rPr lang="cs-CZ" sz="2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při pobytech na konečných</a:t>
            </a:r>
          </a:p>
          <a:p>
            <a:pPr marL="1752600" lvl="3" indent="-381000">
              <a:defRPr/>
            </a:pPr>
            <a:r>
              <a:rPr lang="cs-CZ" sz="2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10-15 min/h</a:t>
            </a:r>
          </a:p>
          <a:p>
            <a:pPr marL="1752600" lvl="3" indent="-381000">
              <a:defRPr/>
            </a:pPr>
            <a:r>
              <a:rPr lang="cs-CZ" sz="2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dobíjecí proud 80 A</a:t>
            </a:r>
          </a:p>
          <a:p>
            <a:pPr marL="1371600" lvl="2" indent="-457200">
              <a:defRPr/>
            </a:pPr>
            <a:r>
              <a:rPr lang="cs-CZ" sz="26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pomalé dobíjení</a:t>
            </a:r>
          </a:p>
          <a:p>
            <a:pPr marL="1752600" lvl="3" indent="-381000">
              <a:defRPr/>
            </a:pPr>
            <a:r>
              <a:rPr lang="cs-CZ" sz="2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při odstavení ve vozovně</a:t>
            </a:r>
          </a:p>
          <a:p>
            <a:pPr marL="1752600" lvl="3" indent="-381000">
              <a:defRPr/>
            </a:pPr>
            <a:r>
              <a:rPr lang="cs-CZ" sz="2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stabilizace akumulátorů</a:t>
            </a:r>
          </a:p>
          <a:p>
            <a:pPr marL="1752600" lvl="3" indent="-381000">
              <a:defRPr/>
            </a:pPr>
            <a:r>
              <a:rPr lang="cs-CZ" sz="2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dobíjecí proud 20 A</a:t>
            </a:r>
          </a:p>
          <a:p>
            <a:pPr marL="990600" lvl="1" indent="-533400">
              <a:defRPr/>
            </a:pP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přes kabel (380 V)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Shrnutí</a:t>
            </a:r>
            <a:endParaRPr lang="cs-CZ" sz="4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9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defRPr/>
            </a:pPr>
            <a:r>
              <a:rPr lang="cs-CZ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výhody</a:t>
            </a:r>
          </a:p>
          <a:p>
            <a:pPr marL="990600" lvl="1" indent="-533400">
              <a:defRPr/>
            </a:pPr>
            <a:r>
              <a:rPr lang="cs-CZ" b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nižší hluk</a:t>
            </a:r>
          </a:p>
          <a:p>
            <a:pPr marL="990600" lvl="1" indent="-533400">
              <a:defRPr/>
            </a:pPr>
            <a:r>
              <a:rPr lang="cs-CZ" b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ekologie</a:t>
            </a:r>
          </a:p>
          <a:p>
            <a:pPr marL="990600" lvl="1" indent="-533400">
              <a:defRPr/>
            </a:pPr>
            <a:r>
              <a:rPr lang="cs-CZ" b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ekonomika provozu</a:t>
            </a:r>
          </a:p>
          <a:p>
            <a:pPr marL="609600" indent="-609600">
              <a:defRPr/>
            </a:pPr>
            <a:r>
              <a:rPr lang="cs-CZ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nevýhody</a:t>
            </a:r>
          </a:p>
          <a:p>
            <a:pPr marL="990600" lvl="1" indent="-533400">
              <a:defRPr/>
            </a:pPr>
            <a:r>
              <a:rPr lang="cs-CZ" b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malá kapacita vozidla</a:t>
            </a:r>
          </a:p>
          <a:p>
            <a:pPr marL="990600" lvl="1" indent="-533400">
              <a:defRPr/>
            </a:pPr>
            <a:r>
              <a:rPr lang="cs-CZ" b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ukončení nabíjení při výpadku napětí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4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</a:p>
        </p:txBody>
      </p:sp>
      <p:sp>
        <p:nvSpPr>
          <p:cNvPr id="2969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10000"/>
          </a:bodyPr>
          <a:lstStyle/>
          <a:p>
            <a:pPr marL="609600" indent="-609600"/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krátký čas na zhodnocení</a:t>
            </a:r>
          </a:p>
          <a:p>
            <a:pPr marL="609600" indent="-609600"/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testování v jiných městech</a:t>
            </a:r>
          </a:p>
          <a:p>
            <a:pPr marL="609600" indent="-609600"/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nahrazení autobusů</a:t>
            </a:r>
          </a:p>
          <a:p>
            <a:pPr marL="990600" lvl="1" indent="-533400"/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ekologie</a:t>
            </a:r>
          </a:p>
          <a:p>
            <a:pPr marL="990600" lvl="1" indent="-533400"/>
            <a:r>
              <a:rPr lang="cs-CZ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Hluk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" indent="0">
              <a:buNone/>
            </a:pPr>
            <a:endParaRPr lang="cs-CZ" b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" indent="0"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" indent="0">
              <a:buNone/>
            </a:pPr>
            <a:endParaRPr lang="cs-CZ" b="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" indent="0">
              <a:buNone/>
            </a:pPr>
            <a:r>
              <a:rPr lang="cs-CZ" b="0" i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Pozn.: </a:t>
            </a:r>
            <a:r>
              <a:rPr lang="cs-CZ" b="0" i="1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Elektrobus</a:t>
            </a:r>
            <a:r>
              <a:rPr lang="cs-CZ" b="0" i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testován i v Pardubicích</a:t>
            </a:r>
            <a:endParaRPr lang="cs-CZ" b="0" i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64" y="144016"/>
            <a:ext cx="9160286" cy="652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8640"/>
            <a:ext cx="9160286" cy="652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6024"/>
            <a:ext cx="9159346" cy="652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489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</TotalTime>
  <Words>232</Words>
  <Application>Microsoft Office PowerPoint</Application>
  <PresentationFormat>Předvádění na obrazovce (4:3)</PresentationFormat>
  <Paragraphs>87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Elektrobusy ve Vídni</vt:lpstr>
      <vt:lpstr>Vídeň</vt:lpstr>
      <vt:lpstr>MHD ve Vídni - historie</vt:lpstr>
      <vt:lpstr>MHD ve Vídni - současnost</vt:lpstr>
      <vt:lpstr>Prezentace aplikace PowerPoint</vt:lpstr>
      <vt:lpstr>Prezentace aplikace PowerPoint</vt:lpstr>
      <vt:lpstr>Provoz elektrobusů (1/2)</vt:lpstr>
      <vt:lpstr>Provoz elektrobusů (2/2)</vt:lpstr>
      <vt:lpstr>Prezentace aplikace PowerPoint</vt:lpstr>
      <vt:lpstr>Prezentace aplikace PowerPoint</vt:lpstr>
      <vt:lpstr>Parametry elektrobusů (1/3)</vt:lpstr>
      <vt:lpstr>Parametry elektrobusů (2/3)</vt:lpstr>
      <vt:lpstr>Parametry elektrobusů (3/3)</vt:lpstr>
      <vt:lpstr>Shrnutí</vt:lpstr>
      <vt:lpstr>Závěr</vt:lpstr>
      <vt:lpstr>Prezentace aplikace PowerPoint</vt:lpstr>
      <vt:lpstr>Prezentace aplikace PowerPoint</vt:lpstr>
      <vt:lpstr>Prezentace aplikace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Elektrobusy ve Vídni</dc:title>
  <dc:subject/>
  <dc:creator>Cihlo</dc:creator>
  <cp:keywords/>
  <dc:description/>
  <cp:lastModifiedBy>UPa</cp:lastModifiedBy>
  <cp:revision>11</cp:revision>
  <dcterms:created xsi:type="dcterms:W3CDTF">2013-12-10T20:32:41Z</dcterms:created>
  <dcterms:modified xsi:type="dcterms:W3CDTF">2014-09-17T06:50:55Z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TC011408049990</vt:lpwstr>
  </property>
</Properties>
</file>