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5" r:id="rId2"/>
    <p:sldId id="304" r:id="rId3"/>
    <p:sldId id="313" r:id="rId4"/>
    <p:sldId id="310" r:id="rId5"/>
    <p:sldId id="312" r:id="rId6"/>
    <p:sldId id="314" r:id="rId7"/>
    <p:sldId id="319" r:id="rId8"/>
  </p:sldIdLst>
  <p:sldSz cx="9144000" cy="6858000" type="screen4x3"/>
  <p:notesSz cx="6813550" cy="9948863"/>
  <p:defaultTextStyle>
    <a:defPPr>
      <a:defRPr lang="cs-CZ"/>
    </a:defPPr>
    <a:lvl1pPr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26">
          <p15:clr>
            <a:srgbClr val="A4A3A4"/>
          </p15:clr>
        </p15:guide>
        <p15:guide id="2" orient="horz" pos="4176">
          <p15:clr>
            <a:srgbClr val="A4A3A4"/>
          </p15:clr>
        </p15:guide>
        <p15:guide id="3" orient="horz" pos="824">
          <p15:clr>
            <a:srgbClr val="A4A3A4"/>
          </p15:clr>
        </p15:guide>
        <p15:guide id="4" orient="horz" pos="2747">
          <p15:clr>
            <a:srgbClr val="A4A3A4"/>
          </p15:clr>
        </p15:guide>
        <p15:guide id="5" orient="horz" pos="1632">
          <p15:clr>
            <a:srgbClr val="A4A3A4"/>
          </p15:clr>
        </p15:guide>
        <p15:guide id="6" orient="horz" pos="3160">
          <p15:clr>
            <a:srgbClr val="A4A3A4"/>
          </p15:clr>
        </p15:guide>
        <p15:guide id="7" orient="horz" pos="1951">
          <p15:clr>
            <a:srgbClr val="A4A3A4"/>
          </p15:clr>
        </p15:guide>
        <p15:guide id="8" pos="5523">
          <p15:clr>
            <a:srgbClr val="A4A3A4"/>
          </p15:clr>
        </p15:guide>
        <p15:guide id="9" pos="2880">
          <p15:clr>
            <a:srgbClr val="A4A3A4"/>
          </p15:clr>
        </p15:guide>
        <p15:guide id="10" pos="2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4197"/>
    <a:srgbClr val="01458E"/>
    <a:srgbClr val="CCECFF"/>
    <a:srgbClr val="339933"/>
    <a:srgbClr val="DD137B"/>
    <a:srgbClr val="FF66CC"/>
    <a:srgbClr val="66FF66"/>
    <a:srgbClr val="434578"/>
    <a:srgbClr val="B3C4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A488322-F2BA-4B5B-9748-0D474271808F}" styleName="Střední styl 3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Střední styl 3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87" autoAdjust="0"/>
    <p:restoredTop sz="91315" autoAdjust="0"/>
  </p:normalViewPr>
  <p:slideViewPr>
    <p:cSldViewPr snapToGrid="0">
      <p:cViewPr varScale="1">
        <p:scale>
          <a:sx n="101" d="100"/>
          <a:sy n="101" d="100"/>
        </p:scale>
        <p:origin x="-360" y="-60"/>
      </p:cViewPr>
      <p:guideLst>
        <p:guide orient="horz" pos="426"/>
        <p:guide orient="horz" pos="4176"/>
        <p:guide orient="horz" pos="824"/>
        <p:guide orient="horz" pos="2747"/>
        <p:guide orient="horz" pos="1632"/>
        <p:guide orient="horz" pos="3160"/>
        <p:guide orient="horz" pos="1951"/>
        <p:guide pos="5523"/>
        <p:guide pos="2880"/>
        <p:guide pos="237"/>
      </p:guideLst>
    </p:cSldViewPr>
  </p:slideViewPr>
  <p:outlineViewPr>
    <p:cViewPr>
      <p:scale>
        <a:sx n="50" d="100"/>
        <a:sy n="50" d="100"/>
      </p:scale>
      <p:origin x="0" y="928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688" tIns="45845" rIns="91688" bIns="45845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300" b="0" smtClean="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60800" y="0"/>
            <a:ext cx="29527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688" tIns="45845" rIns="91688" bIns="45845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300" b="0" smtClean="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51975"/>
            <a:ext cx="29527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688" tIns="45845" rIns="91688" bIns="45845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300" b="0" smtClean="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60800" y="9451975"/>
            <a:ext cx="295275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688" tIns="45845" rIns="91688" bIns="45845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300" b="0" smtClean="0"/>
            </a:lvl1pPr>
          </a:lstStyle>
          <a:p>
            <a:pPr>
              <a:defRPr/>
            </a:pPr>
            <a:fld id="{FF5C9C28-BA2F-43B8-B52B-9B68F2955C6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994224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93" tIns="46049" rIns="92093" bIns="46049" numCol="1" anchor="t" anchorCtr="0" compatLnSpc="1">
            <a:prstTxWarp prst="textNoShape">
              <a:avLst/>
            </a:prstTxWarp>
          </a:bodyPr>
          <a:lstStyle>
            <a:lvl1pPr defTabSz="920750">
              <a:spcBef>
                <a:spcPct val="0"/>
              </a:spcBef>
              <a:defRPr sz="1300" b="0" smtClean="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9213" y="0"/>
            <a:ext cx="2952750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93" tIns="46049" rIns="92093" bIns="46049" numCol="1" anchor="t" anchorCtr="0" compatLnSpc="1">
            <a:prstTxWarp prst="textNoShape">
              <a:avLst/>
            </a:prstTxWarp>
          </a:bodyPr>
          <a:lstStyle>
            <a:lvl1pPr algn="r" defTabSz="920750">
              <a:spcBef>
                <a:spcPct val="0"/>
              </a:spcBef>
              <a:defRPr sz="1300" b="0" smtClean="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75225" cy="3730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5988"/>
            <a:ext cx="5451475" cy="447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93" tIns="46049" rIns="92093" bIns="460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52750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93" tIns="46049" rIns="92093" bIns="46049" numCol="1" anchor="b" anchorCtr="0" compatLnSpc="1">
            <a:prstTxWarp prst="textNoShape">
              <a:avLst/>
            </a:prstTxWarp>
          </a:bodyPr>
          <a:lstStyle>
            <a:lvl1pPr defTabSz="920750">
              <a:spcBef>
                <a:spcPct val="0"/>
              </a:spcBef>
              <a:defRPr sz="1300" b="0" smtClean="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9213" y="9448800"/>
            <a:ext cx="2952750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93" tIns="46049" rIns="92093" bIns="46049" numCol="1" anchor="b" anchorCtr="0" compatLnSpc="1">
            <a:prstTxWarp prst="textNoShape">
              <a:avLst/>
            </a:prstTxWarp>
          </a:bodyPr>
          <a:lstStyle>
            <a:lvl1pPr algn="r" defTabSz="920750">
              <a:spcBef>
                <a:spcPct val="0"/>
              </a:spcBef>
              <a:defRPr sz="1300" b="0" smtClean="0"/>
            </a:lvl1pPr>
          </a:lstStyle>
          <a:p>
            <a:pPr>
              <a:defRPr/>
            </a:pPr>
            <a:fld id="{39E757F4-134A-4703-AEFA-97F3DB2F156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26143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3628746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843341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20859920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8186811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38764695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4499125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211911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FCEA8-7E0F-453F-88FC-A9627C733C4D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9E1E92-02D9-4C87-9C39-CE26F175C88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051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3003A-2D21-4EA6-9356-17DC93D3E40E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BA0135-2910-454F-8C53-CA5EEE6F1E8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505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E298F8-3234-4563-806D-7DE72414D4C3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C7367F-7BC8-406D-BD4C-FB6005B3711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483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42DA1-874D-4164-8F53-F1852FD80742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C43A6-EF12-45E5-B56F-CE3A17AB861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434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63BD37-99B6-4890-845D-D00009C53C11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4E13E8-DF3D-4FDD-B5E4-B644248FE0C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10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258CA1-9FAC-4589-AF0B-AAB70FF776EC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A5C68F-AC5A-4084-BA60-1C52EBADD09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822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30DE6D-0B1A-4ECB-9D5A-DD7FCD87A200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F5B3D-742F-40F5-BC31-F1774AB7BAE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080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19438-B030-4743-B8D2-700E962EC290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BCD4F-3784-44FB-8BF2-DF97224B8CB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534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F6A55-132E-4B7F-A230-8D9E8D09148D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58DA0-29AC-4E99-B2EB-CEEAD8C79F6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16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8133C3-5252-4AB0-9F3B-8BD908F99131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35190-6C65-454A-87C1-2468CA8EBDB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5677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5353C-6280-4597-B592-686113FAE030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1773A-C117-4023-8F17-B36F906AB32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951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B83D2A-51D3-48C8-A56D-6D1624CB9135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19C2C-E418-41BE-8025-060878C85FF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500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B0500-4804-4E27-A36E-3B459360134F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059B7-8472-4FF6-A846-6A262FA1FA9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388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 smtClean="0"/>
            </a:lvl1pPr>
          </a:lstStyle>
          <a:p>
            <a:pPr>
              <a:defRPr/>
            </a:pPr>
            <a:fld id="{2EBCB96F-DDBE-463C-9062-73EDD5B2E240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 smtClean="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 smtClean="0"/>
            </a:lvl1pPr>
          </a:lstStyle>
          <a:p>
            <a:pPr>
              <a:defRPr/>
            </a:pPr>
            <a:fld id="{8FFCA7A8-2C84-402F-BBEF-57BBB884C94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34"/>
          <p:cNvSpPr>
            <a:spLocks noGrp="1" noChangeArrowheads="1"/>
          </p:cNvSpPr>
          <p:nvPr>
            <p:ph type="ctrTitle"/>
          </p:nvPr>
        </p:nvSpPr>
        <p:spPr>
          <a:xfrm>
            <a:off x="-65988" y="1864510"/>
            <a:ext cx="9140825" cy="2498725"/>
          </a:xfrm>
        </p:spPr>
        <p:txBody>
          <a:bodyPr/>
          <a:lstStyle/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alt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 městě Lucemburk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89000"/>
          </a:xfrm>
        </p:spPr>
        <p:txBody>
          <a:bodyPr anchor="t"/>
          <a:lstStyle/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Lucemburk</a:t>
            </a: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sz="1500" dirty="0">
                <a:solidFill>
                  <a:schemeClr val="bg1"/>
                </a:solidFill>
                <a:latin typeface="Arial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sz="1500" b="0" dirty="0">
                <a:solidFill>
                  <a:schemeClr val="bg1"/>
                </a:solidFill>
                <a:latin typeface="Arial" charset="0"/>
              </a:rPr>
              <a:t>Krizový management 2009</a:t>
            </a:r>
          </a:p>
        </p:txBody>
      </p:sp>
      <p:grpSp>
        <p:nvGrpSpPr>
          <p:cNvPr id="4107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cs-CZ" altLang="cs-CZ" sz="1500" b="0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cs-CZ" altLang="cs-CZ" sz="1500" dirty="0">
                <a:solidFill>
                  <a:schemeClr val="bg1"/>
                </a:solidFill>
                <a:latin typeface="Arial" charset="0"/>
              </a:endParaRPr>
            </a:p>
          </p:txBody>
        </p:sp>
      </p:grpSp>
      <p:sp>
        <p:nvSpPr>
          <p:cNvPr id="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98499" y="1374775"/>
            <a:ext cx="8295376" cy="5084763"/>
          </a:xfrm>
        </p:spPr>
        <p:txBody>
          <a:bodyPr/>
          <a:lstStyle/>
          <a:p>
            <a:pPr eaLnBrk="1" hangingPunct="1"/>
            <a:endParaRPr lang="cs-CZ" alt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hlavní město Lucemburska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tisíc </a:t>
            </a:r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obyvatel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sídlo bank a institucí EU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křižovatce dálnic a železničních tratí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kopcovitý charakter města</a:t>
            </a:r>
            <a:endParaRPr lang="cs-CZ" alt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památka </a:t>
            </a:r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UNESCO</a:t>
            </a:r>
            <a:endParaRPr lang="cs-CZ" alt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85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889000"/>
          </a:xfrm>
        </p:spPr>
        <p:txBody>
          <a:bodyPr anchor="t"/>
          <a:lstStyle/>
          <a:p>
            <a:pPr eaLnBrk="1" hangingPunct="1"/>
            <a:r>
              <a:rPr lang="cs-CZ" altLang="cs-CZ" sz="4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altLang="cs-CZ" sz="4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Véloh</a:t>
            </a:r>
            <a:r>
              <a:rPr lang="cs-CZ" altLang="cs-CZ" sz="4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všeobecné podmínky</a:t>
            </a: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sz="1500" dirty="0">
                <a:solidFill>
                  <a:schemeClr val="bg1"/>
                </a:solidFill>
                <a:latin typeface="Arial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sz="1500" b="0" dirty="0">
                <a:solidFill>
                  <a:schemeClr val="bg1"/>
                </a:solidFill>
                <a:latin typeface="Arial" charset="0"/>
              </a:rPr>
              <a:t>Krizový management 2009</a:t>
            </a:r>
          </a:p>
        </p:txBody>
      </p:sp>
      <p:grpSp>
        <p:nvGrpSpPr>
          <p:cNvPr id="4107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cs-CZ" altLang="cs-CZ" sz="1500" b="0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cs-CZ" altLang="cs-CZ" sz="1500" dirty="0">
                <a:solidFill>
                  <a:schemeClr val="bg1"/>
                </a:solidFill>
                <a:latin typeface="Arial" charset="0"/>
              </a:endParaRPr>
            </a:p>
          </p:txBody>
        </p:sp>
      </p:grpSp>
      <p:sp>
        <p:nvSpPr>
          <p:cNvPr id="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98499" y="1374775"/>
            <a:ext cx="8295376" cy="5084763"/>
          </a:xfrm>
        </p:spPr>
        <p:txBody>
          <a:bodyPr/>
          <a:lstStyle/>
          <a:p>
            <a:pPr eaLnBrk="1" hangingPunct="1"/>
            <a:endParaRPr lang="cs-CZ" alt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použití od 14 let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preference krátkých cest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maximální výpůjčka na 24 hodin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povinné pojištění odpovědnosti za škodu</a:t>
            </a:r>
          </a:p>
          <a:p>
            <a:pPr eaLnBrk="1" hangingPunct="1"/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 porušení se strhne kauce (150 EUR)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závadu hlásit do 24 hodin a </a:t>
            </a:r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krádež</a:t>
            </a:r>
            <a:b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48 </a:t>
            </a:r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hodin</a:t>
            </a:r>
            <a:endParaRPr lang="cs-CZ" alt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68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363" y="3657601"/>
            <a:ext cx="3045823" cy="3040062"/>
          </a:xfrm>
          <a:prstGeom prst="rect">
            <a:avLst/>
          </a:prstGeom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89000"/>
          </a:xfrm>
        </p:spPr>
        <p:txBody>
          <a:bodyPr anchor="t"/>
          <a:lstStyle/>
          <a:p>
            <a:pPr algn="l"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alt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Véloh</a:t>
            </a:r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stanice s koly</a:t>
            </a: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sz="1500" dirty="0">
                <a:solidFill>
                  <a:schemeClr val="bg1"/>
                </a:solidFill>
                <a:latin typeface="Arial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sz="1500" b="0" dirty="0">
                <a:solidFill>
                  <a:schemeClr val="bg1"/>
                </a:solidFill>
                <a:latin typeface="Arial" charset="0"/>
              </a:rPr>
              <a:t>Krizový management 2009</a:t>
            </a:r>
          </a:p>
        </p:txBody>
      </p:sp>
      <p:grpSp>
        <p:nvGrpSpPr>
          <p:cNvPr id="4107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cs-CZ" altLang="cs-CZ" sz="1500" b="0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cs-CZ" altLang="cs-CZ" sz="1500" dirty="0">
                <a:solidFill>
                  <a:schemeClr val="bg1"/>
                </a:solidFill>
                <a:latin typeface="Arial" charset="0"/>
              </a:endParaRPr>
            </a:p>
          </p:txBody>
        </p:sp>
      </p:grpSp>
      <p:sp>
        <p:nvSpPr>
          <p:cNvPr id="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98499" y="1374775"/>
            <a:ext cx="8295376" cy="5084763"/>
          </a:xfrm>
        </p:spPr>
        <p:txBody>
          <a:bodyPr/>
          <a:lstStyle/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72 stanic, tj. pokrytí celého města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 – 400 m od sebe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kapacita 15 – 25 kol, dostupné nonstop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vždy min. 1 kolo (jinak kolo dovezou)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hlavní terminál </a:t>
            </a: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vypůjčení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jízdního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kontrola zákaznického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účtu,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ověření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dostupnosti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ostatních stanicích,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zakoupení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denní karty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pomocí platební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karty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 mapa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města)</a:t>
            </a:r>
            <a:endParaRPr lang="cs-CZ" alt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eaLnBrk="1" hangingPunct="1">
              <a:buNone/>
            </a:pPr>
            <a:endParaRPr lang="cs-CZ" altLang="cs-CZ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None/>
            </a:pPr>
            <a:endParaRPr lang="cs-CZ" alt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endParaRPr lang="cs-CZ" alt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endParaRPr lang="cs-CZ" alt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endParaRPr lang="cs-CZ" alt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10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878" y="3308808"/>
            <a:ext cx="4546453" cy="3549192"/>
          </a:xfrm>
          <a:prstGeom prst="rect">
            <a:avLst/>
          </a:prstGeom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89000"/>
          </a:xfrm>
        </p:spPr>
        <p:txBody>
          <a:bodyPr anchor="t"/>
          <a:lstStyle/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Jízdní kola</a:t>
            </a: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sz="1500" dirty="0">
                <a:solidFill>
                  <a:schemeClr val="bg1"/>
                </a:solidFill>
                <a:latin typeface="Arial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sz="1500" b="0" dirty="0">
                <a:solidFill>
                  <a:schemeClr val="bg1"/>
                </a:solidFill>
                <a:latin typeface="Arial" charset="0"/>
              </a:rPr>
              <a:t>Krizový management 2009</a:t>
            </a:r>
          </a:p>
        </p:txBody>
      </p:sp>
      <p:grpSp>
        <p:nvGrpSpPr>
          <p:cNvPr id="4107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cs-CZ" altLang="cs-CZ" sz="1500" b="0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cs-CZ" altLang="cs-CZ" sz="1500" dirty="0">
                <a:solidFill>
                  <a:schemeClr val="bg1"/>
                </a:solidFill>
                <a:latin typeface="Arial" charset="0"/>
              </a:endParaRPr>
            </a:p>
          </p:txBody>
        </p:sp>
      </p:grpSp>
      <p:sp>
        <p:nvSpPr>
          <p:cNvPr id="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98499" y="1374775"/>
            <a:ext cx="8295376" cy="5084763"/>
          </a:xfrm>
        </p:spPr>
        <p:txBody>
          <a:bodyPr/>
          <a:lstStyle/>
          <a:p>
            <a:pPr eaLnBrk="1" hangingPunct="1"/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více než </a:t>
            </a: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250 (</a:t>
            </a:r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nejsou </a:t>
            </a:r>
            <a:r>
              <a:rPr lang="cs-CZ" alt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elektrokola</a:t>
            </a:r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eaLnBrk="1" hangingPunct="1"/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nosnost 120 kg (košík 8 kg)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výbava podobná ostatním městům:</a:t>
            </a:r>
          </a:p>
          <a:p>
            <a:pPr lvl="1" eaLnBrk="1" hangingPunct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zámek s integrovaným klíčem</a:t>
            </a:r>
            <a:endParaRPr lang="cs-CZ" alt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brzdy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integrované do nábojů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</a:t>
            </a:r>
          </a:p>
          <a:p>
            <a:pPr lvl="1" eaLnBrk="1" hangingPunct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 převody</a:t>
            </a:r>
          </a:p>
          <a:p>
            <a:pPr lvl="1" eaLnBrk="1" hangingPunct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krytý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řetěz </a:t>
            </a:r>
          </a:p>
          <a:p>
            <a:pPr lvl="1" eaLnBrk="1" hangingPunct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nastavitelné sedlo</a:t>
            </a:r>
          </a:p>
          <a:p>
            <a:pPr lvl="1" eaLnBrk="1" hangingPunct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světla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 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odrazky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(pro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provoz v 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noci)</a:t>
            </a:r>
          </a:p>
          <a:p>
            <a:pPr lvl="1" eaLnBrk="1" hangingPunct="1"/>
            <a:endParaRPr lang="cs-CZ" alt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endParaRPr lang="cs-CZ" alt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endParaRPr lang="cs-CZ" alt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68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89000"/>
          </a:xfrm>
        </p:spPr>
        <p:txBody>
          <a:bodyPr anchor="t"/>
          <a:lstStyle/>
          <a:p>
            <a:pPr eaLnBrk="1" hangingPunct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Vypůjčení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odevzdání kola</a:t>
            </a:r>
            <a:endParaRPr lang="cs-CZ" alt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sz="1500" dirty="0">
                <a:solidFill>
                  <a:schemeClr val="bg1"/>
                </a:solidFill>
                <a:latin typeface="Arial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sz="1500" b="0" dirty="0">
                <a:solidFill>
                  <a:schemeClr val="bg1"/>
                </a:solidFill>
                <a:latin typeface="Arial" charset="0"/>
              </a:rPr>
              <a:t>Krizový management 2009</a:t>
            </a:r>
          </a:p>
        </p:txBody>
      </p:sp>
      <p:grpSp>
        <p:nvGrpSpPr>
          <p:cNvPr id="4107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cs-CZ" altLang="cs-CZ" sz="1500" b="0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cs-CZ" altLang="cs-CZ" sz="1500" dirty="0">
                <a:solidFill>
                  <a:schemeClr val="bg1"/>
                </a:solidFill>
                <a:latin typeface="Arial" charset="0"/>
              </a:endParaRPr>
            </a:p>
          </p:txBody>
        </p:sp>
      </p:grpSp>
      <p:sp>
        <p:nvSpPr>
          <p:cNvPr id="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98499" y="1374775"/>
            <a:ext cx="8295376" cy="5084763"/>
          </a:xfrm>
        </p:spPr>
        <p:txBody>
          <a:bodyPr/>
          <a:lstStyle/>
          <a:p>
            <a:pPr eaLnBrk="1" hangingPunct="1"/>
            <a:endParaRPr lang="cs-CZ" altLang="cs-CZ" sz="1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přihlášení </a:t>
            </a:r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kartou přes hlavní terminál</a:t>
            </a:r>
            <a:endParaRPr lang="cs-CZ" alt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odběr kola (stiskem tlačítka u park. stání)</a:t>
            </a:r>
            <a:endParaRPr lang="cs-CZ" alt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časový limit (60 s po stisku, 5 s odebrání)</a:t>
            </a:r>
          </a:p>
          <a:p>
            <a:pPr eaLnBrk="1" hangingPunct="1"/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 výpůjčkou zkontrolovat stav kola</a:t>
            </a:r>
            <a:endParaRPr lang="cs-CZ" alt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uzamčení doplněno světelnou indikací</a:t>
            </a:r>
          </a:p>
          <a:p>
            <a:pPr eaLnBrk="1" hangingPunct="1"/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pokud je stanice obsazená,</a:t>
            </a:r>
            <a:b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bonus 15 minut k přejezdu</a:t>
            </a:r>
            <a:b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 jiné volné stanici</a:t>
            </a:r>
            <a:endParaRPr lang="cs-CZ" alt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endParaRPr lang="cs-CZ" alt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None/>
            </a:pPr>
            <a:endParaRPr lang="cs-CZ" alt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endParaRPr lang="cs-CZ" alt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endParaRPr lang="cs-CZ" alt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endParaRPr lang="cs-CZ" alt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Obrázek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573" y="4527868"/>
            <a:ext cx="2360295" cy="2360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68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89000"/>
          </a:xfrm>
        </p:spPr>
        <p:txBody>
          <a:bodyPr anchor="t"/>
          <a:lstStyle/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Poplatky</a:t>
            </a:r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736600" y="6537325"/>
            <a:ext cx="16891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sz="1500" dirty="0">
                <a:solidFill>
                  <a:schemeClr val="bg1"/>
                </a:solidFill>
                <a:latin typeface="Arial" charset="0"/>
              </a:rPr>
              <a:t>21. 5. 2009</a:t>
            </a:r>
          </a:p>
        </p:txBody>
      </p:sp>
      <p:sp>
        <p:nvSpPr>
          <p:cNvPr id="4104" name="Text Box 9"/>
          <p:cNvSpPr txBox="1">
            <a:spLocks noChangeArrowheads="1"/>
          </p:cNvSpPr>
          <p:nvPr/>
        </p:nvSpPr>
        <p:spPr bwMode="auto">
          <a:xfrm>
            <a:off x="3000375" y="6537325"/>
            <a:ext cx="3709988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sz="1500" b="0" dirty="0">
                <a:solidFill>
                  <a:schemeClr val="bg1"/>
                </a:solidFill>
                <a:latin typeface="Arial" charset="0"/>
              </a:rPr>
              <a:t>Krizový management 2009</a:t>
            </a:r>
          </a:p>
        </p:txBody>
      </p:sp>
      <p:grpSp>
        <p:nvGrpSpPr>
          <p:cNvPr id="4107" name="Group 16"/>
          <p:cNvGrpSpPr>
            <a:grpSpLocks/>
          </p:cNvGrpSpPr>
          <p:nvPr/>
        </p:nvGrpSpPr>
        <p:grpSpPr bwMode="auto">
          <a:xfrm>
            <a:off x="736600" y="6537325"/>
            <a:ext cx="5973763" cy="350838"/>
            <a:chOff x="464" y="4118"/>
            <a:chExt cx="3763" cy="221"/>
          </a:xfrm>
        </p:grpSpPr>
        <p:sp>
          <p:nvSpPr>
            <p:cNvPr id="4108" name="Text Box 17"/>
            <p:cNvSpPr txBox="1">
              <a:spLocks noChangeArrowheads="1"/>
            </p:cNvSpPr>
            <p:nvPr/>
          </p:nvSpPr>
          <p:spPr bwMode="auto">
            <a:xfrm>
              <a:off x="1890" y="4137"/>
              <a:ext cx="2337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cs-CZ" altLang="cs-CZ" sz="1500" b="0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109" name="Text Box 18"/>
            <p:cNvSpPr txBox="1">
              <a:spLocks noChangeArrowheads="1"/>
            </p:cNvSpPr>
            <p:nvPr/>
          </p:nvSpPr>
          <p:spPr bwMode="auto">
            <a:xfrm>
              <a:off x="464" y="4118"/>
              <a:ext cx="106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cs-CZ" altLang="cs-CZ" sz="1500" dirty="0">
                <a:solidFill>
                  <a:schemeClr val="bg1"/>
                </a:solidFill>
                <a:latin typeface="Arial" charset="0"/>
              </a:endParaRPr>
            </a:p>
          </p:txBody>
        </p:sp>
      </p:grpSp>
      <p:sp>
        <p:nvSpPr>
          <p:cNvPr id="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98499" y="1374775"/>
            <a:ext cx="8295376" cy="5084763"/>
          </a:xfrm>
        </p:spPr>
        <p:txBody>
          <a:bodyPr/>
          <a:lstStyle/>
          <a:p>
            <a:pPr eaLnBrk="1" hangingPunct="1"/>
            <a:endParaRPr lang="cs-CZ" alt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cs-CZ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cs-CZ" alt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cs-CZ" alt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cs-CZ" alt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cs-CZ" alt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kauce 150 €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penále za poškození (odcizení) kola </a:t>
            </a:r>
          </a:p>
          <a:p>
            <a:pPr eaLnBrk="1" hangingPunct="1"/>
            <a:r>
              <a:rPr lang="cs-CZ" alt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nabídky ročních karet pro firmy</a:t>
            </a:r>
          </a:p>
          <a:p>
            <a:pPr eaLnBrk="1" hangingPunct="1"/>
            <a:endParaRPr lang="cs-CZ" altLang="cs-CZ" sz="2400" dirty="0" smtClean="0">
              <a:solidFill>
                <a:srgbClr val="3F41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6297392"/>
              </p:ext>
            </p:extLst>
          </p:nvPr>
        </p:nvGraphicFramePr>
        <p:xfrm>
          <a:off x="282804" y="1444917"/>
          <a:ext cx="8531258" cy="28537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00110"/>
                <a:gridCol w="3017153"/>
                <a:gridCol w="2613995"/>
              </a:tblGrid>
              <a:tr h="57074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roční karta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denní karta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7074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cena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15 €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1 €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</a:tr>
              <a:tr h="57074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první půlhodina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zdarma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zdarma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</a:tr>
              <a:tr h="57074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každá další hodina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1 €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1 €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</a:tr>
              <a:tr h="57074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 hodin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5 €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5 €</a:t>
                      </a:r>
                      <a:endParaRPr lang="cs-CZ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14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cs-CZ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cs-CZ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10586</TotalTime>
  <Words>266</Words>
  <Application>Microsoft Office PowerPoint</Application>
  <PresentationFormat>Předvádění na obrazovce (4:3)</PresentationFormat>
  <Paragraphs>85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Default Design</vt:lpstr>
      <vt:lpstr>Systém CityBike  ve městě Lucemburk</vt:lpstr>
      <vt:lpstr>Lucemburk</vt:lpstr>
      <vt:lpstr>Systém Véloh - všeobecné podmínky</vt:lpstr>
      <vt:lpstr>Systém Véloh – stanice s koly</vt:lpstr>
      <vt:lpstr>Jízdní kola</vt:lpstr>
      <vt:lpstr>Vypůjčení a odevzdání kola</vt:lpstr>
      <vt:lpstr>Poplatky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Komárkovi</dc:creator>
  <cp:lastModifiedBy>UPa</cp:lastModifiedBy>
  <cp:revision>1462</cp:revision>
  <dcterms:created xsi:type="dcterms:W3CDTF">2002-09-03T16:55:02Z</dcterms:created>
  <dcterms:modified xsi:type="dcterms:W3CDTF">2016-03-14T09:00:29Z</dcterms:modified>
</cp:coreProperties>
</file>