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56" r:id="rId2"/>
    <p:sldId id="258" r:id="rId3"/>
    <p:sldId id="259" r:id="rId4"/>
    <p:sldId id="260" r:id="rId5"/>
    <p:sldId id="271" r:id="rId6"/>
    <p:sldId id="270" r:id="rId7"/>
    <p:sldId id="261" r:id="rId8"/>
    <p:sldId id="272" r:id="rId9"/>
    <p:sldId id="262" r:id="rId10"/>
    <p:sldId id="263" r:id="rId11"/>
    <p:sldId id="264" r:id="rId12"/>
    <p:sldId id="265" r:id="rId13"/>
    <p:sldId id="266" r:id="rId14"/>
    <p:sldId id="273" r:id="rId15"/>
    <p:sldId id="267" r:id="rId16"/>
    <p:sldId id="268" r:id="rId17"/>
    <p:sldId id="26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3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05ED7E-E5BC-4082-BCB6-911A4497405C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664AFF-2A90-4E7B-81D2-56BFFD14A6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4041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A50913-2868-4DD7-93DD-829D9A5E0A73}" type="datetime1">
              <a:rPr lang="cs-CZ" smtClean="0"/>
              <a:t>15.10.2013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304284-5712-4CAC-8CF5-E8E985285EDC}" type="datetime1">
              <a:rPr lang="cs-CZ" smtClean="0"/>
              <a:t>15.10.2013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700DB-A11E-44F4-AF34-5213851316B1}" type="datetime1">
              <a:rPr lang="cs-CZ" smtClean="0"/>
              <a:t>15.10.2013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64D886-BD59-49A3-BDCF-972FB7C65358}" type="datetime1">
              <a:rPr lang="cs-CZ" smtClean="0"/>
              <a:t>15.10.2013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03CF33-E50B-406D-BE3A-13F105F82823}" type="datetime1">
              <a:rPr lang="cs-CZ" smtClean="0"/>
              <a:t>15.10.2013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AD71C2-3889-4B66-A46B-1FBF2677EC63}" type="datetime1">
              <a:rPr lang="cs-CZ" smtClean="0"/>
              <a:t>15.10.2013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0C2440-E710-40DF-B967-5D4AC30C3177}" type="datetime1">
              <a:rPr lang="cs-CZ" smtClean="0"/>
              <a:t>15.10.2013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3366F-C13E-46B9-8461-811330C8528A}" type="datetime1">
              <a:rPr lang="cs-CZ" smtClean="0"/>
              <a:t>15.10.2013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FD3D3F87-1CB3-45B4-99C0-9D194F67108F}" type="datetime1">
              <a:rPr lang="cs-CZ" smtClean="0"/>
              <a:t>15.10.2013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B23379-DD97-4131-A7E1-9F8222EAB785}" type="datetime1">
              <a:rPr lang="cs-CZ" smtClean="0"/>
              <a:t>15.10.2013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07E725-4AAB-46F9-AF47-7526F5EE9B3C}" type="datetime1">
              <a:rPr lang="cs-CZ" smtClean="0"/>
              <a:t>15.10.2013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9DC97F8-FF1B-4296-A290-8831996BF6D8}" type="datetime1">
              <a:rPr lang="cs-CZ" smtClean="0"/>
              <a:t>15.10.2013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435AAFC-7A57-4554-AD72-5EB5102953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8064896" cy="1975104"/>
          </a:xfrm>
        </p:spPr>
        <p:txBody>
          <a:bodyPr/>
          <a:lstStyle/>
          <a:p>
            <a:pPr algn="ctr"/>
            <a:r>
              <a:rPr lang="cs-CZ" sz="4400" b="0" cap="none" dirty="0" err="1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Automated</a:t>
            </a:r>
            <a:r>
              <a:rPr lang="cs-CZ" sz="4400" b="0" cap="none" dirty="0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cs-CZ" sz="4400" b="0" cap="none" dirty="0" err="1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Road</a:t>
            </a:r>
            <a:r>
              <a:rPr lang="cs-CZ" sz="4400" b="0" cap="none" dirty="0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cs-CZ" sz="4400" b="0" cap="none" dirty="0" err="1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Vehicle</a:t>
            </a:r>
            <a:r>
              <a:rPr lang="cs-CZ" sz="4400" b="0" cap="none" dirty="0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(ARV) jako subsystém hromadné dopravy</a:t>
            </a:r>
            <a:endParaRPr lang="cs-CZ" sz="4400" b="0" cap="none" dirty="0"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Úvod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84784"/>
            <a:ext cx="7978080" cy="4572000"/>
          </a:xfrm>
        </p:spPr>
        <p:txBody>
          <a:bodyPr/>
          <a:lstStyle/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ARV =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automated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road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vehicle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= automatické silniční vozíky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potenciál v přepravě osob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nyní využíváno zejména pro přepravu nákladu</a:t>
            </a:r>
          </a:p>
        </p:txBody>
      </p:sp>
      <p:pic>
        <p:nvPicPr>
          <p:cNvPr id="5" name="Obrázek 4" descr="http_busfoto_nl_foto_albums_userpics_10002_ps2_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3671816"/>
            <a:ext cx="5256584" cy="302356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Dopravní cesta (1/3)</a:t>
            </a:r>
            <a:endParaRPr lang="cs-CZ" sz="4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7762056" cy="4572000"/>
          </a:xfrm>
        </p:spPr>
        <p:txBody>
          <a:bodyPr>
            <a:normAutofit lnSpcReduction="10000"/>
          </a:bodyPr>
          <a:lstStyle/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speciální dráha se segregovaným provozem (1 dráha pro každý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dopr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směr)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problém – křížení s chodci a ostatní dopravou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 obou stranách obrubníky ohraničující komunikaci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jízdní pruhy odděleny středovou bariérou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referenční body ve středu jízdního pruhu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vzdálenost referenčních bodů – 4 metry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Dopravní cesta (2/3)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8229600" cy="5074440"/>
          </a:xfrm>
        </p:spPr>
        <p:txBody>
          <a:bodyPr>
            <a:normAutofit/>
          </a:bodyPr>
          <a:lstStyle/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referenční bod tvořen magnetem, snímaným snímačem na přední straně vozíku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při projetí vozíku nad referenčním bodem dojde k porovnání skutečné polohy</a:t>
            </a:r>
            <a:b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 plánovanou dráhou a korekci odchylky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 vzdálenosti 4 metrů dochází k odchýlení se vozíku maximálně o jeden centimetr 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bezbariérové zastávky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komplikované řešení uzlů (u koncových stanic se doporučují smyčky) 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Dopravní cesta (3/3)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8229600" cy="5074440"/>
          </a:xfrm>
        </p:spPr>
        <p:txBody>
          <a:bodyPr>
            <a:normAutofit fontScale="92500"/>
          </a:bodyPr>
          <a:lstStyle/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při budování systému např. přestupního uzlu, nebo koncové zastávky pro více linek systému, lze tuto vybudovat podobně jako autobusový terminál s pilovitým uspořádáním nástupišť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tento způsob uspořádání je náročný</a:t>
            </a:r>
            <a:b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 organizaci provozu vozíků s ohledem</a:t>
            </a:r>
            <a:b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 jejich bezpečný pohyb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vozík přijíždějící k nástupišti musí být nejprve naveden na obratiště, odtud nacouvá ke svému určenému nástupišti, aby mohlo dojít k nástupu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0"/>
            <a:ext cx="3851920" cy="4404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09120"/>
            <a:ext cx="4507979" cy="2253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980728"/>
            <a:ext cx="4831505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499993"/>
            <a:ext cx="4716016" cy="2358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441251"/>
            <a:ext cx="9144000" cy="701749"/>
          </a:xfrm>
        </p:spPr>
        <p:txBody>
          <a:bodyPr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Řešení křížení s pozemní komunikací v Rotterdamu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Zástupný symbol pro obrázek 7" descr="http_busfoto_nl_foto_albums_userpics_10002_ps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3490" b="3490"/>
          <a:stretch>
            <a:fillRect/>
          </a:stretch>
        </p:blipFill>
        <p:spPr>
          <a:xfrm>
            <a:off x="0" y="1196752"/>
            <a:ext cx="9175430" cy="51845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36003"/>
            <a:ext cx="9192004" cy="6894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Dopravní prostředek (1/2)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vozíky velmi variabilní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uzpůsobené k přepravě OOSPO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střední předsuvné dveře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ParkShuttle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I (6 cestujících), II (25 cest.)</a:t>
            </a:r>
          </a:p>
          <a:p>
            <a:pPr>
              <a:buNone/>
            </a:pP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7931" y="3905673"/>
            <a:ext cx="6856069" cy="2952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Dopravní prostředek (2/2)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pohyb po dopravní cestě automaticky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detekce překážek ultrazvukem (řešena</a:t>
            </a:r>
            <a:b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 situace náhlého vstupu chodce nebo stlačení nárazníku – okamžité zastavení)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vnitřní kamerový systém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pohon elektromotorem (napájení</a:t>
            </a:r>
            <a:b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 akumulátorů – dobíjení v depech)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indukční snímače v přední části vozíku, vedoucí vozíky po vymezené trase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rychlost maximální 30-40 km/hod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Organizace provozu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4809728" cy="4572000"/>
          </a:xfrm>
        </p:spPr>
        <p:txBody>
          <a:bodyPr>
            <a:normAutofit lnSpcReduction="10000"/>
          </a:bodyPr>
          <a:lstStyle/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poptávkový systém (nástup i výstup)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obsluha přes panel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centrální dispečink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 dispečer – 8-10 vozíků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pravidelný interval nebo jako poptávkový systém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cestující ve vozidle si zvolí místo výstupu</a:t>
            </a:r>
          </a:p>
          <a:p>
            <a:pPr>
              <a:buClrTx/>
              <a:buFont typeface="Arial" pitchFamily="34" charset="0"/>
              <a:buChar char="•"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3" y="1772816"/>
            <a:ext cx="3265255" cy="4892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Příklady realizace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72816"/>
            <a:ext cx="8136904" cy="4968552"/>
          </a:xfrm>
        </p:spPr>
        <p:txBody>
          <a:bodyPr>
            <a:normAutofit/>
          </a:bodyPr>
          <a:lstStyle/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Evropa: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Rotterdam –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ParkShuttle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Amsterdam – letiště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Shiphol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London – letiště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Heathrow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ULTra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),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Manchester – letiště,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Asie: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Abu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Dhabi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(SAE) –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CyberCab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PRT, od 11/2010, 2 linky, kabinky (celkem 10) pro 6 osob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Japonsko – Toyota IMTS Bus (fungoval během EXPO 2005) 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ParkShuttle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 Rotterdam (NL)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ástupný symbol pro text 9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7990656" cy="5234260"/>
          </a:xfrm>
        </p:spPr>
        <p:txBody>
          <a:bodyPr>
            <a:normAutofit/>
          </a:bodyPr>
          <a:lstStyle/>
          <a:p>
            <a:pPr>
              <a:buClrTx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zkušební provoz 1999 – 2002,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požár depa roku 2006 – zrušení provozu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r. 2009 obnovení provozu,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pilotní projekt 3,5 $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dráha se nachází na okraji města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délka 1,5 km, 5 stanic, 6 vozíků ve špičce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provoz denně 7:00 – 19:00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max. obsaditelnost vozíku – 25 cestujících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přepravní výkonnost až 500 cestujících/hod</a:t>
            </a:r>
            <a:endParaRPr lang="cs-CZ" sz="3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ParkShuttle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 Rotterdam (NL)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>
          <a:xfrm>
            <a:off x="3995936" y="1435100"/>
            <a:ext cx="4919464" cy="4572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96752"/>
            <a:ext cx="5184576" cy="5534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Amsterdam – letiště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Shiphol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(od 1997)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5018236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sz="2800" dirty="0" err="1" smtClean="0">
                <a:solidFill>
                  <a:schemeClr val="bg1"/>
                </a:solidFill>
              </a:rPr>
              <a:t>ParkShuttle</a:t>
            </a:r>
            <a:r>
              <a:rPr lang="cs-CZ" sz="2800" dirty="0" smtClean="0">
                <a:solidFill>
                  <a:schemeClr val="bg1"/>
                </a:solidFill>
              </a:rPr>
              <a:t> I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7948735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London –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Heathrow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(od léta 2011)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 descr="ATS_Commercial_Images_04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340768"/>
            <a:ext cx="7560840" cy="4659072"/>
          </a:xfrm>
        </p:spPr>
      </p:pic>
      <p:sp>
        <p:nvSpPr>
          <p:cNvPr id="7" name="TextovéPole 6"/>
          <p:cNvSpPr txBox="1"/>
          <p:nvPr/>
        </p:nvSpPr>
        <p:spPr>
          <a:xfrm>
            <a:off x="5724128" y="609329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/>
              <a:t>Zdroj: </a:t>
            </a:r>
            <a:r>
              <a:rPr lang="cs-CZ" dirty="0" err="1" smtClean="0"/>
              <a:t>ultraprt.com</a:t>
            </a: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Závěr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14400" y="1783560"/>
            <a:ext cx="8050088" cy="4572000"/>
          </a:xfrm>
        </p:spPr>
        <p:txBody>
          <a:bodyPr/>
          <a:lstStyle/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využití např. v historických centrech nebo jinak uzavřených oblastech (obchodní centra aj.)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výhodou je ekologické hledisko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nízká potřeba obsluhujících zaměstnanců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počáteční vysoké náklady na realizaci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265</TotalTime>
  <Words>412</Words>
  <Application>Microsoft Office PowerPoint</Application>
  <PresentationFormat>Předvádění na obrazovce (4:3)</PresentationFormat>
  <Paragraphs>84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Metro</vt:lpstr>
      <vt:lpstr>Automated Road Vehicle (ARV) jako subsystém hromadné dopravy</vt:lpstr>
      <vt:lpstr>Úvod</vt:lpstr>
      <vt:lpstr>Dopravní cesta (1/3)</vt:lpstr>
      <vt:lpstr>Dopravní cesta (2/3)</vt:lpstr>
      <vt:lpstr>Dopravní cesta (3/3)</vt:lpstr>
      <vt:lpstr>Prezentace aplikace PowerPoint</vt:lpstr>
      <vt:lpstr>Řešení křížení s pozemní komunikací v Rotterdamu </vt:lpstr>
      <vt:lpstr>Prezentace aplikace PowerPoint</vt:lpstr>
      <vt:lpstr>Dopravní prostředek (1/2)</vt:lpstr>
      <vt:lpstr>Dopravní prostředek (2/2)</vt:lpstr>
      <vt:lpstr>Organizace provozu</vt:lpstr>
      <vt:lpstr>Příklady realizace</vt:lpstr>
      <vt:lpstr>ParkShuttle – Rotterdam (NL)</vt:lpstr>
      <vt:lpstr>ParkShuttle – Rotterdam (NL)</vt:lpstr>
      <vt:lpstr>Amsterdam – letiště Shiphol (od 1997)</vt:lpstr>
      <vt:lpstr>London – Heathrow (od léta 2011)</vt:lpstr>
      <vt:lpstr>Závěr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Automate Road Vehicle jako subsystém hromadné dopravy</dc:title>
  <dc:creator/>
  <cp:lastModifiedBy>UPa</cp:lastModifiedBy>
  <cp:revision>44</cp:revision>
  <dcterms:created xsi:type="dcterms:W3CDTF">2009-10-17T20:36:54Z</dcterms:created>
  <dcterms:modified xsi:type="dcterms:W3CDTF">2013-10-15T11:45:50Z</dcterms:modified>
</cp:coreProperties>
</file>