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5" r:id="rId11"/>
    <p:sldId id="266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67" d="100"/>
          <a:sy n="67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183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8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920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756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211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246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996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13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2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05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668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30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1714488"/>
            <a:ext cx="7772400" cy="1829761"/>
          </a:xfrm>
        </p:spPr>
        <p:txBody>
          <a:bodyPr>
            <a:norm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Vysokorychlostní železnice ve Finsku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Železniční infrastruktura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400552" cy="4525963"/>
          </a:xfrm>
        </p:spPr>
        <p:txBody>
          <a:bodyPr>
            <a:normAutofit fontScale="92500"/>
          </a:bodyPr>
          <a:lstStyle/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délka sítě 5 944 km, kolejí 8 885 km</a:t>
            </a:r>
          </a:p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rozchod 1 524mm, trakce 25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kV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/ 50 Hz</a:t>
            </a:r>
          </a:p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velká města na jihu: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Helsinki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Tampere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, Turku,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Lahti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Kuopio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 =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hust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ší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 žel. síť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síť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357298"/>
            <a:ext cx="4071934" cy="538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Vysokorychlostní tratě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1214422"/>
            <a:ext cx="4643470" cy="528641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mezi největšími městy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více než 700 km, nové úseky ve výstavbě, propojení jihu a severu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max. rychlost 220 km/h pro vozidla s naklápěcí skříní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všechny tratě vycházejí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z Helsinek</a:t>
            </a: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Helsinky –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Seinäjoki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Helsinky – Turku</a:t>
            </a:r>
          </a:p>
          <a:p>
            <a:pPr lvl="1"/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Lahti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Kerava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Helsinky – Petrohrad</a:t>
            </a:r>
          </a:p>
          <a:p>
            <a:pPr lvl="1"/>
            <a:endParaRPr lang="cs-CZ" dirty="0" smtClean="0"/>
          </a:p>
        </p:txBody>
      </p:sp>
      <p:pic>
        <p:nvPicPr>
          <p:cNvPr id="4" name="Obrázek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000108"/>
            <a:ext cx="4071934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Helsinky -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Seinäjoki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114932" cy="504401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 trať ve Finsku s rychlostí 200 km/h - do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Tampere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rekonstrukci 220 km/h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Seinäjoki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264 km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velká vytíženost tratě, pomalejší provoz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výstavba 3. a 4. trať koleje mezi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Kerava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Riihimäki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prodloužení tratě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až do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Oulu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428736"/>
            <a:ext cx="286702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Helsinki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Turku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257676" cy="4525963"/>
          </a:xfrm>
        </p:spPr>
        <p:txBody>
          <a:bodyPr>
            <a:normAutofit lnSpcReduction="10000"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élka 193 km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elmi vytížená trať, přesto 220 km/h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trati nejsou úrovňová křížení, trať je oplocena,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aby se zabránilo vniku zvěře a lidí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ápravový tlak 25t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3551"/>
          <a:stretch>
            <a:fillRect/>
          </a:stretch>
        </p:blipFill>
        <p:spPr bwMode="auto">
          <a:xfrm>
            <a:off x="4929190" y="1571612"/>
            <a:ext cx="3880211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Lahti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Kerava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829180" cy="4972007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nejnovější trať, v provozu od 2006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63 km, rychlost 220 km/h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výrazně zkrátila dobu jízdy na V od Helsinek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stanice uzpůsobeny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k předjíždění pomalejších vlaků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elký rozsah dopravy, přesto není vyčerpána kapacita tratě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643050"/>
            <a:ext cx="360694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Helsinky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Vainikkala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Petrohrad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400552" cy="506242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vysokorychlostní provoz od r. 2010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450 km, na finském území 244 km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součástí tratě i úsek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Lahti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Kerava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poté rekonstrukce dalších úseků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max. rychlost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200 km/h pro osobní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80 – 100 km/h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pro nákladní dopravu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4286256"/>
            <a:ext cx="4071934" cy="1638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8623" y="1714488"/>
            <a:ext cx="413537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úpravy: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obnova sdělovacího a zabezpečovacího zařízení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oboustranný autoblok - banalizace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nový kolejový svršek, modernizace infrastruktury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ve stanicích včetně vyšších hran nástupišť, nové koleje pro předjíždění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napřímení úseku o délce 3 km</a:t>
            </a:r>
          </a:p>
          <a:p>
            <a:pPr lvl="1"/>
            <a:r>
              <a:rPr lang="cs-CZ" dirty="0" err="1" smtClean="0">
                <a:latin typeface="Arial" pitchFamily="34" charset="0"/>
                <a:cs typeface="Arial" pitchFamily="34" charset="0"/>
              </a:rPr>
              <a:t>zdvoukolejněn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úsek mezi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Lumäki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Vainikkla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modernizace trati i na ruském území</a:t>
            </a:r>
          </a:p>
          <a:p>
            <a:pPr>
              <a:buFont typeface="Symbol" pitchFamily="18" charset="2"/>
              <a:buChar char="Þ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čas přepravy klesl z původních 5,5h na 3,5h</a:t>
            </a:r>
          </a:p>
          <a:p>
            <a:pPr>
              <a:buFont typeface="Symbol" pitchFamily="18" charset="2"/>
              <a:buChar char="Þ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velký zájem cestujících, obsazenost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cca 60%, o víkendech a svátcích téměř 100%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2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Helsinky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Vainikkala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Petrohrad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Železniční vozidla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vysokorychlostní jednotky Pendolino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 generace, Sm3 (1994) a Sm6 (2006)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důvody pořízení: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ověřené vlastnosti z provozu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naklápěcí skříň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=&gt; ne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bylo potřeba razantních úprav na trati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původně zamýšlena rychlost až 250 km/h, max. 220 km/h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elektrické lokomotivy Sr2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Sm3 „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Pendo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972056" cy="452596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jednotka Pendolino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od firmy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Alstom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1994 zahájeno testování, provoz o 2 roky později; </a:t>
            </a: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echnické závady, provoz obnoven v 1997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roblémy s elektronikou, drobné požáry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 podlahové části</a:t>
            </a:r>
          </a:p>
          <a:p>
            <a:endParaRPr lang="cs-CZ" dirty="0"/>
          </a:p>
        </p:txBody>
      </p:sp>
      <p:pic>
        <p:nvPicPr>
          <p:cNvPr id="4" name="Obrázek 5" descr="pendolino ve finksu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508104" y="1679164"/>
            <a:ext cx="3500462" cy="514353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Sm3 „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Pendo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5116024"/>
          </a:xfrm>
        </p:spPr>
        <p:txBody>
          <a:bodyPr>
            <a:normAutofit/>
          </a:bodyPr>
          <a:lstStyle/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celkem dodáno 18 jednotek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ve Švýcarsku vyřazeny, ve Finsku stále slouží díky nízkým nákladům na údržbu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6 vozů, 2 třídy, celkem 309 sedadel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denní tisk, internet, zásuvky, kupé pro kuřáky, klimatizace,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konferenční místo,   dětská část a místo pro přeprava psů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a koček.</a:t>
            </a:r>
          </a:p>
        </p:txBody>
      </p:sp>
      <p:pic>
        <p:nvPicPr>
          <p:cNvPr id="4" name="Obrázek 3" descr="VR-Yhtyma Sm3 double units xx green in Kerava, Finla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960" y="4365104"/>
            <a:ext cx="4932040" cy="2491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Sm6 „Allegro“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2514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nová generace jednotek Pendolino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upraveny do drsných severských podmínek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úprava podvozků proti hromadění sněhu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provozní teploty od -40°C až 40°C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speciální podvozek určený 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použití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rozchodech 1524mm a 1520mm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dvousystémová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jednotka (3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25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/50 Hz)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provozu 4 jednotky, na 2 jsou opce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provozovány společností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Karelian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Trains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50% podíl Finské železnice a 50% Ruské železnice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Sm6 „Allegro“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7 vozů,1. třída, restaurační vůz a 2. třída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stejné </a:t>
            </a:r>
            <a:r>
              <a:rPr lang="cs-CZ" dirty="0">
                <a:latin typeface="Arial" pitchFamily="34" charset="0"/>
                <a:cs typeface="Arial" pitchFamily="34" charset="0"/>
              </a:rPr>
              <a:t>služby jakou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Sm3; 342 </a:t>
            </a:r>
            <a:r>
              <a:rPr lang="cs-CZ" dirty="0">
                <a:latin typeface="Arial" pitchFamily="34" charset="0"/>
                <a:cs typeface="Arial" pitchFamily="34" charset="0"/>
              </a:rPr>
              <a:t>cestujících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denně </a:t>
            </a:r>
            <a:r>
              <a:rPr lang="cs-CZ" dirty="0">
                <a:latin typeface="Arial" pitchFamily="34" charset="0"/>
                <a:cs typeface="Arial" pitchFamily="34" charset="0"/>
              </a:rPr>
              <a:t>4 páry, celní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formality ve vlaku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budoucnu pobyt 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3 dny bez víza</a:t>
            </a:r>
          </a:p>
          <a:p>
            <a:endParaRPr lang="cs-CZ" dirty="0"/>
          </a:p>
        </p:txBody>
      </p:sp>
      <p:pic>
        <p:nvPicPr>
          <p:cNvPr id="4" name="Obrázek 3" descr="http://www.kareliantrains.fi/images/5pVVch1n4/62aoPpWHZ/60gJVUhKY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429000"/>
            <a:ext cx="485775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Sr2 „Guinea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Pig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výroba v letech 1996 – 2003, dodáno 46 kusů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používány ve Švýcarsku, Švédsku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jednosystémová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lokomotiva (25kV/50Hz)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max. rychlost 210 km/h,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max. výkon 6100 kW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nasazovány na vlaky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InterCity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těžké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nákladní vlaky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" descr="guinea pig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32040" y="3717032"/>
            <a:ext cx="4211960" cy="31409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401</Words>
  <Application>Microsoft Office PowerPoint</Application>
  <PresentationFormat>Předvádění na obrazovce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Vysokorychlostní železnice ve Finsku</vt:lpstr>
      <vt:lpstr>Železniční infrastruktura</vt:lpstr>
      <vt:lpstr>Vysokorychlostní tratě</vt:lpstr>
      <vt:lpstr>Helsinky - Seinäjoki</vt:lpstr>
      <vt:lpstr>Helsinki - Turku</vt:lpstr>
      <vt:lpstr>Lahti - Kerava</vt:lpstr>
      <vt:lpstr>Helsinky – Vainikkala – Petrohrad (1/2)</vt:lpstr>
      <vt:lpstr>Prezentace aplikace PowerPoint</vt:lpstr>
      <vt:lpstr>Železniční vozidla</vt:lpstr>
      <vt:lpstr>Sm3 „Pendo“</vt:lpstr>
      <vt:lpstr>Sm3 „Pendo“</vt:lpstr>
      <vt:lpstr>Sm6 „Allegro“ (1/2)</vt:lpstr>
      <vt:lpstr>Sm6 „Allegro“ (2/2)</vt:lpstr>
      <vt:lpstr>Sr2 „Guinea Pig“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Vysokorychlostní železnice ve Finsku</dc:title>
  <dc:creator>Upa</dc:creator>
  <cp:lastModifiedBy>UPa</cp:lastModifiedBy>
  <cp:revision>45</cp:revision>
  <dcterms:modified xsi:type="dcterms:W3CDTF">2013-11-18T11:47:34Z</dcterms:modified>
</cp:coreProperties>
</file>