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68" r:id="rId3"/>
    <p:sldId id="267" r:id="rId4"/>
    <p:sldId id="258" r:id="rId5"/>
    <p:sldId id="264" r:id="rId6"/>
    <p:sldId id="265" r:id="rId7"/>
    <p:sldId id="269" r:id="rId8"/>
    <p:sldId id="274" r:id="rId9"/>
    <p:sldId id="275" r:id="rId10"/>
    <p:sldId id="259" r:id="rId11"/>
    <p:sldId id="270" r:id="rId12"/>
    <p:sldId id="271" r:id="rId13"/>
    <p:sldId id="272" r:id="rId14"/>
    <p:sldId id="27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>
        <p:scale>
          <a:sx n="70" d="100"/>
          <a:sy n="70" d="100"/>
        </p:scale>
        <p:origin x="-606" y="-8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F154A4-14DB-44D0-840A-78031F8B152D}" type="datetimeFigureOut">
              <a:rPr lang="cs-CZ" smtClean="0"/>
              <a:pPr/>
              <a:t>14.2.2012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B023E-B1C8-46F6-8F7B-A5FD7FAF4AB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B023E-B1C8-46F6-8F7B-A5FD7FAF4AB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B023E-B1C8-46F6-8F7B-A5FD7FAF4AB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B023E-B1C8-46F6-8F7B-A5FD7FAF4AB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B023E-B1C8-46F6-8F7B-A5FD7FAF4AB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B023E-B1C8-46F6-8F7B-A5FD7FAF4AB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B023E-B1C8-46F6-8F7B-A5FD7FAF4AB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B023E-B1C8-46F6-8F7B-A5FD7FAF4AB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B023E-B1C8-46F6-8F7B-A5FD7FAF4AB4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AF139-1CFC-4002-B550-BD596F767A8C}" type="datetime1">
              <a:rPr lang="cs-CZ" smtClean="0"/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F75BF-7042-4EC9-90F0-869D932658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15854-9323-4069-A0A0-6D9DB900FE45}" type="datetime1">
              <a:rPr lang="cs-CZ" smtClean="0"/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F75BF-7042-4EC9-90F0-869D932658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E2A97-89AA-44C4-B7D3-A8907B0BA672}" type="datetime1">
              <a:rPr lang="cs-CZ" smtClean="0"/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F75BF-7042-4EC9-90F0-869D932658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D4093-7708-44A7-AB0E-D8D1AD8A1600}" type="datetime1">
              <a:rPr lang="cs-CZ" smtClean="0"/>
              <a:t>14.2.2012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F75BF-7042-4EC9-90F0-869D932658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19A74-DD7E-4A95-B9FC-BF5F29C65911}" type="datetime1">
              <a:rPr lang="cs-CZ" smtClean="0"/>
              <a:t>14.2.2012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F75BF-7042-4EC9-90F0-869D932658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1A87B-B83A-4A4F-91AE-14EC0541001F}" type="datetime1">
              <a:rPr lang="cs-CZ" smtClean="0"/>
              <a:t>14.2.2012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F75BF-7042-4EC9-90F0-869D932658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1E276-0181-4A13-B18C-0D63FD90EE11}" type="datetime1">
              <a:rPr lang="cs-CZ" smtClean="0"/>
              <a:t>14.2.2012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F75BF-7042-4EC9-90F0-869D932658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8E098-626C-42A2-BA93-EA4C9CF7A110}" type="datetime1">
              <a:rPr lang="cs-CZ" smtClean="0"/>
              <a:t>14.2.2012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F75BF-7042-4EC9-90F0-869D932658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5D328-699A-4961-9FD3-BAEE96C0FF70}" type="datetime1">
              <a:rPr lang="cs-CZ" smtClean="0"/>
              <a:t>14.2.2012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F75BF-7042-4EC9-90F0-869D932658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F9CDA-A806-4FB8-B1E0-F4F5477335B2}" type="datetime1">
              <a:rPr lang="cs-CZ" smtClean="0"/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F75BF-7042-4EC9-90F0-869D932658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2106C-4780-4745-83B5-8DF43B29AFAB}" type="datetime1">
              <a:rPr lang="cs-CZ" smtClean="0"/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F75BF-7042-4EC9-90F0-869D932658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CADEB-529D-480F-A5C3-3972B5FECB9A}" type="datetime1">
              <a:rPr lang="cs-CZ" smtClean="0"/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4F75BF-7042-4EC9-90F0-869D9326589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véPole 29"/>
          <p:cNvSpPr txBox="1"/>
          <p:nvPr/>
        </p:nvSpPr>
        <p:spPr>
          <a:xfrm>
            <a:off x="899592" y="2708920"/>
            <a:ext cx="724487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Tramvajová rychlodráha</a:t>
            </a:r>
          </a:p>
          <a:p>
            <a:pPr algn="ctr"/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Krivoj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Rog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véPole 29"/>
          <p:cNvSpPr txBox="1"/>
          <p:nvPr/>
        </p:nvSpPr>
        <p:spPr>
          <a:xfrm>
            <a:off x="899592" y="404664"/>
            <a:ext cx="72448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Úvodem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ukrajinsky </a:t>
            </a:r>
            <a:r>
              <a:rPr lang="az-Cyrl-AZ" dirty="0" smtClean="0">
                <a:latin typeface="Arial" pitchFamily="34" charset="0"/>
                <a:cs typeface="Arial" pitchFamily="34" charset="0"/>
              </a:rPr>
              <a:t>Кривий </a:t>
            </a:r>
            <a:r>
              <a:rPr lang="az-Cyrl-AZ" dirty="0" smtClean="0">
                <a:latin typeface="Arial" pitchFamily="34" charset="0"/>
                <a:cs typeface="Arial" pitchFamily="34" charset="0"/>
              </a:rPr>
              <a:t>Ріг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681 300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obyvatel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krivorožská aglomerace – 70 km (sever-jih)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systém MHD založen </a:t>
            </a:r>
            <a:r>
              <a:rPr lang="pl-PL" dirty="0" smtClean="0">
                <a:latin typeface="Arial" pitchFamily="34" charset="0"/>
                <a:cs typeface="Arial" pitchFamily="34" charset="0"/>
              </a:rPr>
              <a:t>v roce </a:t>
            </a:r>
            <a:r>
              <a:rPr lang="pl-PL" dirty="0" smtClean="0">
                <a:latin typeface="Arial" pitchFamily="34" charset="0"/>
                <a:cs typeface="Arial" pitchFamily="34" charset="0"/>
              </a:rPr>
              <a:t>1935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nyní 15 tramvajových linek (jižní část města),</a:t>
            </a:r>
            <a:br>
              <a:rPr lang="pl-PL" dirty="0" smtClean="0">
                <a:latin typeface="Arial" pitchFamily="34" charset="0"/>
                <a:cs typeface="Arial" pitchFamily="34" charset="0"/>
              </a:rPr>
            </a:br>
            <a:r>
              <a:rPr lang="pl-PL" dirty="0" smtClean="0">
                <a:latin typeface="Arial" pitchFamily="34" charset="0"/>
                <a:cs typeface="Arial" pitchFamily="34" charset="0"/>
              </a:rPr>
              <a:t>22 autobusových linek , dále autobusové linky</a:t>
            </a: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1986 zprovoznění rychlodráhy (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začátek výstavby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1974)</a:t>
            </a:r>
            <a:r>
              <a:rPr lang="pl-PL" dirty="0" smtClean="0">
                <a:latin typeface="Arial" pitchFamily="34" charset="0"/>
                <a:cs typeface="Arial" pitchFamily="34" charset="0"/>
              </a:rPr>
              <a:t>, nyní 2 linky (rozchod 1520 mm)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 descr="183605.png"/>
          <p:cNvPicPr>
            <a:picLocks noChangeAspect="1"/>
          </p:cNvPicPr>
          <p:nvPr/>
        </p:nvPicPr>
        <p:blipFill>
          <a:blip r:embed="rId3" cstate="print"/>
          <a:srcRect l="2791" t="1344" r="86045" b="90258"/>
          <a:stretch>
            <a:fillRect/>
          </a:stretch>
        </p:blipFill>
        <p:spPr>
          <a:xfrm>
            <a:off x="7380312" y="1196752"/>
            <a:ext cx="1045920" cy="1307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 descr="imeni gutovskogo - industrialnaj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04664"/>
            <a:ext cx="9134515" cy="6021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500042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Historie a vznik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rychlodráhy (1/4)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Přímá spojovací čára 13"/>
          <p:cNvCxnSpPr>
            <a:stCxn id="19" idx="0"/>
            <a:endCxn id="27" idx="0"/>
          </p:cNvCxnSpPr>
          <p:nvPr/>
        </p:nvCxnSpPr>
        <p:spPr>
          <a:xfrm rot="16200000" flipH="1">
            <a:off x="214282" y="4071942"/>
            <a:ext cx="1285884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lipsa 18"/>
          <p:cNvSpPr/>
          <p:nvPr/>
        </p:nvSpPr>
        <p:spPr>
          <a:xfrm>
            <a:off x="714348" y="3429000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357158" y="2928934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714348" y="4286256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714348" y="4714884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ovací čára 29"/>
          <p:cNvCxnSpPr>
            <a:endCxn id="19" idx="0"/>
          </p:cNvCxnSpPr>
          <p:nvPr/>
        </p:nvCxnSpPr>
        <p:spPr>
          <a:xfrm rot="16200000" flipH="1">
            <a:off x="571472" y="3143248"/>
            <a:ext cx="285752" cy="28575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1071538" y="2957452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Майдан Праці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071538" y="4643446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Дзержинська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071538" y="338608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Жовтнева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071538" y="4243336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Майдан Артема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3707904" y="1785926"/>
            <a:ext cx="54360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ETAPA</a:t>
            </a:r>
          </a:p>
          <a:p>
            <a:pPr marL="514350" indent="-514350">
              <a:buAutoNum type="arabicPeriod"/>
            </a:pPr>
            <a:endParaRPr lang="cs-CZ" sz="30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26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. prosince 1986</a:t>
            </a:r>
            <a:endParaRPr lang="cs-CZ" sz="3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4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stanice, 7,7 km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koncepce podpovrchové tramvaje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7 vlaků jako 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spřažených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jednosměr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.) tramvají T3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navrženy obratiště (otáčení souprav)</a:t>
            </a:r>
            <a:endParaRPr lang="cs-CZ" sz="3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Přímá spojovací čára 13"/>
          <p:cNvCxnSpPr>
            <a:stCxn id="19" idx="0"/>
            <a:endCxn id="27" idx="0"/>
          </p:cNvCxnSpPr>
          <p:nvPr/>
        </p:nvCxnSpPr>
        <p:spPr>
          <a:xfrm rot="16200000" flipH="1">
            <a:off x="214282" y="4071942"/>
            <a:ext cx="1285884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lipsa 18"/>
          <p:cNvSpPr/>
          <p:nvPr/>
        </p:nvSpPr>
        <p:spPr>
          <a:xfrm>
            <a:off x="714348" y="3429000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357158" y="2928934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714348" y="4286256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714348" y="4714884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ovací čára 29"/>
          <p:cNvCxnSpPr>
            <a:endCxn id="19" idx="0"/>
          </p:cNvCxnSpPr>
          <p:nvPr/>
        </p:nvCxnSpPr>
        <p:spPr>
          <a:xfrm rot="16200000" flipH="1">
            <a:off x="571472" y="3143248"/>
            <a:ext cx="285752" cy="28575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1071538" y="2957452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Майдан Праці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071538" y="4643446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Дзержинська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071538" y="338608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Жовтнева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071538" y="4243336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Майдан Артема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714348" y="6000768"/>
            <a:ext cx="285752" cy="28575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714348" y="5143512"/>
            <a:ext cx="285752" cy="28575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714348" y="5572140"/>
            <a:ext cx="285752" cy="28575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1071538" y="5072074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dirty="0" smtClean="0">
                <a:latin typeface="Century Gothic" pitchFamily="34" charset="0"/>
              </a:rPr>
              <a:t>Будинок Рад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071538" y="5500702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dirty="0" smtClean="0">
                <a:latin typeface="Century Gothic" pitchFamily="34" charset="0"/>
              </a:rPr>
              <a:t>Проспект Металургів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071538" y="592933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Кільцева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429124" y="1785926"/>
            <a:ext cx="41434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cs-CZ" sz="30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3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3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ETAPA</a:t>
            </a:r>
            <a:endParaRPr lang="cs-CZ" sz="30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endParaRPr lang="cs-CZ" sz="3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2. května 1989</a:t>
            </a:r>
            <a:endParaRPr lang="cs-CZ" sz="30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>
                <a:latin typeface="Arial" pitchFamily="34" charset="0"/>
                <a:cs typeface="Arial" pitchFamily="34" charset="0"/>
              </a:rPr>
              <a:t>3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stanice, 4,5 km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celkem 12,2 km</a:t>
            </a:r>
            <a:br>
              <a:rPr lang="cs-CZ" sz="3000" dirty="0" smtClean="0">
                <a:latin typeface="Arial" pitchFamily="34" charset="0"/>
                <a:cs typeface="Arial" pitchFamily="34" charset="0"/>
              </a:rPr>
            </a:br>
            <a:r>
              <a:rPr lang="cs-CZ" sz="3000" dirty="0" smtClean="0">
                <a:latin typeface="Arial" pitchFamily="34" charset="0"/>
                <a:cs typeface="Arial" pitchFamily="34" charset="0"/>
              </a:rPr>
              <a:t>(5,3 km v tunelech</a:t>
            </a:r>
            <a:br>
              <a:rPr lang="cs-CZ" sz="3000" dirty="0" smtClean="0">
                <a:latin typeface="Arial" pitchFamily="34" charset="0"/>
                <a:cs typeface="Arial" pitchFamily="34" charset="0"/>
              </a:rPr>
            </a:br>
            <a:r>
              <a:rPr lang="cs-CZ" sz="3000" dirty="0" smtClean="0">
                <a:latin typeface="Arial" pitchFamily="34" charset="0"/>
                <a:cs typeface="Arial" pitchFamily="34" charset="0"/>
              </a:rPr>
              <a:t>v hloubce 6-22 m)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jízdní doba 20 min</a:t>
            </a:r>
            <a:endParaRPr lang="cs-CZ" sz="3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3" name="Přímá spojovací čára 32"/>
          <p:cNvCxnSpPr>
            <a:stCxn id="27" idx="4"/>
            <a:endCxn id="18" idx="0"/>
          </p:cNvCxnSpPr>
          <p:nvPr/>
        </p:nvCxnSpPr>
        <p:spPr>
          <a:xfrm>
            <a:off x="857224" y="5000636"/>
            <a:ext cx="0" cy="1000132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0" y="500042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Historie a vznik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rychlodráhy (2/4)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Přímá spojovací čára 13"/>
          <p:cNvCxnSpPr>
            <a:stCxn id="19" idx="0"/>
            <a:endCxn id="27" idx="0"/>
          </p:cNvCxnSpPr>
          <p:nvPr/>
        </p:nvCxnSpPr>
        <p:spPr>
          <a:xfrm rot="16200000" flipH="1">
            <a:off x="214282" y="4071942"/>
            <a:ext cx="1285884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lipsa 18"/>
          <p:cNvSpPr/>
          <p:nvPr/>
        </p:nvSpPr>
        <p:spPr>
          <a:xfrm>
            <a:off x="714348" y="3429000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357158" y="2928934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714348" y="4286256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714348" y="4714884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ovací čára 29"/>
          <p:cNvCxnSpPr>
            <a:endCxn id="19" idx="0"/>
          </p:cNvCxnSpPr>
          <p:nvPr/>
        </p:nvCxnSpPr>
        <p:spPr>
          <a:xfrm rot="16200000" flipH="1">
            <a:off x="571472" y="3143248"/>
            <a:ext cx="285752" cy="28575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1071538" y="2957452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Майдан Праці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071538" y="4643446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Дзержинська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071538" y="338608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Жовтнева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071538" y="4243336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dirty="0" smtClean="0">
                <a:latin typeface="Century Gothic" pitchFamily="34" charset="0"/>
              </a:rPr>
              <a:t>Майдан Артема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714348" y="6000768"/>
            <a:ext cx="285752" cy="28575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714348" y="5143512"/>
            <a:ext cx="285752" cy="28575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714348" y="5572140"/>
            <a:ext cx="285752" cy="28575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1071538" y="5072074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Будинок Рад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071538" y="5500702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dirty="0" smtClean="0">
                <a:latin typeface="Century Gothic" pitchFamily="34" charset="0"/>
              </a:rPr>
              <a:t>Проспект Металургів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071538" y="592933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Кільцева</a:t>
            </a:r>
            <a:endParaRPr lang="cs-CZ" sz="2000">
              <a:latin typeface="Century Gothic" pitchFamily="34" charset="0"/>
            </a:endParaRPr>
          </a:p>
        </p:txBody>
      </p:sp>
      <p:cxnSp>
        <p:nvCxnSpPr>
          <p:cNvPr id="33" name="Přímá spojovací čára 32"/>
          <p:cNvCxnSpPr>
            <a:stCxn id="27" idx="4"/>
            <a:endCxn id="18" idx="0"/>
          </p:cNvCxnSpPr>
          <p:nvPr/>
        </p:nvCxnSpPr>
        <p:spPr>
          <a:xfrm>
            <a:off x="857224" y="5000636"/>
            <a:ext cx="0" cy="1000132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4429124" y="1785926"/>
            <a:ext cx="4714876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cs-CZ" sz="3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3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3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ETAPA (I)</a:t>
            </a:r>
            <a:endParaRPr lang="cs-CZ" sz="3000" b="1" dirty="0" smtClean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endParaRPr lang="cs-CZ" sz="3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25. října 1999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 stanice, 5,5 km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celkem 17,7 km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(6,8 km v tunelech)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stanice </a:t>
            </a:r>
            <a:r>
              <a:rPr lang="az-Cyrl-AZ" sz="2800" dirty="0" smtClean="0">
                <a:latin typeface="Arial" pitchFamily="34" charset="0"/>
                <a:cs typeface="Arial" pitchFamily="34" charset="0"/>
              </a:rPr>
              <a:t>Майдан Праці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byla v/po rekonstrukci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 linky (linka 2 ve směru sever-jih)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714348" y="1714488"/>
            <a:ext cx="285752" cy="285752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714348" y="2571744"/>
            <a:ext cx="285752" cy="285752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1071538" y="164305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latin typeface="Century Gothic" pitchFamily="34" charset="0"/>
              </a:rPr>
              <a:t>Зарічна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1071538" y="2500306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Індустріальна</a:t>
            </a:r>
            <a:endParaRPr lang="cs-CZ" sz="2000">
              <a:latin typeface="Century Gothic" pitchFamily="34" charset="0"/>
            </a:endParaRPr>
          </a:p>
        </p:txBody>
      </p:sp>
      <p:cxnSp>
        <p:nvCxnSpPr>
          <p:cNvPr id="37" name="Přímá spojovací čára 36"/>
          <p:cNvCxnSpPr>
            <a:stCxn id="31" idx="4"/>
            <a:endCxn id="19" idx="0"/>
          </p:cNvCxnSpPr>
          <p:nvPr/>
        </p:nvCxnSpPr>
        <p:spPr>
          <a:xfrm>
            <a:off x="857224" y="2000240"/>
            <a:ext cx="0" cy="142876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0" y="500042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Historie a vznik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rychlodráhy (3/4)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Přímá spojovací čára 13"/>
          <p:cNvCxnSpPr>
            <a:stCxn id="19" idx="0"/>
            <a:endCxn id="27" idx="0"/>
          </p:cNvCxnSpPr>
          <p:nvPr/>
        </p:nvCxnSpPr>
        <p:spPr>
          <a:xfrm rot="16200000" flipH="1">
            <a:off x="214282" y="4071942"/>
            <a:ext cx="1285884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lipsa 18"/>
          <p:cNvSpPr/>
          <p:nvPr/>
        </p:nvSpPr>
        <p:spPr>
          <a:xfrm>
            <a:off x="714348" y="3429000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357158" y="2928934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714348" y="4286256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714348" y="4714884"/>
            <a:ext cx="285752" cy="2857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ovací čára 29"/>
          <p:cNvCxnSpPr>
            <a:endCxn id="19" idx="0"/>
          </p:cNvCxnSpPr>
          <p:nvPr/>
        </p:nvCxnSpPr>
        <p:spPr>
          <a:xfrm rot="16200000" flipH="1">
            <a:off x="571472" y="3143248"/>
            <a:ext cx="285752" cy="28575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1071538" y="2957452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Майдан Праці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071538" y="4643446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Дзержинська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1071538" y="338608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b="1" dirty="0" smtClean="0">
                <a:solidFill>
                  <a:schemeClr val="accent4"/>
                </a:solidFill>
                <a:latin typeface="Century Gothic" pitchFamily="34" charset="0"/>
              </a:rPr>
              <a:t>мені Гутовського</a:t>
            </a:r>
            <a:endParaRPr lang="cs-CZ" sz="2000" b="1" dirty="0">
              <a:solidFill>
                <a:schemeClr val="accent4"/>
              </a:solidFill>
              <a:latin typeface="Century Gothic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071538" y="4243336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dirty="0" smtClean="0">
                <a:latin typeface="Century Gothic" pitchFamily="34" charset="0"/>
              </a:rPr>
              <a:t>Майдан Артема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714348" y="6000768"/>
            <a:ext cx="285752" cy="28575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714348" y="5143512"/>
            <a:ext cx="285752" cy="28575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714348" y="5572140"/>
            <a:ext cx="285752" cy="28575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1071538" y="5072074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Будинок Рад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071538" y="5500702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dirty="0" smtClean="0">
                <a:latin typeface="Century Gothic" pitchFamily="34" charset="0"/>
              </a:rPr>
              <a:t>Проспект Металургів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071538" y="592933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Кільцева</a:t>
            </a:r>
            <a:endParaRPr lang="cs-CZ" sz="2000">
              <a:latin typeface="Century Gothic" pitchFamily="34" charset="0"/>
            </a:endParaRPr>
          </a:p>
        </p:txBody>
      </p:sp>
      <p:cxnSp>
        <p:nvCxnSpPr>
          <p:cNvPr id="33" name="Přímá spojovací čára 32"/>
          <p:cNvCxnSpPr>
            <a:stCxn id="27" idx="4"/>
            <a:endCxn id="18" idx="0"/>
          </p:cNvCxnSpPr>
          <p:nvPr/>
        </p:nvCxnSpPr>
        <p:spPr>
          <a:xfrm>
            <a:off x="857224" y="5000636"/>
            <a:ext cx="0" cy="1000132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4429124" y="1785926"/>
            <a:ext cx="471487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cs-CZ" sz="30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cs-CZ" sz="30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30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ETAPA (II)</a:t>
            </a:r>
            <a:endParaRPr lang="cs-CZ" sz="3000" b="1" dirty="0" smtClean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endParaRPr lang="cs-CZ" sz="3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19. června 2000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2 stanice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přejmenování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„</a:t>
            </a:r>
            <a:r>
              <a:rPr lang="az-Cyrl-AZ" sz="3000" dirty="0" smtClean="0">
                <a:latin typeface="Arial" pitchFamily="34" charset="0"/>
                <a:cs typeface="Arial" pitchFamily="34" charset="0"/>
              </a:rPr>
              <a:t>Жовтнева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“</a:t>
            </a:r>
          </a:p>
          <a:p>
            <a:pPr marL="457200" indent="-457200"/>
            <a:endParaRPr lang="cs-CZ" sz="3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714348" y="1714488"/>
            <a:ext cx="285752" cy="285752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714348" y="2571744"/>
            <a:ext cx="285752" cy="285752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1071538" y="1643050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latin typeface="Century Gothic" pitchFamily="34" charset="0"/>
              </a:rPr>
              <a:t>Зарічна</a:t>
            </a:r>
            <a:endParaRPr lang="cs-CZ" sz="2000">
              <a:latin typeface="Century Gothic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1071538" y="2500306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smtClean="0">
                <a:latin typeface="Century Gothic" pitchFamily="34" charset="0"/>
              </a:rPr>
              <a:t>Індустріальна</a:t>
            </a:r>
            <a:endParaRPr lang="cs-CZ" sz="2000">
              <a:latin typeface="Century Gothic" pitchFamily="34" charset="0"/>
            </a:endParaRPr>
          </a:p>
        </p:txBody>
      </p:sp>
      <p:cxnSp>
        <p:nvCxnSpPr>
          <p:cNvPr id="37" name="Přímá spojovací čára 36"/>
          <p:cNvCxnSpPr>
            <a:stCxn id="31" idx="4"/>
            <a:endCxn id="19" idx="0"/>
          </p:cNvCxnSpPr>
          <p:nvPr/>
        </p:nvCxnSpPr>
        <p:spPr>
          <a:xfrm>
            <a:off x="857224" y="2000240"/>
            <a:ext cx="0" cy="142876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0" y="500042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Historie a vznik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rychlodráhy (4/4)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Elipsa 37"/>
          <p:cNvSpPr/>
          <p:nvPr/>
        </p:nvSpPr>
        <p:spPr>
          <a:xfrm>
            <a:off x="714348" y="2143116"/>
            <a:ext cx="285752" cy="285752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1071538" y="2071678"/>
            <a:ext cx="27083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dirty="0" smtClean="0">
                <a:latin typeface="Century Gothic" pitchFamily="34" charset="0"/>
              </a:rPr>
              <a:t>Електрозаводська</a:t>
            </a:r>
          </a:p>
        </p:txBody>
      </p:sp>
      <p:sp>
        <p:nvSpPr>
          <p:cNvPr id="43" name="Elipsa 42"/>
          <p:cNvSpPr/>
          <p:nvPr/>
        </p:nvSpPr>
        <p:spPr>
          <a:xfrm>
            <a:off x="714348" y="3857628"/>
            <a:ext cx="285752" cy="285752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TextovéPole 43"/>
          <p:cNvSpPr txBox="1"/>
          <p:nvPr/>
        </p:nvSpPr>
        <p:spPr>
          <a:xfrm>
            <a:off x="1071538" y="3814708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000" dirty="0" smtClean="0">
                <a:latin typeface="Century Gothic" pitchFamily="34" charset="0"/>
              </a:rPr>
              <a:t>Міська лікарня</a:t>
            </a:r>
            <a:endParaRPr lang="cs-CZ" sz="2000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3970"/>
            <a:ext cx="6782594" cy="6844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72" y="-1"/>
            <a:ext cx="7634276" cy="3429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2" y="3356991"/>
            <a:ext cx="7920880" cy="3557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500042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Doplnění k technologii 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provozu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071538" y="1643050"/>
            <a:ext cx="774893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samostatný dopravní podnik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denní provoz od 4:30 do 23:30</a:t>
            </a:r>
            <a:endParaRPr lang="az-Cyrl-AZ" sz="3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intervaly ve špičce od 2 do 9 minut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intervaly v sedle 10 až 30 minut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hlášení jen v ukrajinštině, nespolehlivé</a:t>
            </a:r>
            <a:endParaRPr lang="cs-CZ" sz="3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dvou- a </a:t>
            </a:r>
            <a:r>
              <a:rPr lang="cs-CZ" sz="3000" dirty="0" err="1" smtClean="0">
                <a:latin typeface="Arial" pitchFamily="34" charset="0"/>
                <a:cs typeface="Arial" pitchFamily="34" charset="0"/>
              </a:rPr>
              <a:t>třívozové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 tramvajové soupravy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tramvaje T3SU, T3M, KT3UA, 71-611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hlídané stanice policisty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platba žetony za 60 kopějek</a:t>
            </a:r>
            <a:endParaRPr lang="cs-CZ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868550"/>
            <a:ext cx="1894713" cy="1989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T3 mezi Prospekt Metallurgov a Kolcevaj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2696"/>
            <a:ext cx="9170904" cy="5445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T3M v dep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3R-ma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71-611 Kolcevaj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201671" cy="6021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249</Words>
  <Application>Microsoft Office PowerPoint</Application>
  <PresentationFormat>Předvádění na obrazovce (4:3)</PresentationFormat>
  <Paragraphs>87</Paragraphs>
  <Slides>14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 </dc:creator>
  <cp:lastModifiedBy>UPa</cp:lastModifiedBy>
  <cp:revision>58</cp:revision>
  <dcterms:created xsi:type="dcterms:W3CDTF">2011-11-15T16:41:27Z</dcterms:created>
  <dcterms:modified xsi:type="dcterms:W3CDTF">2012-02-14T08:44:27Z</dcterms:modified>
</cp:coreProperties>
</file>