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69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4" r:id="rId13"/>
    <p:sldId id="281" r:id="rId14"/>
    <p:sldId id="28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9517" autoAdjust="0"/>
  </p:normalViewPr>
  <p:slideViewPr>
    <p:cSldViewPr>
      <p:cViewPr varScale="1">
        <p:scale>
          <a:sx n="107" d="100"/>
          <a:sy n="107" d="100"/>
        </p:scale>
        <p:origin x="-84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3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C2BB-A000-4953-9283-144E45A0C9A3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883DB-D366-427B-AA5C-8225D22338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378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7204-D5D2-4B32-A75A-29654B5AC627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715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DF27B-5E37-450F-AE6E-2D9722196ECB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415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86C2-B62B-4C79-8ACA-AAAA6C03898A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145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8DEC5-4D52-4520-98DF-9EB3BFEBEF8D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33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67075-C3F2-475C-B93F-04BEEC83020A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88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7B8E-B782-432D-9F9E-3CFAB59C3949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543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1F7EB-0F39-4636-8AA6-6F551ED086AE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86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63C-2B11-4C1F-B599-BB0E3BB525A1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980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C3FF-0B96-451E-99F8-A5FF7AB872C9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773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DCDE-C0D8-48AA-94B7-DE81A4203F19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418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2A236-A3B6-4514-9B9A-F436A2F32854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034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9ADFA-CAEF-48DB-922D-E7625B67F482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64012-C122-42D3-A73F-E2D13020E0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008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27584" y="2276872"/>
            <a:ext cx="7455304" cy="230124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cap="none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Stadler</a:t>
            </a:r>
            <a:r>
              <a:rPr lang="cs-CZ" sz="5400" cap="none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EC 250 </a:t>
            </a:r>
            <a:r>
              <a:rPr lang="cs-CZ" sz="5400" cap="none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Gurino</a:t>
            </a:r>
            <a:r>
              <a:rPr lang="cs-CZ" sz="5400" cap="none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cap="none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(vysokorychlostní jednotka)</a:t>
            </a:r>
            <a:endParaRPr lang="cs-CZ" sz="4900" cap="non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2514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SBB požadavek na 29 jednotek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ítěz výběrového řízení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Stadler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cena jednotky 12,5 mil. CHF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(cca 300 mil. Kč)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dálkový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vnitrostátní a mezinárodní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ose sever 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jih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roku 2017 zahájení provozu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Německu, Rakousku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Itálii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Gotthardským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tunelem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275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Technické údaje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29 jednotek, 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 250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11 článková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jednotka, rozchod 1435 mm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distribuovaný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pohon, výkon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6/4,8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MW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ss.s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./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st.s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286 míst ve 2.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třídě, 117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míst v 1.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třídě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napájecí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kV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/16,7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Hz,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25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kV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/50 Hz, 3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(8 elektromotorů)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přes nárazníky 202 m, TSI – třída 1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264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Vnitřní výbava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velkoprostorové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uspořádání se čtveřicemi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sedadel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 vozy 1. třídy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6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vozů 2.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estaurační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vůz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rostor pro přepravu jízdních kol                 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zavazadel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pecifická úprava 2 vozů pro přepravu osob s omezenou schopností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orientace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97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Progresivní prvky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zajištění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sjízdného prostoru pro OOSPO mezi vozem 1. třídy, restauračním vozem a vozem 2.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ízkopodlažní nástup ve výšce 760 a 550 mm podle parametrů nástupišť v Německu a Švýcarsku – u jednoho vozu 1.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jednoho vozu 2.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třídy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Jakobsovy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podvozky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tlakotěsnost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351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53136" cy="6099952"/>
          </a:xfrm>
        </p:spPr>
      </p:pic>
    </p:spTree>
    <p:extLst>
      <p:ext uri="{BB962C8B-B14F-4D97-AF65-F5344CB8AC3E}">
        <p14:creationId xmlns:p14="http://schemas.microsoft.com/office/powerpoint/2010/main" val="1351816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" y="360040"/>
            <a:ext cx="9173070" cy="6093296"/>
          </a:xfrm>
        </p:spPr>
      </p:pic>
    </p:spTree>
    <p:extLst>
      <p:ext uri="{BB962C8B-B14F-4D97-AF65-F5344CB8AC3E}">
        <p14:creationId xmlns:p14="http://schemas.microsoft.com/office/powerpoint/2010/main" val="3228782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63788" cy="6087130"/>
          </a:xfrm>
        </p:spPr>
      </p:pic>
    </p:spTree>
    <p:extLst>
      <p:ext uri="{BB962C8B-B14F-4D97-AF65-F5344CB8AC3E}">
        <p14:creationId xmlns:p14="http://schemas.microsoft.com/office/powerpoint/2010/main" val="2976850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048"/>
            <a:ext cx="9173070" cy="6093296"/>
          </a:xfrm>
        </p:spPr>
      </p:pic>
    </p:spTree>
    <p:extLst>
      <p:ext uri="{BB962C8B-B14F-4D97-AF65-F5344CB8AC3E}">
        <p14:creationId xmlns:p14="http://schemas.microsoft.com/office/powerpoint/2010/main" val="862730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413"/>
            <a:ext cx="9144000" cy="4794250"/>
          </a:xfrm>
        </p:spPr>
      </p:pic>
    </p:spTree>
    <p:extLst>
      <p:ext uri="{BB962C8B-B14F-4D97-AF65-F5344CB8AC3E}">
        <p14:creationId xmlns:p14="http://schemas.microsoft.com/office/powerpoint/2010/main" val="4270964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73070" cy="6093296"/>
          </a:xfrm>
        </p:spPr>
      </p:pic>
    </p:spTree>
    <p:extLst>
      <p:ext uri="{BB962C8B-B14F-4D97-AF65-F5344CB8AC3E}">
        <p14:creationId xmlns:p14="http://schemas.microsoft.com/office/powerpoint/2010/main" val="3878410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1433"/>
              </p:ext>
            </p:extLst>
          </p:nvPr>
        </p:nvGraphicFramePr>
        <p:xfrm>
          <a:off x="0" y="116199"/>
          <a:ext cx="9144000" cy="6741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527"/>
                <a:gridCol w="1466231"/>
                <a:gridCol w="1762628"/>
                <a:gridCol w="1477062"/>
                <a:gridCol w="1458353"/>
                <a:gridCol w="1468199"/>
              </a:tblGrid>
              <a:tr h="8050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vozidlo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 250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Giruno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ICE 4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Viaggio Comfort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ETR 610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 300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050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výrobce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Stadler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Siemens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Siemens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Alstom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Ansaldo Breda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050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rychlost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 km/h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230/249/250 km/h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 km/h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 km/h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200 - 240 km/h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254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vozů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7/10/12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+ lok.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5/9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050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míst v 1. /2. třídě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117/286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77/456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205/830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48/394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432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326</a:t>
                      </a: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655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61019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napájecí systémy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kV 50 Hz, 15 kV 16,7 Hz, 3 kV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kV 50 Hz, 15 kV 16,7 Hz, 1,5 a 3 kV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HV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řady 1216: 25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 Hz, 15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16,7 Hz, 3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 Hz, 15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16,7 Hz, 3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kV/50 Hz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4574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výkon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6 000 kW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4950/8250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b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9900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HV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řady 1216: 6400 kW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5500 kW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6292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 m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200/288/346 m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185 m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184 m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 – 234 m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5764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Nasazení jednotek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506916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vnitrostátní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mezinárodní dálkový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(Frankfurt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nad Mohanem)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Basel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Luzern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Lugano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(Milano)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Curich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Lugano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(Milano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 … přes Gotthard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současně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jednotkami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ICN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ETR 610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203797"/>
            <a:ext cx="3559944" cy="471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84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Doplnění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pořízení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jednotek je reakcí na stále rostoucí přepravní poptávku ve Švýcarsku a potřebu vozidel pro rychlost 250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Gottharském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tunelu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Švýcarsko prosazují trend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rychlosti 250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heslem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je: ,,Ne tak rychle jak je to možné, ale tak, jak je potřeba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7517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2071</TotalTime>
  <Words>342</Words>
  <Application>Microsoft Office PowerPoint</Application>
  <PresentationFormat>Předvádění na obrazovce (4:3)</PresentationFormat>
  <Paragraphs>83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Stadler EC 250 Gurino (vysokorychlostní jednotka)</vt:lpstr>
      <vt:lpstr>Úvodem</vt:lpstr>
      <vt:lpstr>Technické údaje</vt:lpstr>
      <vt:lpstr>Vnitřní výbava</vt:lpstr>
      <vt:lpstr>Progresivní prvky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Nasazení jednotek</vt:lpstr>
      <vt:lpstr>Doplnění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Honza</dc:creator>
  <cp:lastModifiedBy>UPa</cp:lastModifiedBy>
  <cp:revision>168</cp:revision>
  <dcterms:created xsi:type="dcterms:W3CDTF">2015-04-07T09:10:44Z</dcterms:created>
  <dcterms:modified xsi:type="dcterms:W3CDTF">2017-01-17T09:45:23Z</dcterms:modified>
</cp:coreProperties>
</file>