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6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8" d="100"/>
          <a:sy n="68" d="100"/>
        </p:scale>
        <p:origin x="-3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52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2E159-CEB3-406F-B6C0-CC8480B81065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F239A-3FB8-424F-B4D3-6107BEB6C0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Rail Baltica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 projektu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cíl: nové </a:t>
            </a:r>
            <a:r>
              <a:rPr lang="cs-CZ" dirty="0">
                <a:latin typeface="Arial" pitchFamily="34" charset="0"/>
                <a:cs typeface="Arial" pitchFamily="34" charset="0"/>
              </a:rPr>
              <a:t>železniční spojení pobaltských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států a </a:t>
            </a:r>
            <a:r>
              <a:rPr lang="cs-CZ" dirty="0">
                <a:latin typeface="Arial" pitchFamily="34" charset="0"/>
                <a:cs typeface="Arial" pitchFamily="34" charset="0"/>
              </a:rPr>
              <a:t>ostatních států Evropské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unie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nyní u hranice s Polskem musí být přestup mezi vlaky na sítích s normálním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 širokým rozchodem (1520 mm)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nepřípustné spojení přes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Bělorusko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nebo přes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Kaliningradskou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oblast,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pouze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možné přímé spojení z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Polska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Litvu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Příprava projektu (1/2)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21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září 2001 </a:t>
            </a:r>
            <a:r>
              <a:rPr lang="cs-CZ" dirty="0">
                <a:latin typeface="Arial" pitchFamily="34" charset="0"/>
                <a:cs typeface="Arial" pitchFamily="34" charset="0"/>
              </a:rPr>
              <a:t>ministry pobaltských států zodpovědných za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rozvoj podepsáno memorandum</a:t>
            </a:r>
          </a:p>
          <a:p>
            <a:r>
              <a:rPr lang="pl-PL" dirty="0">
                <a:latin typeface="Arial" pitchFamily="34" charset="0"/>
                <a:cs typeface="Arial" pitchFamily="34" charset="0"/>
              </a:rPr>
              <a:t>1. října 2003 byl projekt 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Rail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Baltica </a:t>
            </a:r>
            <a:r>
              <a:rPr lang="cs-CZ" dirty="0">
                <a:latin typeface="Arial" pitchFamily="34" charset="0"/>
                <a:cs typeface="Arial" pitchFamily="34" charset="0"/>
              </a:rPr>
              <a:t>zahrnut na seznam prioritních projektů Evropské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komise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pl-PL" dirty="0">
                <a:latin typeface="Arial" pitchFamily="34" charset="0"/>
                <a:cs typeface="Arial" pitchFamily="34" charset="0"/>
              </a:rPr>
              <a:t>dubnu 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2003 bylo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rozhodnuto </a:t>
            </a:r>
            <a:r>
              <a:rPr lang="cs-CZ" dirty="0">
                <a:latin typeface="Arial" pitchFamily="34" charset="0"/>
                <a:cs typeface="Arial" pitchFamily="34" charset="0"/>
              </a:rPr>
              <a:t>o čerpání finančních prostředků pro plánování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tohoto projektu </a:t>
            </a:r>
            <a:r>
              <a:rPr lang="cs-CZ" dirty="0">
                <a:latin typeface="Arial" pitchFamily="34" charset="0"/>
                <a:cs typeface="Arial" pitchFamily="34" charset="0"/>
              </a:rPr>
              <a:t>ze dvou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fondů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22. března 2005 Evropská komise vyhlásila tendr na přípravu projektu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Příprava projektu (2/2)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2. června 2005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již celkem </a:t>
            </a:r>
            <a:r>
              <a:rPr lang="cs-CZ" dirty="0">
                <a:latin typeface="Arial" pitchFamily="34" charset="0"/>
                <a:cs typeface="Arial" pitchFamily="34" charset="0"/>
              </a:rPr>
              <a:t>22 účastnících se subjektů v přípravě projektu Rail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Baltica, </a:t>
            </a:r>
            <a:r>
              <a:rPr lang="cs-CZ" dirty="0">
                <a:latin typeface="Arial" pitchFamily="34" charset="0"/>
                <a:cs typeface="Arial" pitchFamily="34" charset="0"/>
              </a:rPr>
              <a:t>zahrnujících ministry, regionální rozvojové agentury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železniční dopravce dotčených států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projekt </a:t>
            </a:r>
            <a:r>
              <a:rPr lang="cs-CZ" dirty="0">
                <a:latin typeface="Arial" pitchFamily="34" charset="0"/>
                <a:cs typeface="Arial" pitchFamily="34" charset="0"/>
              </a:rPr>
              <a:t>Rail Baltica připravovala Evropská komise od listopadu 2005 do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prosince 2006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projekt </a:t>
            </a:r>
            <a:r>
              <a:rPr lang="cs-CZ" dirty="0">
                <a:latin typeface="Arial" pitchFamily="34" charset="0"/>
                <a:cs typeface="Arial" pitchFamily="34" charset="0"/>
              </a:rPr>
              <a:t>byl začleněn do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Transevropské </a:t>
            </a:r>
            <a:r>
              <a:rPr lang="cs-CZ" dirty="0">
                <a:latin typeface="Arial" pitchFamily="34" charset="0"/>
                <a:cs typeface="Arial" pitchFamily="34" charset="0"/>
              </a:rPr>
              <a:t>dopravní sítě (TEN-T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Rail Baltica by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být měla součástí evropského </a:t>
            </a:r>
            <a:r>
              <a:rPr lang="cs-CZ" dirty="0">
                <a:latin typeface="Arial" pitchFamily="34" charset="0"/>
                <a:cs typeface="Arial" pitchFamily="34" charset="0"/>
              </a:rPr>
              <a:t>dopravního koridoru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Přínos projektu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hlavním </a:t>
            </a:r>
            <a:r>
              <a:rPr lang="cs-CZ" dirty="0">
                <a:latin typeface="Arial" pitchFamily="34" charset="0"/>
                <a:cs typeface="Arial" pitchFamily="34" charset="0"/>
              </a:rPr>
              <a:t>přínosem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by </a:t>
            </a:r>
            <a:r>
              <a:rPr lang="cs-CZ" dirty="0">
                <a:latin typeface="Arial" pitchFamily="34" charset="0"/>
                <a:cs typeface="Arial" pitchFamily="34" charset="0"/>
              </a:rPr>
              <a:t>mělo být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rychlé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dirty="0">
                <a:latin typeface="Arial" pitchFamily="34" charset="0"/>
                <a:cs typeface="Arial" pitchFamily="34" charset="0"/>
              </a:rPr>
              <a:t>moderní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spojení Pobaltských států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s </a:t>
            </a:r>
            <a:r>
              <a:rPr lang="cs-CZ" dirty="0">
                <a:latin typeface="Arial" pitchFamily="34" charset="0"/>
                <a:cs typeface="Arial" pitchFamily="34" charset="0"/>
              </a:rPr>
              <a:t>Polskem, respektive s dalšími členy Evropské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unie </a:t>
            </a:r>
            <a:r>
              <a:rPr lang="cs-CZ" dirty="0">
                <a:latin typeface="Arial" pitchFamily="34" charset="0"/>
                <a:cs typeface="Arial" pitchFamily="34" charset="0"/>
              </a:rPr>
              <a:t>skrze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dopravní přestupní uzel ve Varšavě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>
                <a:latin typeface="Arial" pitchFamily="34" charset="0"/>
                <a:cs typeface="Arial" pitchFamily="34" charset="0"/>
              </a:rPr>
              <a:t>druhé straně by mělo nové spojení sloužit pro rychlé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spojení evropských </a:t>
            </a:r>
            <a:r>
              <a:rPr lang="cs-CZ" dirty="0">
                <a:latin typeface="Arial" pitchFamily="34" charset="0"/>
                <a:cs typeface="Arial" pitchFamily="34" charset="0"/>
              </a:rPr>
              <a:t>států se severskými státy, či s Ruskem přes dopravní uzel Helsinky 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vyhlídkou spojení </a:t>
            </a:r>
            <a:r>
              <a:rPr lang="cs-CZ" dirty="0">
                <a:latin typeface="Arial" pitchFamily="34" charset="0"/>
                <a:cs typeface="Arial" pitchFamily="34" charset="0"/>
              </a:rPr>
              <a:t>do centrální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Asie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Možnosti dopravního spojení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měly splňovat TSI</a:t>
            </a:r>
          </a:p>
          <a:p>
            <a:r>
              <a:rPr lang="pl-PL" dirty="0">
                <a:latin typeface="Arial" pitchFamily="34" charset="0"/>
                <a:cs typeface="Arial" pitchFamily="34" charset="0"/>
              </a:rPr>
              <a:t>první možností byla rekonstrukce stávající </a:t>
            </a:r>
            <a:r>
              <a:rPr lang="it-IT" dirty="0">
                <a:latin typeface="Arial" pitchFamily="34" charset="0"/>
                <a:cs typeface="Arial" pitchFamily="34" charset="0"/>
              </a:rPr>
              <a:t>trati a druh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ou</a:t>
            </a:r>
            <a:r>
              <a:rPr lang="it-IT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možností </a:t>
            </a:r>
            <a:r>
              <a:rPr lang="it-IT" dirty="0" smtClean="0">
                <a:latin typeface="Arial" pitchFamily="34" charset="0"/>
                <a:cs typeface="Arial" pitchFamily="34" charset="0"/>
              </a:rPr>
              <a:t>byla </a:t>
            </a:r>
            <a:r>
              <a:rPr lang="it-IT" dirty="0">
                <a:latin typeface="Arial" pitchFamily="34" charset="0"/>
                <a:cs typeface="Arial" pitchFamily="34" charset="0"/>
              </a:rPr>
              <a:t>výstavba nové </a:t>
            </a:r>
            <a:r>
              <a:rPr lang="it-IT" dirty="0" smtClean="0">
                <a:latin typeface="Arial" pitchFamily="34" charset="0"/>
                <a:cs typeface="Arial" pitchFamily="34" charset="0"/>
              </a:rPr>
              <a:t>trati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obě </a:t>
            </a:r>
            <a:r>
              <a:rPr lang="cs-CZ" dirty="0">
                <a:latin typeface="Arial" pitchFamily="34" charset="0"/>
                <a:cs typeface="Arial" pitchFamily="34" charset="0"/>
              </a:rPr>
              <a:t>měly splňovat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podmínky pro VRT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přestože </a:t>
            </a:r>
            <a:r>
              <a:rPr lang="cs-CZ" dirty="0">
                <a:latin typeface="Arial" pitchFamily="34" charset="0"/>
                <a:cs typeface="Arial" pitchFamily="34" charset="0"/>
              </a:rPr>
              <a:t>podmínky stanoví minimální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rychlost vysokorychlostní </a:t>
            </a:r>
            <a:r>
              <a:rPr lang="cs-CZ" dirty="0">
                <a:latin typeface="Arial" pitchFamily="34" charset="0"/>
                <a:cs typeface="Arial" pitchFamily="34" charset="0"/>
              </a:rPr>
              <a:t>železnice 250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km/hod,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zde </a:t>
            </a:r>
            <a:r>
              <a:rPr lang="cs-CZ" dirty="0">
                <a:latin typeface="Arial" pitchFamily="34" charset="0"/>
                <a:cs typeface="Arial" pitchFamily="34" charset="0"/>
              </a:rPr>
              <a:t>platí výjimka pro 200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km/hod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vypracovány 3 varianty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Varianta 1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997152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pt-BR" sz="3000" dirty="0" smtClean="0">
                <a:latin typeface="Arial" pitchFamily="34" charset="0"/>
                <a:cs typeface="Arial" pitchFamily="34" charset="0"/>
              </a:rPr>
              <a:t>odernizace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stávající </a:t>
            </a:r>
            <a:r>
              <a:rPr lang="cs-CZ" sz="3000" dirty="0">
                <a:latin typeface="Arial" pitchFamily="34" charset="0"/>
                <a:cs typeface="Arial" pitchFamily="34" charset="0"/>
              </a:rPr>
              <a:t>železniční tratě se širokým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rozchodem na </a:t>
            </a:r>
            <a:r>
              <a:rPr lang="cs-CZ" sz="3000" dirty="0">
                <a:latin typeface="Arial" pitchFamily="34" charset="0"/>
                <a:cs typeface="Arial" pitchFamily="34" charset="0"/>
              </a:rPr>
              <a:t>traťovou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rychlosti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120 km/hod</a:t>
            </a: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kromě úseku </a:t>
            </a:r>
            <a:r>
              <a:rPr lang="pl-PL" sz="3000" dirty="0" smtClean="0">
                <a:latin typeface="Arial" pitchFamily="34" charset="0"/>
                <a:cs typeface="Arial" pitchFamily="34" charset="0"/>
              </a:rPr>
              <a:t>Kaunas </a:t>
            </a:r>
            <a:r>
              <a:rPr lang="pl-PL" sz="3000" dirty="0">
                <a:latin typeface="Arial" pitchFamily="34" charset="0"/>
                <a:cs typeface="Arial" pitchFamily="34" charset="0"/>
              </a:rPr>
              <a:t>až Litevská státní </a:t>
            </a:r>
            <a:r>
              <a:rPr lang="pl-PL" sz="3000" dirty="0" smtClean="0">
                <a:latin typeface="Arial" pitchFamily="34" charset="0"/>
                <a:cs typeface="Arial" pitchFamily="34" charset="0"/>
              </a:rPr>
              <a:t>hranice s Polskem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navržena nová trať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s </a:t>
            </a:r>
            <a:r>
              <a:rPr lang="cs-CZ" sz="3000" dirty="0">
                <a:latin typeface="Arial" pitchFamily="34" charset="0"/>
                <a:cs typeface="Arial" pitchFamily="34" charset="0"/>
              </a:rPr>
              <a:t>normálním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rozchodem</a:t>
            </a:r>
          </a:p>
          <a:p>
            <a:r>
              <a:rPr lang="pt-BR" sz="3000" dirty="0" smtClean="0">
                <a:latin typeface="Arial" pitchFamily="34" charset="0"/>
                <a:cs typeface="Arial" pitchFamily="34" charset="0"/>
              </a:rPr>
              <a:t>varianta </a:t>
            </a:r>
            <a:r>
              <a:rPr lang="pt-BR" sz="3000" dirty="0">
                <a:latin typeface="Arial" pitchFamily="34" charset="0"/>
                <a:cs typeface="Arial" pitchFamily="34" charset="0"/>
              </a:rPr>
              <a:t>počítá s vybudováním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přestupní stanice v Kaunasu i </a:t>
            </a:r>
            <a:r>
              <a:rPr lang="cs-CZ" sz="3000" dirty="0">
                <a:latin typeface="Arial" pitchFamily="34" charset="0"/>
                <a:cs typeface="Arial" pitchFamily="34" charset="0"/>
              </a:rPr>
              <a:t>s přímějším spojením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Kaunasu a </a:t>
            </a:r>
            <a:r>
              <a:rPr lang="cs-CZ" sz="3000" dirty="0">
                <a:latin typeface="Arial" pitchFamily="34" charset="0"/>
                <a:cs typeface="Arial" pitchFamily="34" charset="0"/>
              </a:rPr>
              <a:t>Rigy přes město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Joniškes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,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kde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vznikne 185 </a:t>
            </a:r>
            <a:r>
              <a:rPr lang="cs-CZ" sz="3000" dirty="0">
                <a:latin typeface="Arial" pitchFamily="34" charset="0"/>
                <a:cs typeface="Arial" pitchFamily="34" charset="0"/>
              </a:rPr>
              <a:t>km dlouhá, nová železniční trať s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maximální rychlostí 160 km/hod</a:t>
            </a:r>
            <a:endParaRPr lang="cs-CZ" sz="3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1218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281219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430" y="-18000"/>
            <a:ext cx="281957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Varianta 2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>
                <a:latin typeface="Arial" pitchFamily="34" charset="0"/>
                <a:cs typeface="Arial" pitchFamily="34" charset="0"/>
              </a:rPr>
              <a:t>počítá </a:t>
            </a:r>
            <a:r>
              <a:rPr lang="pt-BR" dirty="0">
                <a:latin typeface="Arial" pitchFamily="34" charset="0"/>
                <a:cs typeface="Arial" pitchFamily="34" charset="0"/>
              </a:rPr>
              <a:t>s minimální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traťovou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rychlostí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160 km/hod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 s </a:t>
            </a:r>
            <a:r>
              <a:rPr lang="cs-CZ" dirty="0">
                <a:latin typeface="Arial" pitchFamily="34" charset="0"/>
                <a:cs typeface="Arial" pitchFamily="34" charset="0"/>
              </a:rPr>
              <a:t>vybudováním nové železniční trati z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Kaunasu na </a:t>
            </a:r>
            <a:r>
              <a:rPr lang="cs-CZ" dirty="0">
                <a:latin typeface="Arial" pitchFamily="34" charset="0"/>
                <a:cs typeface="Arial" pitchFamily="34" charset="0"/>
              </a:rPr>
              <a:t>Litevskou státní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hranici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s </a:t>
            </a:r>
            <a:r>
              <a:rPr lang="cs-CZ" dirty="0">
                <a:latin typeface="Arial" pitchFamily="34" charset="0"/>
                <a:cs typeface="Arial" pitchFamily="34" charset="0"/>
              </a:rPr>
              <a:t>Polskem, která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ovšem nebude </a:t>
            </a:r>
            <a:r>
              <a:rPr lang="cs-CZ" dirty="0">
                <a:latin typeface="Arial" pitchFamily="34" charset="0"/>
                <a:cs typeface="Arial" pitchFamily="34" charset="0"/>
              </a:rPr>
              <a:t>elektrifikována a bude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vybudována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s normálním rozchodem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stejně </a:t>
            </a:r>
            <a:r>
              <a:rPr lang="cs-CZ" dirty="0">
                <a:latin typeface="Arial" pitchFamily="34" charset="0"/>
                <a:cs typeface="Arial" pitchFamily="34" charset="0"/>
              </a:rPr>
              <a:t>jako v první variantě je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nutností vybudovat přestupní stanici v Kaunasu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oproti </a:t>
            </a:r>
            <a:r>
              <a:rPr lang="cs-CZ" dirty="0">
                <a:latin typeface="Arial" pitchFamily="34" charset="0"/>
                <a:cs typeface="Arial" pitchFamily="34" charset="0"/>
              </a:rPr>
              <a:t>první variantě je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však zapracováno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cs-CZ" dirty="0">
                <a:latin typeface="Arial" pitchFamily="34" charset="0"/>
                <a:cs typeface="Arial" pitchFamily="34" charset="0"/>
              </a:rPr>
              <a:t>rychlejší a přímé spojení města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Rigy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přes </a:t>
            </a:r>
            <a:r>
              <a:rPr lang="cs-CZ" dirty="0">
                <a:latin typeface="Arial" pitchFamily="34" charset="0"/>
                <a:cs typeface="Arial" pitchFamily="34" charset="0"/>
              </a:rPr>
              <a:t>města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Panavežys</a:t>
            </a:r>
            <a:r>
              <a:rPr lang="cs-CZ" dirty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Bausku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1218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281219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430" y="-18000"/>
            <a:ext cx="281957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Varianta 3 (výsledná)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676456" cy="4525963"/>
          </a:xfrm>
        </p:spPr>
        <p:txBody>
          <a:bodyPr>
            <a:no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je nejvíce zaměřená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implementaci projektu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pt-BR" sz="2400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vropské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dopravní sítě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předpokládá se výstavba celého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nového železničního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spojení s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normálním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evropským rozchodem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počítá se s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trasováním v Estonsku přes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Parnu (kratší trasa)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analogicky zvolena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i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trasa mezi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Kaunasem 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Rigou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přes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Radvilikis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mezi Kaunasem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a Litevskou státní hranicí s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Polskem je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navržena nová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VRT o maximální rychlosti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200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km/hod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území Polska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současná trať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rekonstruována na traťovou rychlost 160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km/hod a elektrifikována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dvě sub-varianty: (ne)elektrifikace nového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spojení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Estonsku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1218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281219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430" y="-18000"/>
            <a:ext cx="281957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Napojení na evropskou síť VRT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nejprve napojení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Tallinu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Varšavou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přes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Pobaltí, poté i Helsinek (z počátku pomocí trajektu, poté se plánuje podmořský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tunel 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délkou větší jak 50 km)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výstavbě podmořského tunelu napojení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>
                <a:latin typeface="Arial" pitchFamily="34" charset="0"/>
                <a:cs typeface="Arial" pitchFamily="34" charset="0"/>
              </a:rPr>
              <a:t>vysokorychlostní železnici spojující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Helsinky a Petrohrad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(viz další snímek)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>
                <a:latin typeface="Arial" pitchFamily="34" charset="0"/>
                <a:cs typeface="Arial" pitchFamily="34" charset="0"/>
              </a:rPr>
              <a:t>respektive Petrohrad a Moskvu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Spojení Helsinky - Petrohrad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od prosince 2010, délka 450 km, rychlost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až 220 km/h,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jízdní doba poklesla z 5,5 na 3,5 hodiny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širokorozchodná </a:t>
            </a:r>
            <a:r>
              <a:rPr lang="cs-CZ" dirty="0">
                <a:latin typeface="Arial" pitchFamily="34" charset="0"/>
                <a:cs typeface="Arial" pitchFamily="34" charset="0"/>
              </a:rPr>
              <a:t>vysokorychlostní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trať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spojení zajišťují </a:t>
            </a:r>
            <a:r>
              <a:rPr lang="cs-CZ" dirty="0">
                <a:latin typeface="Arial" pitchFamily="34" charset="0"/>
                <a:cs typeface="Arial" pitchFamily="34" charset="0"/>
              </a:rPr>
              <a:t>vlaky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Pendolino</a:t>
            </a:r>
            <a:r>
              <a:rPr lang="cs-CZ" dirty="0">
                <a:latin typeface="Arial" pitchFamily="34" charset="0"/>
                <a:cs typeface="Arial" pitchFamily="34" charset="0"/>
              </a:rPr>
              <a:t> italského výrobce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Alstom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celkem 6 stanic (5 je ve Finsku)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250</Words>
  <Application>Microsoft Office PowerPoint</Application>
  <PresentationFormat>Předvádění na obrazovce (4:3)</PresentationFormat>
  <Paragraphs>49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Rail Baltica</vt:lpstr>
      <vt:lpstr>O projektu</vt:lpstr>
      <vt:lpstr>Příprava projektu (1/2)</vt:lpstr>
      <vt:lpstr>Příprava projektu (2/2)</vt:lpstr>
      <vt:lpstr>Přínos projektu</vt:lpstr>
      <vt:lpstr>Možnosti dopravního spojení</vt:lpstr>
      <vt:lpstr>Varianta 1</vt:lpstr>
      <vt:lpstr>Prezentace aplikace PowerPoint</vt:lpstr>
      <vt:lpstr>Varianta 2</vt:lpstr>
      <vt:lpstr>Prezentace aplikace PowerPoint</vt:lpstr>
      <vt:lpstr>Varianta 3 (výsledná)</vt:lpstr>
      <vt:lpstr>Prezentace aplikace PowerPoint</vt:lpstr>
      <vt:lpstr>Napojení na evropskou síť VRT</vt:lpstr>
      <vt:lpstr>Spojení Helsinky - Petrohrad</vt:lpstr>
    </vt:vector>
  </TitlesOfParts>
  <Company>Univerzita Pardubice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UPa</dc:creator>
  <cp:lastModifiedBy>UPa</cp:lastModifiedBy>
  <cp:revision>20</cp:revision>
  <dcterms:created xsi:type="dcterms:W3CDTF">2012-02-14T12:38:24Z</dcterms:created>
  <dcterms:modified xsi:type="dcterms:W3CDTF">2013-11-18T11:37:33Z</dcterms:modified>
</cp:coreProperties>
</file>