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3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66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 autoAdjust="0"/>
  </p:normalViewPr>
  <p:slideViewPr>
    <p:cSldViewPr snapToGrid="0">
      <p:cViewPr varScale="1">
        <p:scale>
          <a:sx n="105" d="100"/>
          <a:sy n="105" d="100"/>
        </p:scale>
        <p:origin x="-90" y="-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2A2236-D612-493A-B04D-4261A1AD290C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15E0C2-0956-40BB-AC0E-C4124887F1A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051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48E1B-FD83-418E-9DBF-BB2D0D58C2FB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52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48A50-C62B-4AD3-9801-08C61D52B7D0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307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D5EA1-D6C2-4424-B082-88B420A04E64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740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92514-B4CA-4A7C-8017-5BA243F7A79F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6858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77FB1-0886-472A-8FC2-96169B8E8050}" type="datetime1">
              <a:rPr lang="cs-CZ" smtClean="0"/>
              <a:t>17.1.2017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8551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725D-20C3-4095-8260-773A4194FCAD}" type="datetime1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3813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E85EC-A28C-453C-B22F-457C86FAEE44}" type="datetime1">
              <a:rPr lang="cs-CZ" smtClean="0"/>
              <a:t>17.1.2017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0463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40FD7-C080-40F6-BDAE-710116AFE6B9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131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22F81-67D3-4FF8-BDBC-1F27C45BB36D}" type="datetime1">
              <a:rPr lang="cs-CZ" smtClean="0"/>
              <a:t>17.1.2017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9861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BAF25-A45C-4BAB-AE92-9AB1CA001304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880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083F3-49E0-472D-A5CB-1A41DA47482C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135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028C2-40E0-470A-BE3A-D3CCBAEA57C3}" type="datetime1">
              <a:rPr lang="cs-CZ" smtClean="0"/>
              <a:t>17.1.2017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927EB5-7328-4500-9633-CDBFF29FC6A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1366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>
                <a:latin typeface="Arial" panose="020B0604020202020204" pitchFamily="34" charset="0"/>
                <a:cs typeface="Arial" panose="020B0604020202020204" pitchFamily="34" charset="0"/>
              </a:rPr>
              <a:t>Concorde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783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96265" cy="4525963"/>
          </a:xfrm>
        </p:spPr>
        <p:txBody>
          <a:bodyPr>
            <a:normAutofit fontScale="77500" lnSpcReduction="20000"/>
          </a:bodyPr>
          <a:lstStyle/>
          <a:p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Concorde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(„Svornost“) byl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prvním nadzvukovým (supersonickým)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letounem</a:t>
            </a:r>
            <a:b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přepravu osob použitým na pravidelných linkách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společnostmi Air France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800" dirty="0" err="1">
                <a:latin typeface="Arial" panose="020B0604020202020204" pitchFamily="34" charset="0"/>
                <a:cs typeface="Arial" panose="020B0604020202020204" pitchFamily="34" charset="0"/>
              </a:rPr>
              <a:t>British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Airways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let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z Paříže do New Yorku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jen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3,5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hodiny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první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prototyp vzlétl 2.3.1969 ve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Francii (42 min)</a:t>
            </a: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předběžně zájem o 70 strojů, vyrobeno ale jen 20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testovací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program trval nejdéle v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historii, nalétáno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5000 letových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hodin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vývoj stál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1,134 bilionu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liber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sz="3800" dirty="0">
                <a:latin typeface="Arial" panose="020B0604020202020204" pitchFamily="34" charset="0"/>
                <a:cs typeface="Arial" panose="020B0604020202020204" pitchFamily="34" charset="0"/>
              </a:rPr>
              <a:t>palubě se nacházela pouze první </a:t>
            </a:r>
            <a:r>
              <a:rPr lang="cs-CZ" sz="3800" dirty="0" smtClean="0">
                <a:latin typeface="Arial" panose="020B0604020202020204" pitchFamily="34" charset="0"/>
                <a:cs typeface="Arial" panose="020B0604020202020204" pitchFamily="34" charset="0"/>
              </a:rPr>
              <a:t>třída</a:t>
            </a:r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59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Technické parametry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469517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62,1 metru, rozpětí křídel 25,55 metru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až 144 cestujících (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ritové 100, Francouzi 92 osob)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vzletová hmotnost 185 066 kg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dolet 6 228 km, 20 tun paliva za hodinu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maximální rychlost 2 machy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pohonná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jednotka: 4x Rolls-Royce / SNECMA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Olympus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593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Mk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610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9155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"/>
            <a:ext cx="9143999" cy="135477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Testovací letouny Concorde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9432659"/>
              </p:ext>
            </p:extLst>
          </p:nvPr>
        </p:nvGraphicFramePr>
        <p:xfrm>
          <a:off x="0" y="1503513"/>
          <a:ext cx="9143999" cy="4925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8721">
                  <a:extLst>
                    <a:ext uri="{9D8B030D-6E8A-4147-A177-3AD203B41FA5}">
                      <a16:colId xmlns:a16="http://schemas.microsoft.com/office/drawing/2014/main" xmlns="" val="2676573079"/>
                    </a:ext>
                  </a:extLst>
                </a:gridCol>
                <a:gridCol w="1439501">
                  <a:extLst>
                    <a:ext uri="{9D8B030D-6E8A-4147-A177-3AD203B41FA5}">
                      <a16:colId xmlns:a16="http://schemas.microsoft.com/office/drawing/2014/main" xmlns="" val="2990745520"/>
                    </a:ext>
                  </a:extLst>
                </a:gridCol>
                <a:gridCol w="1430447">
                  <a:extLst>
                    <a:ext uri="{9D8B030D-6E8A-4147-A177-3AD203B41FA5}">
                      <a16:colId xmlns:a16="http://schemas.microsoft.com/office/drawing/2014/main" xmlns="" val="3070486963"/>
                    </a:ext>
                  </a:extLst>
                </a:gridCol>
                <a:gridCol w="973436">
                  <a:extLst>
                    <a:ext uri="{9D8B030D-6E8A-4147-A177-3AD203B41FA5}">
                      <a16:colId xmlns:a16="http://schemas.microsoft.com/office/drawing/2014/main" xmlns="" val="3753744818"/>
                    </a:ext>
                  </a:extLst>
                </a:gridCol>
                <a:gridCol w="4331894">
                  <a:extLst>
                    <a:ext uri="{9D8B030D-6E8A-4147-A177-3AD203B41FA5}">
                      <a16:colId xmlns:a16="http://schemas.microsoft.com/office/drawing/2014/main" xmlns="" val="3281496248"/>
                    </a:ext>
                  </a:extLst>
                </a:gridCol>
              </a:tblGrid>
              <a:tr h="558073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výrob. číslo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první</a:t>
                      </a:r>
                      <a:r>
                        <a:rPr lang="cs-CZ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let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poslední</a:t>
                      </a:r>
                      <a:r>
                        <a:rPr lang="cs-CZ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let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letové</a:t>
                      </a:r>
                      <a:r>
                        <a:rPr lang="cs-CZ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hodiny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dnešní</a:t>
                      </a:r>
                      <a:r>
                        <a:rPr lang="cs-CZ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umístění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174325531"/>
                  </a:ext>
                </a:extLst>
              </a:tr>
              <a:tr h="68233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001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2.3.1969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19.10.1969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812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Muzem letectví Le Bourget, Paříž, Francie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352587520"/>
                  </a:ext>
                </a:extLst>
              </a:tr>
              <a:tr h="68233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002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9.4.1969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4.3.1976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836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Royal Naval Air Station </a:t>
                      </a:r>
                      <a:r>
                        <a:rPr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Yeovilton</a:t>
                      </a:r>
                      <a:r>
                        <a:rPr lang="en-US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Somerset, </a:t>
                      </a:r>
                      <a:r>
                        <a:rPr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Anglie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1858938297"/>
                  </a:ext>
                </a:extLst>
              </a:tr>
              <a:tr h="68233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101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17.12.1971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20.8.1977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633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Imperial War Museum </a:t>
                      </a:r>
                      <a:r>
                        <a:rPr lang="de-DE" sz="20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Duxford</a:t>
                      </a:r>
                      <a:r>
                        <a:rPr lang="de-DE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de-DE" sz="20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Anglie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42876717"/>
                  </a:ext>
                </a:extLst>
              </a:tr>
              <a:tr h="719338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102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10.1.1973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20.5.1976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656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vystaven </a:t>
                      </a:r>
                      <a:r>
                        <a:rPr lang="cs-CZ" sz="20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na letišti Orly, Paříž, Francie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1869224688"/>
                  </a:ext>
                </a:extLst>
              </a:tr>
              <a:tr h="68818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6.12.1973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19.4.1985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910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vystaven </a:t>
                      </a:r>
                      <a:r>
                        <a:rPr lang="cs-CZ" sz="2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před hlavní budovou </a:t>
                      </a:r>
                      <a:r>
                        <a:rPr lang="cs-CZ" sz="2000" b="0" i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Aérospatiale</a:t>
                      </a:r>
                      <a:r>
                        <a:rPr lang="cs-CZ" sz="2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Toulouse, Francie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2865243473"/>
                  </a:ext>
                </a:extLst>
              </a:tr>
              <a:tr h="682332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13.2.1974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24.12.1981</a:t>
                      </a: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1282 h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převezen </a:t>
                      </a:r>
                      <a:r>
                        <a:rPr lang="cs-CZ" sz="2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 Muzea </a:t>
                      </a:r>
                      <a:r>
                        <a:rPr lang="cs-CZ" sz="20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letectví</a:t>
                      </a:r>
                      <a:br>
                        <a:rPr lang="cs-CZ" sz="20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2000" b="0" i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 </a:t>
                      </a:r>
                      <a:r>
                        <a:rPr lang="cs-CZ" sz="2000" b="0" i="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Brooklands</a:t>
                      </a:r>
                      <a:r>
                        <a:rPr lang="cs-CZ" sz="20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Anglie</a:t>
                      </a:r>
                      <a:endParaRPr lang="cs-CZ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3733379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5105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Zástupný symbol pro obsah 2"/>
          <p:cNvPicPr>
            <a:picLocks noChangeAspect="1"/>
          </p:cNvPicPr>
          <p:nvPr/>
        </p:nvPicPr>
        <p:blipFill rotWithShape="1">
          <a:blip r:embed="rId2"/>
          <a:srcRect t="64" b="6576"/>
          <a:stretch/>
        </p:blipFill>
        <p:spPr>
          <a:xfrm>
            <a:off x="15" y="-27286"/>
            <a:ext cx="9143985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384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Sériové letouny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Air France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498224"/>
              </p:ext>
            </p:extLst>
          </p:nvPr>
        </p:nvGraphicFramePr>
        <p:xfrm>
          <a:off x="54321" y="1871953"/>
          <a:ext cx="9144000" cy="4579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453">
                  <a:extLst>
                    <a:ext uri="{9D8B030D-6E8A-4147-A177-3AD203B41FA5}">
                      <a16:colId xmlns:a16="http://schemas.microsoft.com/office/drawing/2014/main" xmlns="" val="2186524337"/>
                    </a:ext>
                  </a:extLst>
                </a:gridCol>
                <a:gridCol w="1294646">
                  <a:extLst>
                    <a:ext uri="{9D8B030D-6E8A-4147-A177-3AD203B41FA5}">
                      <a16:colId xmlns:a16="http://schemas.microsoft.com/office/drawing/2014/main" xmlns="" val="2740847619"/>
                    </a:ext>
                  </a:extLst>
                </a:gridCol>
                <a:gridCol w="1267485">
                  <a:extLst>
                    <a:ext uri="{9D8B030D-6E8A-4147-A177-3AD203B41FA5}">
                      <a16:colId xmlns:a16="http://schemas.microsoft.com/office/drawing/2014/main" xmlns="" val="1076373945"/>
                    </a:ext>
                  </a:extLst>
                </a:gridCol>
                <a:gridCol w="1113576">
                  <a:extLst>
                    <a:ext uri="{9D8B030D-6E8A-4147-A177-3AD203B41FA5}">
                      <a16:colId xmlns:a16="http://schemas.microsoft.com/office/drawing/2014/main" xmlns="" val="3144620329"/>
                    </a:ext>
                  </a:extLst>
                </a:gridCol>
                <a:gridCol w="4544840">
                  <a:extLst>
                    <a:ext uri="{9D8B030D-6E8A-4147-A177-3AD203B41FA5}">
                      <a16:colId xmlns:a16="http://schemas.microsoft.com/office/drawing/2014/main" xmlns="" val="40882409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výrob.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číslo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první let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poslední let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letové hodiny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dnešní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umístění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63485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31.1.1975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25.7.2000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r>
                        <a:rPr lang="cs-C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989 h 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zbytky 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letounu zatím uloženy na pařížském letišti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Bourget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22101821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27.10.1975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12.6.2003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17 824</a:t>
                      </a:r>
                      <a:r>
                        <a:rPr lang="cs-C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Smithsonian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Museum's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Steven F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Udvar-Hazy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Center Washington, USA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4044775270"/>
                  </a:ext>
                </a:extLst>
              </a:tr>
              <a:tr h="36841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6.3.1976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24.6.2003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14 771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de-DE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Auto und Technik Museum Sinsheim, SRN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20215513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209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9.7.1976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27.6.2003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14 332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vystaven 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před továrnou Airbus, Toulouse, Francie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681713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211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10.2.1977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27.5.1982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5 814</a:t>
                      </a:r>
                      <a:r>
                        <a:rPr lang="cs-C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letoun 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použit na náhradní díly, v r. 1994 sešrotován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55574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26.6.1978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26.6.2003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12 974 h 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Muzeum letectví a kosmonautiky,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18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Bourget</a:t>
                      </a:r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Paříž, Francie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0775913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26.12.1978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11.6.2000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12 421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</a:t>
                      </a:r>
                      <a:r>
                        <a:rPr lang="fr-FR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ystaven </a:t>
                      </a:r>
                      <a:r>
                        <a:rPr lang="fr-FR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na letišti Charles de Gaulle, Paříž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347511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4521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Sériové letouny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British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Airways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170695"/>
              </p:ext>
            </p:extLst>
          </p:nvPr>
        </p:nvGraphicFramePr>
        <p:xfrm>
          <a:off x="0" y="1579142"/>
          <a:ext cx="9080625" cy="4855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6293">
                  <a:extLst>
                    <a:ext uri="{9D8B030D-6E8A-4147-A177-3AD203B41FA5}">
                      <a16:colId xmlns:a16="http://schemas.microsoft.com/office/drawing/2014/main" xmlns="" val="1772847757"/>
                    </a:ext>
                  </a:extLst>
                </a:gridCol>
                <a:gridCol w="1176951">
                  <a:extLst>
                    <a:ext uri="{9D8B030D-6E8A-4147-A177-3AD203B41FA5}">
                      <a16:colId xmlns:a16="http://schemas.microsoft.com/office/drawing/2014/main" xmlns="" val="2910319539"/>
                    </a:ext>
                  </a:extLst>
                </a:gridCol>
                <a:gridCol w="1439501">
                  <a:extLst>
                    <a:ext uri="{9D8B030D-6E8A-4147-A177-3AD203B41FA5}">
                      <a16:colId xmlns:a16="http://schemas.microsoft.com/office/drawing/2014/main" xmlns="" val="3790715852"/>
                    </a:ext>
                  </a:extLst>
                </a:gridCol>
                <a:gridCol w="1258431">
                  <a:extLst>
                    <a:ext uri="{9D8B030D-6E8A-4147-A177-3AD203B41FA5}">
                      <a16:colId xmlns:a16="http://schemas.microsoft.com/office/drawing/2014/main" xmlns="" val="2811855779"/>
                    </a:ext>
                  </a:extLst>
                </a:gridCol>
                <a:gridCol w="4309449">
                  <a:extLst>
                    <a:ext uri="{9D8B030D-6E8A-4147-A177-3AD203B41FA5}">
                      <a16:colId xmlns:a16="http://schemas.microsoft.com/office/drawing/2014/main" xmlns="" val="3497282284"/>
                    </a:ext>
                  </a:extLst>
                </a:gridCol>
              </a:tblGrid>
              <a:tr h="595917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výrob.</a:t>
                      </a:r>
                      <a:r>
                        <a:rPr lang="cs-CZ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číslo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první let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poslední let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letové hodiny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umístění 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1851194071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27.2.1975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31.10.2003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22 260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Letiště v Manchesteru, Anglie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306980965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5.11.1975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12.8.2000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22 768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sz="18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Muzeum letectví Edinburgh, Skotsko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xmlns="" val="971322232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18.5.1976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15.8.2000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22 297</a:t>
                      </a:r>
                      <a:r>
                        <a:rPr lang="cs-C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Vystaven na letišti </a:t>
                      </a:r>
                      <a:r>
                        <a:rPr lang="cs-CZ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Heathrow</a:t>
                      </a:r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cs-CZ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Londýn</a:t>
                      </a:r>
                      <a:endParaRPr lang="cs-CZ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912283632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210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25.8.1976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10.11.2003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23 397,5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Intrepid</a:t>
                      </a:r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Museum, New York, USA</a:t>
                      </a: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4191624881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212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17.3.1977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17.11.2003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23 376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Letiště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Grantley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Adams, Bridge Town, Barbados</a:t>
                      </a: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3180356267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214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21.4.1978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5.11.2003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16 239,5 h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Muzeum letectví, Seattle, USA</a:t>
                      </a: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227800432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216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20.4.1979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26.11.2003</a:t>
                      </a: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18 257</a:t>
                      </a:r>
                      <a:r>
                        <a:rPr lang="cs-CZ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h</a:t>
                      </a:r>
                      <a:endParaRPr lang="cs-CZ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/>
                </a:tc>
                <a:tc>
                  <a:txBody>
                    <a:bodyPr/>
                    <a:lstStyle/>
                    <a:p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Letiště ve </a:t>
                      </a:r>
                      <a:r>
                        <a:rPr lang="cs-CZ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Filtonu</a:t>
                      </a:r>
                      <a:r>
                        <a:rPr lang="cs-CZ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Anglie</a:t>
                      </a:r>
                    </a:p>
                  </a:txBody>
                  <a:tcPr marL="68580" marR="68580" anchor="ctr"/>
                </a:tc>
                <a:extLst>
                  <a:ext uri="{0D108BD9-81ED-4DB2-BD59-A6C34878D82A}">
                    <a16:rowId xmlns:a16="http://schemas.microsoft.com/office/drawing/2014/main" xmlns="" val="31367256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858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Ukončení provozu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nehoda 25.7.2000,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zahynulo 113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osob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teroristické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útoky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 11.9.2001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enormní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náklady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provoz, cena stroje 122 milionu liber (rok 2008)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letenky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 snížila z 0,5 milionu Kč na 0,1 milionu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Kč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poslední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let na lince New York – Londýn proběhl v říjnu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2003 (skoro třetina času oproti současnosti: 3,5 vs. 8,5 hodiny)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54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214" y="2827670"/>
            <a:ext cx="4535786" cy="3794940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F-BTSC (tragická nehoda)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8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26523"/>
          </a:xfrm>
        </p:spPr>
        <p:txBody>
          <a:bodyPr anchor="t"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startu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letiště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Charles de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Gaulle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charterový let s německými turisty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kovový pásek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letištní ploše – 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exploze pneumatiky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100 cestujících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9 členů posádky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pád na hotel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(4 osoby)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89549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1322</TotalTime>
  <Words>455</Words>
  <Application>Microsoft Office PowerPoint</Application>
  <PresentationFormat>Předvádění na obrazovce (4:3)</PresentationFormat>
  <Paragraphs>148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Concorde</vt:lpstr>
      <vt:lpstr>Úvod</vt:lpstr>
      <vt:lpstr>Technické parametry</vt:lpstr>
      <vt:lpstr>Testovací letouny Concorde </vt:lpstr>
      <vt:lpstr>Prezentace aplikace PowerPoint</vt:lpstr>
      <vt:lpstr>Sériové letouny – Air France</vt:lpstr>
      <vt:lpstr>Sériové letouny - British Airways</vt:lpstr>
      <vt:lpstr>Ukončení provozu </vt:lpstr>
      <vt:lpstr>F-BTSC (tragická nehoda)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Concorde</dc:title>
  <dc:creator>Lukáš</dc:creator>
  <cp:lastModifiedBy>UPa</cp:lastModifiedBy>
  <cp:revision>35</cp:revision>
  <dcterms:created xsi:type="dcterms:W3CDTF">2016-11-21T08:48:23Z</dcterms:created>
  <dcterms:modified xsi:type="dcterms:W3CDTF">2017-01-17T15:24:05Z</dcterms:modified>
</cp:coreProperties>
</file>