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375" r:id="rId4"/>
    <p:sldId id="314" r:id="rId5"/>
    <p:sldId id="313" r:id="rId6"/>
    <p:sldId id="264" r:id="rId7"/>
    <p:sldId id="355" r:id="rId8"/>
    <p:sldId id="372" r:id="rId9"/>
    <p:sldId id="373" r:id="rId10"/>
    <p:sldId id="266" r:id="rId11"/>
    <p:sldId id="379" r:id="rId12"/>
    <p:sldId id="380" r:id="rId13"/>
    <p:sldId id="272" r:id="rId14"/>
    <p:sldId id="267" r:id="rId15"/>
    <p:sldId id="378" r:id="rId16"/>
    <p:sldId id="310" r:id="rId17"/>
    <p:sldId id="319" r:id="rId18"/>
    <p:sldId id="318" r:id="rId19"/>
    <p:sldId id="273" r:id="rId20"/>
    <p:sldId id="317" r:id="rId21"/>
    <p:sldId id="323" r:id="rId22"/>
    <p:sldId id="377" r:id="rId23"/>
    <p:sldId id="265" r:id="rId24"/>
    <p:sldId id="320" r:id="rId25"/>
    <p:sldId id="353" r:id="rId26"/>
    <p:sldId id="327" r:id="rId27"/>
    <p:sldId id="332" r:id="rId28"/>
    <p:sldId id="331" r:id="rId29"/>
    <p:sldId id="337" r:id="rId30"/>
    <p:sldId id="338" r:id="rId31"/>
    <p:sldId id="339" r:id="rId32"/>
    <p:sldId id="340" r:id="rId33"/>
    <p:sldId id="341" r:id="rId34"/>
    <p:sldId id="342" r:id="rId35"/>
    <p:sldId id="349" r:id="rId36"/>
    <p:sldId id="350" r:id="rId37"/>
    <p:sldId id="344" r:id="rId38"/>
    <p:sldId id="345" r:id="rId39"/>
    <p:sldId id="346" r:id="rId40"/>
    <p:sldId id="352" r:id="rId41"/>
    <p:sldId id="347" r:id="rId42"/>
    <p:sldId id="354" r:id="rId43"/>
    <p:sldId id="348" r:id="rId44"/>
    <p:sldId id="322" r:id="rId45"/>
    <p:sldId id="374" r:id="rId46"/>
    <p:sldId id="369" r:id="rId47"/>
    <p:sldId id="370" r:id="rId48"/>
    <p:sldId id="315" r:id="rId49"/>
    <p:sldId id="274" r:id="rId50"/>
    <p:sldId id="356" r:id="rId51"/>
    <p:sldId id="358" r:id="rId52"/>
    <p:sldId id="357" r:id="rId53"/>
    <p:sldId id="276" r:id="rId54"/>
    <p:sldId id="275" r:id="rId55"/>
    <p:sldId id="279" r:id="rId56"/>
    <p:sldId id="282" r:id="rId57"/>
    <p:sldId id="287" r:id="rId58"/>
    <p:sldId id="286" r:id="rId59"/>
    <p:sldId id="288" r:id="rId60"/>
    <p:sldId id="292" r:id="rId61"/>
    <p:sldId id="294" r:id="rId62"/>
    <p:sldId id="295" r:id="rId63"/>
    <p:sldId id="296" r:id="rId64"/>
    <p:sldId id="297" r:id="rId65"/>
    <p:sldId id="298" r:id="rId66"/>
    <p:sldId id="299" r:id="rId67"/>
    <p:sldId id="367" r:id="rId68"/>
    <p:sldId id="376" r:id="rId69"/>
    <p:sldId id="301" r:id="rId70"/>
    <p:sldId id="302" r:id="rId71"/>
    <p:sldId id="305" r:id="rId72"/>
    <p:sldId id="306" r:id="rId73"/>
    <p:sldId id="304" r:id="rId74"/>
    <p:sldId id="361" r:id="rId75"/>
    <p:sldId id="362" r:id="rId76"/>
    <p:sldId id="360" r:id="rId77"/>
    <p:sldId id="368" r:id="rId78"/>
    <p:sldId id="307" r:id="rId7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660"/>
  </p:normalViewPr>
  <p:slideViewPr>
    <p:cSldViewPr>
      <p:cViewPr varScale="1">
        <p:scale>
          <a:sx n="66" d="100"/>
          <a:sy n="66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ek\Desktop\Souhrn-Plzen-Most-nov&#23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ek\Desktop\Souhrn-Plzen-Most-nov&#23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ol\Desktop\UPCE\5.semestr\Provoz%20III\v&#253;hledov&#225;-varianta_diesel_opra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ol\Desktop\UPCE\5.semestr\Provoz%20III\v&#253;hledov&#225;-varianta_diesel_opra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ol\Desktop\UPCE\5.semestr\Provoz%20III\v&#253;hledov&#225;-varianta_diesel_oprav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ol\Desktop\provoz%20III%20final\APD3P%20semestr&#225;ln&#237;%20projekt%20-v&#253;hledov&#225;%20varianta%20Plze&#328;%20-%20Most%20dies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ol\Desktop\UPCE\5.semestr\Provoz%20III\v&#253;hledov&#225;-varianta_diesel_oprav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/>
              <a:t>Průměrný denní počet cestujících v jednom spoji</a:t>
            </a:r>
            <a:br>
              <a:rPr lang="cs-CZ" sz="1800" b="1" i="0" baseline="0"/>
            </a:br>
            <a:r>
              <a:rPr lang="cs-CZ" sz="1800" b="1" i="0" baseline="0"/>
              <a:t>na trase Plzeň - Most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jarní kampaň</c:v>
          </c:tx>
          <c:marker>
            <c:symbol val="none"/>
          </c:marker>
          <c:cat>
            <c:strRef>
              <c:f>'PST-jaro Pl-Mo-k'!$C$6:$C$17</c:f>
              <c:strCache>
                <c:ptCount val="12"/>
                <c:pt idx="0">
                  <c:v>Plzeň hl.n. - Kaznějov</c:v>
                </c:pt>
                <c:pt idx="1">
                  <c:v>Kaznějov - Plasy</c:v>
                </c:pt>
                <c:pt idx="2">
                  <c:v>Plasy - Žihle</c:v>
                </c:pt>
                <c:pt idx="3">
                  <c:v>Žihle -Blatno u Jesenice</c:v>
                </c:pt>
                <c:pt idx="4">
                  <c:v>Blatno u Jesenice -Kryry</c:v>
                </c:pt>
                <c:pt idx="5">
                  <c:v>Kryry - Podbořany</c:v>
                </c:pt>
                <c:pt idx="6">
                  <c:v>Podbořany - Žatec západ</c:v>
                </c:pt>
                <c:pt idx="7">
                  <c:v>Žatec západ - Žatec</c:v>
                </c:pt>
                <c:pt idx="8">
                  <c:v>Žatec - Chomutov</c:v>
                </c:pt>
                <c:pt idx="9">
                  <c:v>Chomutov - Chomutov město</c:v>
                </c:pt>
                <c:pt idx="10">
                  <c:v>Chomutov město - Jirkov zast.</c:v>
                </c:pt>
                <c:pt idx="11">
                  <c:v>Jirkov zast. - Most</c:v>
                </c:pt>
              </c:strCache>
            </c:strRef>
          </c:cat>
          <c:val>
            <c:numRef>
              <c:f>'PST-jaro Pl-Mo-k'!$K$6:$K$17</c:f>
              <c:numCache>
                <c:formatCode>0</c:formatCode>
                <c:ptCount val="12"/>
                <c:pt idx="0">
                  <c:v>203.07425084833469</c:v>
                </c:pt>
                <c:pt idx="1">
                  <c:v>161.93321775633981</c:v>
                </c:pt>
                <c:pt idx="2">
                  <c:v>128.57016144066876</c:v>
                </c:pt>
                <c:pt idx="3">
                  <c:v>122.44057041983511</c:v>
                </c:pt>
                <c:pt idx="4">
                  <c:v>120.04025520472342</c:v>
                </c:pt>
                <c:pt idx="5">
                  <c:v>118.74320990872086</c:v>
                </c:pt>
                <c:pt idx="6">
                  <c:v>114.80717190733807</c:v>
                </c:pt>
                <c:pt idx="7">
                  <c:v>112.32815343519219</c:v>
                </c:pt>
                <c:pt idx="8">
                  <c:v>125.79598000011688</c:v>
                </c:pt>
                <c:pt idx="9">
                  <c:v>135.35623171476345</c:v>
                </c:pt>
                <c:pt idx="10">
                  <c:v>149.87395847734683</c:v>
                </c:pt>
                <c:pt idx="11">
                  <c:v>166.80918078991348</c:v>
                </c:pt>
              </c:numCache>
            </c:numRef>
          </c:val>
          <c:smooth val="0"/>
        </c:ser>
        <c:ser>
          <c:idx val="1"/>
          <c:order val="1"/>
          <c:tx>
            <c:v>letní kampaň</c:v>
          </c:tx>
          <c:marker>
            <c:symbol val="none"/>
          </c:marker>
          <c:val>
            <c:numRef>
              <c:f>'PST-léto Pl-Mo-k'!$K$6:$K$17</c:f>
              <c:numCache>
                <c:formatCode>0</c:formatCode>
                <c:ptCount val="12"/>
                <c:pt idx="0">
                  <c:v>197.64539998814465</c:v>
                </c:pt>
                <c:pt idx="1">
                  <c:v>166.28053020189361</c:v>
                </c:pt>
                <c:pt idx="2">
                  <c:v>137.71522498057973</c:v>
                </c:pt>
                <c:pt idx="3">
                  <c:v>132.24352720729831</c:v>
                </c:pt>
                <c:pt idx="4">
                  <c:v>128.35046630824166</c:v>
                </c:pt>
                <c:pt idx="5">
                  <c:v>127.96095402722086</c:v>
                </c:pt>
                <c:pt idx="6">
                  <c:v>125.84004301929993</c:v>
                </c:pt>
                <c:pt idx="7">
                  <c:v>123.50253000859547</c:v>
                </c:pt>
                <c:pt idx="8">
                  <c:v>137.52595643284928</c:v>
                </c:pt>
                <c:pt idx="9">
                  <c:v>150.37816572452039</c:v>
                </c:pt>
                <c:pt idx="10">
                  <c:v>184.04445434869285</c:v>
                </c:pt>
                <c:pt idx="11">
                  <c:v>206.4863745374206</c:v>
                </c:pt>
              </c:numCache>
            </c:numRef>
          </c:val>
          <c:smooth val="0"/>
        </c:ser>
        <c:ser>
          <c:idx val="2"/>
          <c:order val="2"/>
          <c:tx>
            <c:v>podzimní kampaň</c:v>
          </c:tx>
          <c:marker>
            <c:symbol val="none"/>
          </c:marker>
          <c:val>
            <c:numRef>
              <c:f>'PST-podzim Pl-Mo-k'!$K$6:$K$17</c:f>
              <c:numCache>
                <c:formatCode>0</c:formatCode>
                <c:ptCount val="12"/>
                <c:pt idx="0">
                  <c:v>180.42030215125669</c:v>
                </c:pt>
                <c:pt idx="1">
                  <c:v>151.57531233729301</c:v>
                </c:pt>
                <c:pt idx="2">
                  <c:v>127.95648274099544</c:v>
                </c:pt>
                <c:pt idx="3">
                  <c:v>120.61273883258119</c:v>
                </c:pt>
                <c:pt idx="4">
                  <c:v>118.53551538317481</c:v>
                </c:pt>
                <c:pt idx="5">
                  <c:v>118.70367423760273</c:v>
                </c:pt>
                <c:pt idx="6">
                  <c:v>116.52133602834522</c:v>
                </c:pt>
                <c:pt idx="7">
                  <c:v>114.50931097559965</c:v>
                </c:pt>
                <c:pt idx="8">
                  <c:v>126.39211259943124</c:v>
                </c:pt>
                <c:pt idx="9">
                  <c:v>141.68121321735433</c:v>
                </c:pt>
                <c:pt idx="10">
                  <c:v>161.04200198179436</c:v>
                </c:pt>
                <c:pt idx="11">
                  <c:v>176.64585780923758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79904592"/>
        <c:axId val="-1879900784"/>
      </c:lineChart>
      <c:catAx>
        <c:axId val="-187990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-1879900784"/>
        <c:crosses val="autoZero"/>
        <c:auto val="1"/>
        <c:lblAlgn val="ctr"/>
        <c:lblOffset val="100"/>
        <c:noMultiLvlLbl val="0"/>
      </c:catAx>
      <c:valAx>
        <c:axId val="-187990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/>
                  <a:t>Počet cestujících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-18799045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/>
              <a:t>Průměrný denní počet</a:t>
            </a:r>
            <a:r>
              <a:rPr lang="cs-CZ" sz="1800" baseline="0"/>
              <a:t> cestujících v jednom spoji</a:t>
            </a:r>
            <a:br>
              <a:rPr lang="cs-CZ" sz="1800" baseline="0"/>
            </a:br>
            <a:r>
              <a:rPr lang="cs-CZ" sz="1800" baseline="0"/>
              <a:t>na trase Most - Plzeň</a:t>
            </a:r>
            <a:endParaRPr lang="cs-CZ" sz="18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jarní kampaň</c:v>
          </c:tx>
          <c:marker>
            <c:symbol val="none"/>
          </c:marker>
          <c:cat>
            <c:strRef>
              <c:f>'PST-jaro Mo-Pl-k'!$C$6:$C$17</c:f>
              <c:strCache>
                <c:ptCount val="12"/>
                <c:pt idx="0">
                  <c:v>Most - Jirkov zast.</c:v>
                </c:pt>
                <c:pt idx="1">
                  <c:v>Jirkov zast. - Chomutov  město</c:v>
                </c:pt>
                <c:pt idx="2">
                  <c:v>Chomutov město - Chomutov</c:v>
                </c:pt>
                <c:pt idx="3">
                  <c:v>Chomutov - Žatec</c:v>
                </c:pt>
                <c:pt idx="4">
                  <c:v>Žatec - Žatec západ</c:v>
                </c:pt>
                <c:pt idx="5">
                  <c:v>Žatec západ - Podbořany</c:v>
                </c:pt>
                <c:pt idx="6">
                  <c:v>Podbořany - Kryry</c:v>
                </c:pt>
                <c:pt idx="7">
                  <c:v>Kryry - Blatno u Jesenice</c:v>
                </c:pt>
                <c:pt idx="8">
                  <c:v>Blatno u Jesenice - Žihle</c:v>
                </c:pt>
                <c:pt idx="9">
                  <c:v>Žihle - Plasy</c:v>
                </c:pt>
                <c:pt idx="10">
                  <c:v>Plasy - Kaznějov</c:v>
                </c:pt>
                <c:pt idx="11">
                  <c:v>Kaznějov - Plzeň hl.n.</c:v>
                </c:pt>
              </c:strCache>
            </c:strRef>
          </c:cat>
          <c:val>
            <c:numRef>
              <c:f>'PST-jaro Mo-Pl-k'!$K$6:$K$17</c:f>
              <c:numCache>
                <c:formatCode>0</c:formatCode>
                <c:ptCount val="12"/>
                <c:pt idx="0">
                  <c:v>138.10706514974609</c:v>
                </c:pt>
                <c:pt idx="1">
                  <c:v>119.4501836967364</c:v>
                </c:pt>
                <c:pt idx="2">
                  <c:v>105.61723633515081</c:v>
                </c:pt>
                <c:pt idx="3">
                  <c:v>91.938051356819287</c:v>
                </c:pt>
                <c:pt idx="4">
                  <c:v>91.37970823045535</c:v>
                </c:pt>
                <c:pt idx="5">
                  <c:v>93.991884657462435</c:v>
                </c:pt>
                <c:pt idx="6">
                  <c:v>94.181559990811593</c:v>
                </c:pt>
                <c:pt idx="7">
                  <c:v>95.311413765391947</c:v>
                </c:pt>
                <c:pt idx="8">
                  <c:v>96.893068349872266</c:v>
                </c:pt>
                <c:pt idx="9">
                  <c:v>99.987668868726047</c:v>
                </c:pt>
                <c:pt idx="10">
                  <c:v>122.5851791777564</c:v>
                </c:pt>
                <c:pt idx="11">
                  <c:v>168.15127935990861</c:v>
                </c:pt>
              </c:numCache>
            </c:numRef>
          </c:val>
          <c:smooth val="0"/>
        </c:ser>
        <c:ser>
          <c:idx val="1"/>
          <c:order val="1"/>
          <c:tx>
            <c:v>letní kampaň</c:v>
          </c:tx>
          <c:marker>
            <c:symbol val="none"/>
          </c:marker>
          <c:val>
            <c:numRef>
              <c:f>'PST-léto Mo-Pl-k'!$K$6:$K$17</c:f>
              <c:numCache>
                <c:formatCode>0</c:formatCode>
                <c:ptCount val="12"/>
                <c:pt idx="0">
                  <c:v>158.2837639059988</c:v>
                </c:pt>
                <c:pt idx="1">
                  <c:v>145.31585389635475</c:v>
                </c:pt>
                <c:pt idx="2">
                  <c:v>123.51667558485526</c:v>
                </c:pt>
                <c:pt idx="3">
                  <c:v>109.9528175717268</c:v>
                </c:pt>
                <c:pt idx="4">
                  <c:v>107.32033912892322</c:v>
                </c:pt>
                <c:pt idx="5">
                  <c:v>109.78067204071934</c:v>
                </c:pt>
                <c:pt idx="6">
                  <c:v>111.52683896424355</c:v>
                </c:pt>
                <c:pt idx="7">
                  <c:v>112.02294784990666</c:v>
                </c:pt>
                <c:pt idx="8">
                  <c:v>111.84947677180165</c:v>
                </c:pt>
                <c:pt idx="9">
                  <c:v>113.63975233020317</c:v>
                </c:pt>
                <c:pt idx="10">
                  <c:v>154.61888835779615</c:v>
                </c:pt>
                <c:pt idx="11">
                  <c:v>203.47174128299869</c:v>
                </c:pt>
              </c:numCache>
            </c:numRef>
          </c:val>
          <c:smooth val="0"/>
        </c:ser>
        <c:ser>
          <c:idx val="2"/>
          <c:order val="2"/>
          <c:tx>
            <c:v>podzimní kampaň</c:v>
          </c:tx>
          <c:marker>
            <c:symbol val="none"/>
          </c:marker>
          <c:val>
            <c:numRef>
              <c:f>'PST-podzim Mo-Pl-k'!$K$6:$K$17</c:f>
              <c:numCache>
                <c:formatCode>0</c:formatCode>
                <c:ptCount val="12"/>
                <c:pt idx="0">
                  <c:v>169.82115581309841</c:v>
                </c:pt>
                <c:pt idx="1">
                  <c:v>152.5048307668136</c:v>
                </c:pt>
                <c:pt idx="2">
                  <c:v>130.99343642289509</c:v>
                </c:pt>
                <c:pt idx="3">
                  <c:v>104.95835536731309</c:v>
                </c:pt>
                <c:pt idx="4">
                  <c:v>107.2195569212613</c:v>
                </c:pt>
                <c:pt idx="5">
                  <c:v>109.8061461150447</c:v>
                </c:pt>
                <c:pt idx="6">
                  <c:v>107.62471142489458</c:v>
                </c:pt>
                <c:pt idx="7">
                  <c:v>108.00716735201547</c:v>
                </c:pt>
                <c:pt idx="8">
                  <c:v>109.49431572615622</c:v>
                </c:pt>
                <c:pt idx="9">
                  <c:v>111.31211062082751</c:v>
                </c:pt>
                <c:pt idx="10">
                  <c:v>143.10158833984127</c:v>
                </c:pt>
                <c:pt idx="11">
                  <c:v>186.17239486665963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79898064"/>
        <c:axId val="-1879896976"/>
      </c:lineChart>
      <c:catAx>
        <c:axId val="-187989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-1879896976"/>
        <c:crosses val="autoZero"/>
        <c:auto val="1"/>
        <c:lblAlgn val="ctr"/>
        <c:lblOffset val="100"/>
        <c:noMultiLvlLbl val="0"/>
      </c:catAx>
      <c:valAx>
        <c:axId val="-1879896976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/>
                  <a:t>Počet cestujících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-1879898064"/>
        <c:crosses val="autoZero"/>
        <c:crossBetween val="between"/>
        <c:majorUnit val="50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-2.4403250662188465E-2"/>
                  <c:y val="6.88378942253053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'[výhledová-varianta_diesel_oprava.xlsx]Celkové náklady'!$B$8:$B$15</c:f>
              <c:strCache>
                <c:ptCount val="8"/>
                <c:pt idx="0">
                  <c:v>Mzdové náklady</c:v>
                </c:pt>
                <c:pt idx="1">
                  <c:v>Údržba</c:v>
                </c:pt>
                <c:pt idx="2">
                  <c:v>Čištění</c:v>
                </c:pt>
                <c:pt idx="3">
                  <c:v>Finanční náklady</c:v>
                </c:pt>
                <c:pt idx="4">
                  <c:v>Odpisy</c:v>
                </c:pt>
                <c:pt idx="5">
                  <c:v>Dopravní cesta</c:v>
                </c:pt>
                <c:pt idx="6">
                  <c:v>Energie</c:v>
                </c:pt>
                <c:pt idx="7">
                  <c:v>Nepřímá režie</c:v>
                </c:pt>
              </c:strCache>
            </c:strRef>
          </c:cat>
          <c:val>
            <c:numRef>
              <c:f>'[výhledová-varianta_diesel_oprava.xlsx]Celkové náklady'!$F$8:$F$15</c:f>
              <c:numCache>
                <c:formatCode>0</c:formatCode>
                <c:ptCount val="8"/>
                <c:pt idx="0">
                  <c:v>29.946304832565069</c:v>
                </c:pt>
                <c:pt idx="1">
                  <c:v>39.685982386585209</c:v>
                </c:pt>
                <c:pt idx="2">
                  <c:v>2.5188564279214871</c:v>
                </c:pt>
                <c:pt idx="3">
                  <c:v>18.93728231491831</c:v>
                </c:pt>
                <c:pt idx="4">
                  <c:v>60.172709456148944</c:v>
                </c:pt>
                <c:pt idx="5">
                  <c:v>13.676640497955187</c:v>
                </c:pt>
                <c:pt idx="6">
                  <c:v>54.84470715819576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cs-CZ" sz="2400">
                <a:latin typeface="Calibri" panose="020F0502020204030204" pitchFamily="34" charset="0"/>
              </a:rPr>
              <a:t>Měrné náklady na vlkm</a:t>
            </a:r>
          </a:p>
        </c:rich>
      </c:tx>
      <c:layout>
        <c:manualLayout>
          <c:xMode val="edge"/>
          <c:yMode val="edge"/>
          <c:x val="0.24600331109400478"/>
          <c:y val="3.3403263953058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Kč/vlkm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'[výhledová-varianta_diesel_oprava.xlsx]Celkové náklady'!$B$8:$B$15</c:f>
              <c:strCache>
                <c:ptCount val="8"/>
                <c:pt idx="0">
                  <c:v>Mzdové náklady</c:v>
                </c:pt>
                <c:pt idx="1">
                  <c:v>Údržba</c:v>
                </c:pt>
                <c:pt idx="2">
                  <c:v>Čištění</c:v>
                </c:pt>
                <c:pt idx="3">
                  <c:v>Finanční náklady</c:v>
                </c:pt>
                <c:pt idx="4">
                  <c:v>Odpisy</c:v>
                </c:pt>
                <c:pt idx="5">
                  <c:v>Dopravní cesta</c:v>
                </c:pt>
                <c:pt idx="6">
                  <c:v>Energie</c:v>
                </c:pt>
                <c:pt idx="7">
                  <c:v>Nepřímá režie</c:v>
                </c:pt>
              </c:strCache>
            </c:strRef>
          </c:cat>
          <c:val>
            <c:numRef>
              <c:f>'[výhledová-varianta_diesel_oprava.xlsx]Celkové náklady'!$F$8:$F$15</c:f>
              <c:numCache>
                <c:formatCode>0</c:formatCode>
                <c:ptCount val="8"/>
                <c:pt idx="0">
                  <c:v>29.946304832565069</c:v>
                </c:pt>
                <c:pt idx="1">
                  <c:v>39.685982386585209</c:v>
                </c:pt>
                <c:pt idx="2">
                  <c:v>2.5188564279214871</c:v>
                </c:pt>
                <c:pt idx="3">
                  <c:v>18.93728231491831</c:v>
                </c:pt>
                <c:pt idx="4">
                  <c:v>60.172709456148944</c:v>
                </c:pt>
                <c:pt idx="5">
                  <c:v>13.676640497955187</c:v>
                </c:pt>
                <c:pt idx="6">
                  <c:v>54.84470715819576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07177104"/>
        <c:axId val="-1807179824"/>
      </c:barChart>
      <c:catAx>
        <c:axId val="-180717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cs-CZ"/>
          </a:p>
        </c:txPr>
        <c:crossAx val="-1807179824"/>
        <c:crosses val="autoZero"/>
        <c:auto val="1"/>
        <c:lblAlgn val="ctr"/>
        <c:lblOffset val="100"/>
        <c:noMultiLvlLbl val="0"/>
      </c:catAx>
      <c:valAx>
        <c:axId val="-180717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cs-CZ"/>
          </a:p>
        </c:txPr>
        <c:crossAx val="-180717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5128355480217598"/>
                  <c:y val="0.17217790302019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957553903412356"/>
                  <c:y val="-0.222996173683150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('Celkové náklady'!$B$37,'Celkové náklady'!$B$38)</c:f>
              <c:strCache>
                <c:ptCount val="2"/>
                <c:pt idx="0">
                  <c:v>Výnosy</c:v>
                </c:pt>
                <c:pt idx="1">
                  <c:v>Kompenzace</c:v>
                </c:pt>
              </c:strCache>
            </c:strRef>
          </c:cat>
          <c:val>
            <c:numRef>
              <c:f>('Celkové náklady'!$G$37,'Celkové náklady'!$G$38)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cs-CZ">
                <a:latin typeface="Calibri" panose="020F0502020204030204" pitchFamily="34" charset="0"/>
              </a:rPr>
              <a:t>Změna ceny nafty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2700" cap="flat" cmpd="sng" algn="ctr">
              <a:solidFill>
                <a:schemeClr val="dk1">
                  <a:shade val="50000"/>
                </a:schemeClr>
              </a:solidFill>
              <a:prstDash val="solid"/>
              <a:miter lim="800000"/>
            </a:ln>
            <a:effectLst/>
          </c:spPr>
          <c:marker>
            <c:symbol val="diamond"/>
            <c:size val="6"/>
            <c:spPr>
              <a:solidFill>
                <a:schemeClr val="dk1"/>
              </a:solidFill>
              <a:ln w="12700" cap="flat" cmpd="sng" algn="ctr">
                <a:solidFill>
                  <a:schemeClr val="dk1">
                    <a:shade val="50000"/>
                  </a:schemeClr>
                </a:solidFill>
                <a:prstDash val="solid"/>
                <a:miter lim="800000"/>
              </a:ln>
              <a:effectLst/>
            </c:spPr>
          </c:marker>
          <c:xVal>
            <c:numRef>
              <c:f>(analýza!$H$69,analýza!$D$42,analýza!$D$51,analýza!$D$33,analýza!$D$60,analýza!$D$69)</c:f>
              <c:numCache>
                <c:formatCode>#,##0.00</c:formatCode>
                <c:ptCount val="6"/>
                <c:pt idx="0">
                  <c:v>25.73</c:v>
                </c:pt>
                <c:pt idx="1">
                  <c:v>28.39</c:v>
                </c:pt>
                <c:pt idx="2">
                  <c:v>29.96</c:v>
                </c:pt>
                <c:pt idx="3" formatCode="General">
                  <c:v>31.54</c:v>
                </c:pt>
                <c:pt idx="4">
                  <c:v>33.119999999999997</c:v>
                </c:pt>
                <c:pt idx="5">
                  <c:v>34.69</c:v>
                </c:pt>
              </c:numCache>
            </c:numRef>
          </c:xVal>
          <c:yVal>
            <c:numRef>
              <c:f>(analýza!$H$74,analýza!$D$47,analýza!$D$56,analýza!$D$38,analýza!$D$65,analýza!$D$74)</c:f>
              <c:numCache>
                <c:formatCode>#,##0</c:formatCode>
                <c:ptCount val="6"/>
                <c:pt idx="0">
                  <c:v>35796609.234463997</c:v>
                </c:pt>
                <c:pt idx="1">
                  <c:v>39497308.051551998</c:v>
                </c:pt>
                <c:pt idx="2">
                  <c:v>41681555.097727999</c:v>
                </c:pt>
                <c:pt idx="3">
                  <c:v>43879714.545471996</c:v>
                </c:pt>
                <c:pt idx="4">
                  <c:v>46077873.993215993</c:v>
                </c:pt>
                <c:pt idx="5">
                  <c:v>48262121.039391994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07178736"/>
        <c:axId val="-1808834640"/>
      </c:scatterChart>
      <c:valAx>
        <c:axId val="-1807178736"/>
        <c:scaling>
          <c:orientation val="minMax"/>
          <c:min val="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cs-CZ" sz="1800">
                    <a:latin typeface="Calibri" panose="020F0502020204030204" pitchFamily="34" charset="0"/>
                  </a:rPr>
                  <a:t>Cena za 1 litr nafty [Kč]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cs-CZ"/>
          </a:p>
        </c:txPr>
        <c:crossAx val="-1808834640"/>
        <c:crosses val="autoZero"/>
        <c:crossBetween val="midCat"/>
      </c:valAx>
      <c:valAx>
        <c:axId val="-1808834640"/>
        <c:scaling>
          <c:orientation val="minMax"/>
          <c:min val="3000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cs-CZ" sz="1800">
                    <a:latin typeface="Calibri" panose="020F0502020204030204" pitchFamily="34" charset="0"/>
                  </a:rPr>
                  <a:t>Náklady na naftu [Kč]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262006051326917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cs-CZ"/>
          </a:p>
        </c:txPr>
        <c:crossAx val="-180717873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CAD86-5EE5-4B2E-86C1-09FAA1ECDF09}" type="datetimeFigureOut">
              <a:rPr lang="cs-CZ" smtClean="0"/>
              <a:pPr/>
              <a:t>6. 5. 2016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2A23-4876-43E9-9AFF-6B8EFC1E6CD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5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4DC5-7078-43CB-B944-EB9D4C06246B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BD53-E8DF-42F9-B50C-6C3CEB0282D1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EE31-F6F7-415D-9839-837F35FAD7C1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8052-CC13-4200-BA95-9E988A485B86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8111-9B27-4AC9-AC9D-569DC57AAB0A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92EA-DA60-4830-9BD0-A85E00F6CAA4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20CB-263C-4FFC-B485-6B2A768D92E5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4D2-E3F4-4112-A17F-6C08F8FC3BAE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C276-2645-4C29-BE96-8541C3B7E919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5C8-7A3B-4B84-8886-4E51F3823665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A9FE-CBE9-446D-A630-46766F57F41A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2653-4447-4BD2-8DD6-E55E6E4F3F5D}" type="datetime1">
              <a:rPr lang="cs-CZ" smtClean="0"/>
              <a:pPr/>
              <a:t>6. 5. 2016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39A3-3DF5-435C-8CE1-FFDD37DA8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280920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Linka Plzeň – Žatec – Most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624736" cy="2281808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rgbClr val="002060"/>
                </a:solidFill>
              </a:rPr>
              <a:t>Semestrální práce z předmětu APD3P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rgbClr val="002060"/>
                </a:solidFill>
              </a:rPr>
              <a:t>Skupina A, Skupina B</a:t>
            </a:r>
          </a:p>
          <a:p>
            <a:pPr algn="l"/>
            <a:endParaRPr lang="cs-CZ" b="1" dirty="0">
              <a:solidFill>
                <a:srgbClr val="002060"/>
              </a:solidFill>
            </a:endParaRPr>
          </a:p>
          <a:p>
            <a:pPr algn="l"/>
            <a:r>
              <a:rPr lang="cs-CZ" sz="2800" b="1" dirty="0" smtClean="0">
                <a:solidFill>
                  <a:srgbClr val="002060"/>
                </a:solidFill>
              </a:rPr>
              <a:t>Pardubice</a:t>
            </a:r>
            <a:r>
              <a:rPr lang="cs-CZ" sz="2800" dirty="0" smtClean="0"/>
              <a:t>, </a:t>
            </a:r>
            <a:r>
              <a:rPr lang="cs-CZ" sz="2800" b="1" dirty="0">
                <a:solidFill>
                  <a:srgbClr val="002060"/>
                </a:solidFill>
              </a:rPr>
              <a:t>5</a:t>
            </a:r>
            <a:r>
              <a:rPr lang="cs-CZ" sz="2800" b="1" dirty="0" smtClean="0">
                <a:solidFill>
                  <a:srgbClr val="002060"/>
                </a:solidFill>
              </a:rPr>
              <a:t>. </a:t>
            </a:r>
            <a:r>
              <a:rPr lang="cs-CZ" sz="2800" b="1" dirty="0">
                <a:solidFill>
                  <a:srgbClr val="002060"/>
                </a:solidFill>
              </a:rPr>
              <a:t>5</a:t>
            </a:r>
            <a:r>
              <a:rPr lang="cs-CZ" sz="2800" b="1" dirty="0" smtClean="0">
                <a:solidFill>
                  <a:srgbClr val="002060"/>
                </a:solidFill>
              </a:rPr>
              <a:t>. 2016</a:t>
            </a:r>
            <a:endParaRPr lang="cs-CZ" sz="2800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STANOVENÍ KAPACITY SOUPRAV (1/6)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 přepravních proudů</a:t>
            </a:r>
          </a:p>
          <a:p>
            <a:pPr lvl="1"/>
            <a:r>
              <a:rPr lang="cs-CZ" dirty="0" smtClean="0"/>
              <a:t>jarní období 1. 1. – 15. 6.</a:t>
            </a:r>
          </a:p>
          <a:p>
            <a:pPr lvl="1"/>
            <a:r>
              <a:rPr lang="cs-CZ" dirty="0" smtClean="0"/>
              <a:t>letní období 16. 6. – 15. 9.</a:t>
            </a:r>
          </a:p>
          <a:p>
            <a:pPr lvl="1"/>
            <a:r>
              <a:rPr lang="cs-CZ" dirty="0" smtClean="0"/>
              <a:t>podzimní období 16. 9. – 31. 12.</a:t>
            </a:r>
          </a:p>
          <a:p>
            <a:r>
              <a:rPr lang="cs-CZ" b="1" dirty="0" smtClean="0"/>
              <a:t>Rozhodný úsek</a:t>
            </a:r>
          </a:p>
          <a:p>
            <a:r>
              <a:rPr lang="cs-CZ" b="1" dirty="0" smtClean="0"/>
              <a:t>Normální rozdělení pravděpodobnosti</a:t>
            </a:r>
          </a:p>
          <a:p>
            <a:endParaRPr lang="cs-CZ" b="1" dirty="0" smtClean="0"/>
          </a:p>
          <a:p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10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STANOVENÍ KAPACITY SOUPRAV (2/6)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b="1" dirty="0" smtClean="0"/>
          </a:p>
          <a:p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11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Graf 12"/>
          <p:cNvGraphicFramePr>
            <a:graphicFrameLocks noChangeAspect="1"/>
          </p:cNvGraphicFramePr>
          <p:nvPr/>
        </p:nvGraphicFramePr>
        <p:xfrm>
          <a:off x="909000" y="1340768"/>
          <a:ext cx="7326000" cy="52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77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STANOVENÍ KAPACITY SOUPRAV (3/6)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b="1" dirty="0" smtClean="0"/>
          </a:p>
          <a:p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12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f 7"/>
          <p:cNvGraphicFramePr>
            <a:graphicFrameLocks noChangeAspect="1"/>
          </p:cNvGraphicFramePr>
          <p:nvPr/>
        </p:nvGraphicFramePr>
        <p:xfrm>
          <a:off x="827584" y="1268760"/>
          <a:ext cx="7326001" cy="52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49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2060"/>
                </a:solidFill>
              </a:rPr>
              <a:t>STANOVENÍ KAPACITY SOUPRAV </a:t>
            </a:r>
            <a:r>
              <a:rPr lang="cs-CZ" sz="4000" b="1" dirty="0" smtClean="0">
                <a:solidFill>
                  <a:srgbClr val="002060"/>
                </a:solidFill>
              </a:rPr>
              <a:t>(4/6)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ym typeface="Symbol"/>
              </a:rPr>
              <a:t>Nejvytíženější část linky</a:t>
            </a:r>
          </a:p>
          <a:p>
            <a:pPr lvl="1"/>
            <a:r>
              <a:rPr lang="cs-CZ" dirty="0" smtClean="0"/>
              <a:t>Vnější pásmo západočeské metropole</a:t>
            </a:r>
          </a:p>
          <a:p>
            <a:r>
              <a:rPr lang="cs-CZ" b="1" dirty="0" smtClean="0"/>
              <a:t>Rozhodný úsek</a:t>
            </a:r>
          </a:p>
          <a:p>
            <a:pPr lvl="1">
              <a:buNone/>
            </a:pPr>
            <a:r>
              <a:rPr lang="cs-CZ" dirty="0"/>
              <a:t>Plzeň – Kaznějov: skupina A</a:t>
            </a:r>
          </a:p>
          <a:p>
            <a:pPr lvl="1">
              <a:buNone/>
            </a:pPr>
            <a:r>
              <a:rPr lang="cs-CZ" dirty="0" smtClean="0"/>
              <a:t>Kaznějov – Plasy: skupina B</a:t>
            </a:r>
          </a:p>
          <a:p>
            <a:r>
              <a:rPr lang="cs-CZ" b="1" dirty="0" smtClean="0"/>
              <a:t>Zohlednění silných přepravních nároků</a:t>
            </a:r>
          </a:p>
          <a:p>
            <a:r>
              <a:rPr lang="cs-CZ" b="1" dirty="0" smtClean="0"/>
              <a:t>Uživatelsky přívětivá nabídka cestování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  <a:p>
            <a:endParaRPr lang="cs-CZ" b="1" dirty="0">
              <a:sym typeface="Symbol"/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13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STANOVENÍ KAPACITY SOUPRAV (5/6)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Normální rozdělení pravděpodobnosti</a:t>
            </a:r>
          </a:p>
          <a:p>
            <a:pPr lvl="1"/>
            <a:r>
              <a:rPr lang="cs-CZ" sz="2800" dirty="0" smtClean="0"/>
              <a:t>Výpočet střední hodnoty a směrodatných odchylek</a:t>
            </a:r>
          </a:p>
          <a:p>
            <a:pPr lvl="1"/>
            <a:r>
              <a:rPr lang="cs-CZ" dirty="0" smtClean="0"/>
              <a:t>Návrhové kapacity soupravy</a:t>
            </a:r>
          </a:p>
          <a:p>
            <a:pPr lvl="1"/>
            <a:r>
              <a:rPr lang="cs-CZ" sz="2800" dirty="0" smtClean="0"/>
              <a:t>Volba řešení</a:t>
            </a:r>
          </a:p>
          <a:p>
            <a:pPr lvl="1"/>
            <a:endParaRPr lang="cs-CZ" sz="2800" b="1" dirty="0" smtClean="0"/>
          </a:p>
          <a:p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14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STANOVENÍ KAPACITY SOUPRAV (6/6)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2114867" y="3360261"/>
          <a:ext cx="4914265" cy="1005840"/>
        </p:xfrm>
        <a:graphic>
          <a:graphicData uri="http://schemas.openxmlformats.org/drawingml/2006/table">
            <a:tbl>
              <a:tblPr/>
              <a:tblGrid>
                <a:gridCol w="1445895"/>
                <a:gridCol w="1143000"/>
                <a:gridCol w="774700"/>
                <a:gridCol w="775335"/>
                <a:gridCol w="775335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Střední hodnota 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Kaznějov - Plasy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152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213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Plasy - Kaznějov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143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196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15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7" name="Obrázek 2" descr="Rozdělení.png"/>
          <p:cNvPicPr/>
          <p:nvPr/>
        </p:nvPicPr>
        <p:blipFill>
          <a:blip r:embed="rId4" cstate="print"/>
          <a:srcRect l="-826" t="6471" r="2645" b="10000"/>
          <a:stretch>
            <a:fillRect/>
          </a:stretch>
        </p:blipFill>
        <p:spPr>
          <a:xfrm>
            <a:off x="1043608" y="1196752"/>
            <a:ext cx="7344816" cy="3744416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547664" y="522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dirty="0" smtClean="0">
                          <a:sym typeface="Symbol"/>
                        </a:rPr>
                        <a:t>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1,5</a:t>
                      </a:r>
                      <a:r>
                        <a:rPr lang="cs-CZ" dirty="0" smtClean="0">
                          <a:sym typeface="Symbol"/>
                        </a:rPr>
                        <a:t>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r>
                        <a:rPr lang="cs-CZ" dirty="0" smtClean="0">
                          <a:sym typeface="Symbol"/>
                        </a:rPr>
                        <a:t>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90,5 %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96 %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8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2" y="23550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VARIANTA A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16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SPECIFIKACE VARIANTY A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Dle zadání:</a:t>
            </a:r>
          </a:p>
          <a:p>
            <a:pPr lvl="1"/>
            <a:r>
              <a:rPr lang="cs-CZ" sz="3200" dirty="0" smtClean="0"/>
              <a:t>Využití jednotek DMU</a:t>
            </a:r>
          </a:p>
          <a:p>
            <a:pPr lvl="1"/>
            <a:r>
              <a:rPr lang="cs-CZ" sz="3200" dirty="0" smtClean="0"/>
              <a:t>Klasické podvozky</a:t>
            </a:r>
          </a:p>
          <a:p>
            <a:r>
              <a:rPr lang="cs-CZ" sz="3200" b="1" dirty="0" smtClean="0"/>
              <a:t>Financování: </a:t>
            </a:r>
          </a:p>
          <a:p>
            <a:pPr lvl="1"/>
            <a:r>
              <a:rPr lang="cs-CZ" sz="3200" dirty="0">
                <a:latin typeface="Calibri" panose="020F0502020204030204" pitchFamily="34" charset="0"/>
              </a:rPr>
              <a:t>K</a:t>
            </a:r>
            <a:r>
              <a:rPr lang="cs-CZ" sz="3200" dirty="0" smtClean="0">
                <a:latin typeface="Calibri" panose="020F0502020204030204" pitchFamily="34" charset="0"/>
              </a:rPr>
              <a:t>omerční </a:t>
            </a:r>
            <a:r>
              <a:rPr lang="cs-CZ" sz="3200" dirty="0">
                <a:latin typeface="Calibri" panose="020F0502020204030204" pitchFamily="34" charset="0"/>
              </a:rPr>
              <a:t>úvěr – anuitní metoda splácení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17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STANOVENÍ KAPACITY SOUPRAVY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94345" y="6475043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18</a:t>
            </a:fld>
            <a:endParaRPr lang="cs-CZ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7"/>
              <p:cNvSpPr>
                <a:spLocks noGrp="1"/>
              </p:cNvSpPr>
              <p:nvPr>
                <p:ph idx="1"/>
              </p:nvPr>
            </p:nvSpPr>
            <p:spPr>
              <a:xfrm>
                <a:off x="493015" y="1526639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cs-CZ" sz="2800" dirty="0">
                    <a:ea typeface="Cambria Math" panose="02040503050406030204" pitchFamily="18" charset="0"/>
                  </a:rPr>
                  <a:t>N</a:t>
                </a:r>
                <a:r>
                  <a:rPr lang="cs-CZ" sz="2800" dirty="0" smtClean="0">
                    <a:ea typeface="Cambria Math" panose="02040503050406030204" pitchFamily="18" charset="0"/>
                  </a:rPr>
                  <a:t>ormální </a:t>
                </a:r>
                <a:r>
                  <a:rPr lang="cs-CZ" sz="2800" dirty="0">
                    <a:ea typeface="Cambria Math" panose="02040503050406030204" pitchFamily="18" charset="0"/>
                  </a:rPr>
                  <a:t>rozdělení pravděpodobnosti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)</a:t>
                </a:r>
                <a:r>
                  <a:rPr lang="cs-CZ" sz="2800" dirty="0" smtClean="0"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cs-CZ" sz="2800" dirty="0"/>
                  <a:t> = 111 míst;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cs-CZ" sz="2800" dirty="0"/>
                  <a:t> = </a:t>
                </a:r>
                <a:r>
                  <a:rPr lang="cs-CZ" sz="2800" dirty="0" smtClean="0"/>
                  <a:t>1,5</a:t>
                </a:r>
              </a:p>
              <a:p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cs-CZ" sz="2800" b="1" dirty="0" smtClean="0"/>
                  <a:t> + 1,5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lang="cs-CZ" sz="2800" b="1" dirty="0" smtClean="0"/>
                  <a:t> = 215 míst</a:t>
                </a:r>
                <a:endParaRPr lang="cs-CZ" sz="2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800" dirty="0" smtClean="0"/>
                  <a:t>81,8 </a:t>
                </a:r>
                <a:r>
                  <a:rPr lang="cs-CZ" sz="2800" dirty="0"/>
                  <a:t>% přeprav</a:t>
                </a:r>
              </a:p>
              <a:p>
                <a:r>
                  <a:rPr lang="cs-CZ" sz="2800" dirty="0"/>
                  <a:t>R</a:t>
                </a:r>
                <a:r>
                  <a:rPr lang="cs-CZ" sz="2800" dirty="0" smtClean="0"/>
                  <a:t>ozhodný </a:t>
                </a:r>
                <a:r>
                  <a:rPr lang="cs-CZ" sz="2800" dirty="0"/>
                  <a:t>úsek Plzeň – Kaznějov </a:t>
                </a:r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8" name="Zástupný symbol pro obsah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015" y="1526639"/>
                <a:ext cx="8229600" cy="4525963"/>
              </a:xfrm>
              <a:blipFill rotWithShape="0">
                <a:blip r:embed="rId4"/>
                <a:stretch>
                  <a:fillRect l="-1333" t="-1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Soubor:Normalni rozdelen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5" y="4117480"/>
            <a:ext cx="8064896" cy="267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359189" y="6519446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Calibri" panose="020F0502020204030204" pitchFamily="34" charset="0"/>
              </a:rPr>
              <a:t>111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22661" y="6498155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Calibri" panose="020F0502020204030204" pitchFamily="34" charset="0"/>
              </a:rPr>
              <a:t>+1,5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5792147" y="6206457"/>
            <a:ext cx="3986" cy="134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STANDARDY KVALITY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19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897733"/>
              </p:ext>
            </p:extLst>
          </p:nvPr>
        </p:nvGraphicFramePr>
        <p:xfrm>
          <a:off x="210226" y="1384973"/>
          <a:ext cx="8720372" cy="51079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55581"/>
                <a:gridCol w="2562869"/>
                <a:gridCol w="3701922"/>
              </a:tblGrid>
              <a:tr h="390072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u="none" strike="noStrike" dirty="0" smtClean="0">
                          <a:effectLst/>
                        </a:rPr>
                        <a:t>požadavek MD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u="none" strike="noStrike" dirty="0" smtClean="0">
                          <a:effectLst/>
                        </a:rPr>
                        <a:t>naše řešení</a:t>
                      </a:r>
                      <a:endParaRPr lang="cs-CZ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prodej </a:t>
                      </a:r>
                      <a:r>
                        <a:rPr lang="cs-CZ" sz="2000" u="none" strike="noStrike" dirty="0">
                          <a:effectLst/>
                        </a:rPr>
                        <a:t>občerstvení 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nepovinné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ne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klimatizace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err="1">
                          <a:effectLst/>
                        </a:rPr>
                        <a:t>Wifi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vnitřní bezbariérovost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nepovinná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částečná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err="1" smtClean="0">
                          <a:effectLst/>
                        </a:rPr>
                        <a:t>nízkopodlažnost</a:t>
                      </a:r>
                      <a:endParaRPr lang="cs-CZ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20 % podlahové plochy ve 2.třídě</a:t>
                      </a:r>
                      <a:endParaRPr lang="cs-CZ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ano, nástupní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hrana 550 – 650 mm nad TK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stolek </a:t>
                      </a:r>
                      <a:r>
                        <a:rPr lang="cs-CZ" sz="2000" u="none" strike="noStrike" dirty="0">
                          <a:effectLst/>
                        </a:rPr>
                        <a:t>u sedadel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1009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sklopná </a:t>
                      </a:r>
                      <a:r>
                        <a:rPr lang="cs-CZ" sz="2000" u="none" strike="noStrike" dirty="0">
                          <a:effectLst/>
                        </a:rPr>
                        <a:t>sedadla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max. 10 % ve 2.třídě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ano,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u míst na kola; nezapočítávají se do kapacity vlaku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akustický a vizuální </a:t>
                      </a:r>
                      <a:r>
                        <a:rPr lang="cs-CZ" sz="2000" u="none" strike="noStrike" dirty="0">
                          <a:effectLst/>
                        </a:rPr>
                        <a:t>informační systém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kern="1200" dirty="0" smtClean="0">
                          <a:effectLst/>
                        </a:rPr>
                        <a:t>směrové tabule na stranách vozidla</a:t>
                      </a:r>
                      <a:endParaRPr lang="cs-CZ" sz="2000" b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kern="1200" dirty="0" smtClean="0">
                          <a:effectLst/>
                        </a:rPr>
                        <a:t>ano</a:t>
                      </a:r>
                      <a:endParaRPr lang="cs-CZ" sz="2000" b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OSNOVA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ÚVOD</a:t>
            </a:r>
          </a:p>
          <a:p>
            <a:r>
              <a:rPr lang="cs-CZ" b="1" dirty="0" smtClean="0"/>
              <a:t>OBECNÉ INFORMACE</a:t>
            </a:r>
          </a:p>
          <a:p>
            <a:r>
              <a:rPr lang="cs-CZ" b="1" dirty="0"/>
              <a:t>STANOVENÍ KAPACITY </a:t>
            </a:r>
            <a:r>
              <a:rPr lang="cs-CZ" b="1" dirty="0" smtClean="0"/>
              <a:t>SOUPRAV</a:t>
            </a:r>
          </a:p>
          <a:p>
            <a:r>
              <a:rPr lang="cs-CZ" b="1" dirty="0" smtClean="0"/>
              <a:t>STANOVENÍ NÁKLADŮ</a:t>
            </a:r>
            <a:endParaRPr lang="cs-CZ" b="1" dirty="0"/>
          </a:p>
          <a:p>
            <a:r>
              <a:rPr lang="cs-CZ" b="1" dirty="0" smtClean="0"/>
              <a:t>VARIANTA A</a:t>
            </a:r>
          </a:p>
          <a:p>
            <a:r>
              <a:rPr lang="cs-CZ" b="1" dirty="0" smtClean="0"/>
              <a:t>VARIANTA B</a:t>
            </a:r>
          </a:p>
          <a:p>
            <a:r>
              <a:rPr lang="cs-CZ" b="1" dirty="0"/>
              <a:t>S</a:t>
            </a:r>
            <a:r>
              <a:rPr lang="cs-CZ" b="1" dirty="0" smtClean="0"/>
              <a:t>ROVNÁNÍ VARIANT</a:t>
            </a:r>
          </a:p>
          <a:p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 smtClean="0">
                <a:solidFill>
                  <a:schemeClr val="bg1"/>
                </a:solidFill>
              </a:rPr>
              <a:pPr algn="ctr"/>
              <a:t>2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2060"/>
                </a:solidFill>
              </a:rPr>
              <a:t>STANDARDY KVALITY </a:t>
            </a:r>
            <a:r>
              <a:rPr lang="cs-CZ" sz="4000" b="1" dirty="0" smtClean="0">
                <a:solidFill>
                  <a:srgbClr val="002060"/>
                </a:solidFill>
              </a:rPr>
              <a:t>(2/2</a:t>
            </a:r>
            <a:r>
              <a:rPr lang="cs-CZ" sz="40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20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53140"/>
              </p:ext>
            </p:extLst>
          </p:nvPr>
        </p:nvGraphicFramePr>
        <p:xfrm>
          <a:off x="373301" y="1415996"/>
          <a:ext cx="8394222" cy="507687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55581"/>
                <a:gridCol w="2562869"/>
                <a:gridCol w="3375772"/>
              </a:tblGrid>
              <a:tr h="390072">
                <a:tc>
                  <a:txBody>
                    <a:bodyPr/>
                    <a:lstStyle/>
                    <a:p>
                      <a:pPr algn="l" fontAlgn="b"/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u="none" strike="noStrike" dirty="0" smtClean="0">
                          <a:effectLst/>
                        </a:rPr>
                        <a:t>požadavek MD</a:t>
                      </a:r>
                      <a:endParaRPr lang="cs-CZ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naše řešení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invalidní </a:t>
                      </a:r>
                      <a:r>
                        <a:rPr lang="cs-CZ" sz="2000" u="none" strike="noStrike" dirty="0">
                          <a:effectLst/>
                        </a:rPr>
                        <a:t>vozík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dle TSI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(2 bezbariérová místa)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dětský kočárek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1 na 50 míst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ano, </a:t>
                      </a:r>
                      <a:r>
                        <a:rPr lang="cs-CZ" sz="2000" b="1" u="none" strike="noStrike" dirty="0" smtClean="0">
                          <a:effectLst/>
                        </a:rPr>
                        <a:t>5 míst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jízdní </a:t>
                      </a:r>
                      <a:r>
                        <a:rPr lang="cs-CZ" sz="2000" u="none" strike="noStrike" dirty="0">
                          <a:effectLst/>
                        </a:rPr>
                        <a:t>kolo 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2 na 50 míst, od 200 dále 1 na 50 míst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ano, </a:t>
                      </a:r>
                      <a:r>
                        <a:rPr lang="cs-CZ" sz="2000" b="1" u="none" strike="noStrike" dirty="0" smtClean="0">
                          <a:effectLst/>
                        </a:rPr>
                        <a:t>9 míst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zásuvky ve 2. třídě</a:t>
                      </a:r>
                      <a:endParaRPr lang="cs-CZ" sz="200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1 na 4 místa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ano, 1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na 2 místa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zásuvky v 1. třídě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1 na 2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místa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ano, 1 na 1 místo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prostor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pro přepravu objemných zavazadel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uprostřed oddílu</a:t>
                      </a:r>
                      <a:endParaRPr lang="cs-CZ" sz="200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43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počet WC 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120 míst na jedno WC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2 (z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toho 1</a:t>
                      </a:r>
                      <a:r>
                        <a:rPr lang="cs-CZ" sz="2000" u="none" strike="noStrike" dirty="0" smtClean="0">
                          <a:effectLst/>
                        </a:rPr>
                        <a:t> bezbariérové)</a:t>
                      </a:r>
                      <a:endParaRPr lang="cs-CZ" sz="200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43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uzavřený systém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WC </a:t>
                      </a:r>
                      <a:r>
                        <a:rPr lang="cs-CZ" sz="2000" u="none" strike="noStrike" dirty="0" smtClean="0">
                          <a:effectLst/>
                        </a:rPr>
                        <a:t> 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cs-CZ" sz="2000" u="none" strike="noStrike" dirty="0" smtClean="0">
                          <a:effectLst/>
                        </a:rPr>
                        <a:t>1. třída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cs-CZ" sz="2000" u="none" strike="noStrike" dirty="0" smtClean="0">
                          <a:effectLst/>
                        </a:rPr>
                        <a:t>aspoň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8 %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u="none" strike="noStrike" dirty="0" smtClean="0">
                          <a:effectLst/>
                        </a:rPr>
                        <a:t>&lt; 8 % (15 míst)</a:t>
                      </a:r>
                      <a:endParaRPr lang="cs-CZ" sz="20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953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SOUPRAVY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21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3160"/>
            <a:ext cx="8229600" cy="4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SOUPRAVY (2/2)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22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97844"/>
              </p:ext>
            </p:extLst>
          </p:nvPr>
        </p:nvGraphicFramePr>
        <p:xfrm>
          <a:off x="467544" y="1547663"/>
          <a:ext cx="6840760" cy="440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4551"/>
                <a:gridCol w="2416209"/>
              </a:tblGrid>
              <a:tr h="65720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Parametr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Třívozová</a:t>
                      </a:r>
                      <a:r>
                        <a:rPr lang="cs-CZ" sz="2000" dirty="0">
                          <a:effectLst/>
                        </a:rPr>
                        <a:t> jednotka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5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vozů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5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Délka soupravy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80 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5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Hmotnost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148 </a:t>
                      </a:r>
                      <a:r>
                        <a:rPr lang="cs-CZ" sz="2000" dirty="0">
                          <a:effectLst/>
                        </a:rPr>
                        <a:t>t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2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Výkon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1 </a:t>
                      </a:r>
                      <a:r>
                        <a:rPr lang="cs-CZ" sz="2000" dirty="0" smtClean="0">
                          <a:effectLst/>
                        </a:rPr>
                        <a:t>400 </a:t>
                      </a:r>
                      <a:r>
                        <a:rPr lang="cs-CZ" sz="2000" dirty="0">
                          <a:effectLst/>
                        </a:rPr>
                        <a:t>kW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2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standardních sedadel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225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5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sklopných sedadel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514525"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 jednotky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/>
                        <a:t>137 550 000 Kč </a:t>
                      </a:r>
                      <a:endParaRPr lang="cs-CZ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7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ŘEŠENÍ PROVOZU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Calibri" panose="020F0502020204030204" pitchFamily="34" charset="0"/>
              </a:rPr>
              <a:t>dvě období: celoroční a letní provoz (16.6. – 15.9</a:t>
            </a:r>
            <a:r>
              <a:rPr lang="cs-CZ" dirty="0" smtClean="0">
                <a:latin typeface="Calibri" panose="020F0502020204030204" pitchFamily="34" charset="0"/>
              </a:rPr>
              <a:t>.)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základ: 98 spojů/týden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  <a:p>
            <a:r>
              <a:rPr lang="cs-CZ" u="sng" dirty="0" smtClean="0">
                <a:latin typeface="Calibri" panose="020F0502020204030204" pitchFamily="34" charset="0"/>
              </a:rPr>
              <a:t>celoročně (39 týdnů):</a:t>
            </a:r>
            <a:endParaRPr lang="cs-CZ" u="sng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 smtClean="0">
                <a:latin typeface="Calibri" panose="020F0502020204030204" pitchFamily="34" charset="0"/>
              </a:rPr>
              <a:t>nutno posilovat v </a:t>
            </a:r>
            <a:r>
              <a:rPr lang="cs-CZ" dirty="0">
                <a:latin typeface="Calibri" panose="020F0502020204030204" pitchFamily="34" charset="0"/>
              </a:rPr>
              <a:t>pátek a neděli v celé trase</a:t>
            </a:r>
          </a:p>
          <a:p>
            <a:pPr>
              <a:lnSpc>
                <a:spcPct val="110000"/>
              </a:lnSpc>
            </a:pPr>
            <a:endParaRPr lang="cs-CZ" dirty="0">
              <a:latin typeface="Calibri" panose="020F0502020204030204" pitchFamily="34" charset="0"/>
            </a:endParaRPr>
          </a:p>
          <a:p>
            <a:r>
              <a:rPr lang="cs-CZ" u="sng" dirty="0">
                <a:latin typeface="Calibri" panose="020F0502020204030204" pitchFamily="34" charset="0"/>
              </a:rPr>
              <a:t>l</a:t>
            </a:r>
            <a:r>
              <a:rPr lang="cs-CZ" u="sng" dirty="0" smtClean="0">
                <a:latin typeface="Calibri" panose="020F0502020204030204" pitchFamily="34" charset="0"/>
              </a:rPr>
              <a:t>éto (13 týdnů):</a:t>
            </a:r>
            <a:endParaRPr lang="cs-CZ" u="sng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posílené vlaky </a:t>
            </a:r>
            <a:r>
              <a:rPr lang="cs-CZ" dirty="0" smtClean="0">
                <a:latin typeface="Calibri" panose="020F0502020204030204" pitchFamily="34" charset="0"/>
              </a:rPr>
              <a:t>v sobotu </a:t>
            </a:r>
            <a:r>
              <a:rPr lang="cs-CZ" dirty="0">
                <a:latin typeface="Calibri" panose="020F0502020204030204" pitchFamily="34" charset="0"/>
              </a:rPr>
              <a:t>a </a:t>
            </a:r>
            <a:r>
              <a:rPr lang="cs-CZ" dirty="0" smtClean="0">
                <a:latin typeface="Calibri" panose="020F0502020204030204" pitchFamily="34" charset="0"/>
              </a:rPr>
              <a:t>neděli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některé vlaky posílené jen v části trasy: Plzeň – Plasy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23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2060"/>
                </a:solidFill>
              </a:rPr>
              <a:t>ŘEŠENÍ PROVOZU </a:t>
            </a:r>
            <a:r>
              <a:rPr lang="cs-CZ" sz="4000" b="1" dirty="0" smtClean="0">
                <a:solidFill>
                  <a:srgbClr val="002060"/>
                </a:solidFill>
              </a:rPr>
              <a:t>(2/2)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24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0214"/>
            <a:ext cx="8208912" cy="29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r>
              <a:rPr lang="cs-CZ" b="1" dirty="0" smtClean="0"/>
              <a:t>POČET JEDNOTEK</a:t>
            </a:r>
          </a:p>
          <a:p>
            <a:pPr fontAlgn="b"/>
            <a:r>
              <a:rPr lang="cs-CZ" dirty="0" smtClean="0"/>
              <a:t>Turnus: 6 jednotek</a:t>
            </a:r>
            <a:endParaRPr lang="cs-CZ" dirty="0"/>
          </a:p>
          <a:p>
            <a:pPr fontAlgn="b"/>
            <a:r>
              <a:rPr lang="cs-CZ" dirty="0" smtClean="0"/>
              <a:t>Záloha: 1 jednotka</a:t>
            </a:r>
          </a:p>
          <a:p>
            <a:pPr fontAlgn="b"/>
            <a:r>
              <a:rPr lang="cs-CZ" dirty="0" smtClean="0"/>
              <a:t>Provozní potřeba: 7 jednotek</a:t>
            </a:r>
          </a:p>
          <a:p>
            <a:endParaRPr lang="cs-CZ" dirty="0" smtClean="0"/>
          </a:p>
          <a:p>
            <a:pPr fontAlgn="b"/>
            <a:r>
              <a:rPr lang="cs-CZ" dirty="0"/>
              <a:t>C</a:t>
            </a:r>
            <a:r>
              <a:rPr lang="cs-CZ" dirty="0" smtClean="0"/>
              <a:t>ena pořízení/jednotka: </a:t>
            </a:r>
            <a:r>
              <a:rPr lang="cs-CZ" dirty="0"/>
              <a:t>137 550 </a:t>
            </a:r>
            <a:r>
              <a:rPr lang="cs-CZ" dirty="0" smtClean="0"/>
              <a:t>000 Kč</a:t>
            </a:r>
            <a:endParaRPr lang="cs-CZ" dirty="0"/>
          </a:p>
          <a:p>
            <a:pPr fontAlgn="b"/>
            <a:r>
              <a:rPr lang="cs-CZ" dirty="0"/>
              <a:t>C</a:t>
            </a:r>
            <a:r>
              <a:rPr lang="cs-CZ" dirty="0" smtClean="0"/>
              <a:t>ena za 7 jednotek: </a:t>
            </a:r>
            <a:r>
              <a:rPr lang="cs-CZ" b="1" dirty="0" smtClean="0"/>
              <a:t>962 </a:t>
            </a:r>
            <a:r>
              <a:rPr lang="cs-CZ" b="1" dirty="0"/>
              <a:t>850 </a:t>
            </a:r>
            <a:r>
              <a:rPr lang="cs-CZ" b="1" dirty="0" smtClean="0"/>
              <a:t>000 Kč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25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OBĚHY</a:t>
            </a:r>
            <a:endParaRPr lang="cs-CZ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VÝKONY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26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23980"/>
              </p:ext>
            </p:extLst>
          </p:nvPr>
        </p:nvGraphicFramePr>
        <p:xfrm>
          <a:off x="467544" y="1574466"/>
          <a:ext cx="8064896" cy="4704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3441"/>
                <a:gridCol w="3621455"/>
              </a:tblGrid>
              <a:tr h="58805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Vlakový výkon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800 072 </a:t>
                      </a:r>
                      <a:r>
                        <a:rPr lang="cs-CZ" sz="2400" dirty="0" err="1" smtClean="0">
                          <a:effectLst/>
                        </a:rPr>
                        <a:t>vlkm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05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Vozový výkon </a:t>
                      </a:r>
                      <a:r>
                        <a:rPr lang="cs-CZ" sz="2400" dirty="0" smtClean="0">
                          <a:effectLst/>
                        </a:rPr>
                        <a:t>základní souprava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800 072 </a:t>
                      </a:r>
                      <a:r>
                        <a:rPr lang="cs-CZ" sz="2400" dirty="0" err="1" smtClean="0">
                          <a:effectLst/>
                        </a:rPr>
                        <a:t>vozkm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05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Vozový výkon </a:t>
                      </a:r>
                      <a:r>
                        <a:rPr lang="cs-CZ" sz="2400" dirty="0" smtClean="0">
                          <a:effectLst/>
                        </a:rPr>
                        <a:t>posílená souprava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</a:rPr>
                        <a:t>95 602 </a:t>
                      </a:r>
                      <a:r>
                        <a:rPr lang="cs-CZ" sz="2400" dirty="0" err="1" smtClean="0">
                          <a:effectLst/>
                        </a:rPr>
                        <a:t>vozkm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05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Celkový vozový </a:t>
                      </a:r>
                      <a:r>
                        <a:rPr lang="cs-CZ" sz="2400" dirty="0" smtClean="0">
                          <a:effectLst/>
                        </a:rPr>
                        <a:t>výkon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895 674 </a:t>
                      </a:r>
                      <a:r>
                        <a:rPr lang="cs-CZ" sz="2400" dirty="0" err="1" smtClean="0">
                          <a:effectLst/>
                        </a:rPr>
                        <a:t>vozkm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05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Dopravní výkon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Calibri" panose="020F0502020204030204" pitchFamily="34" charset="0"/>
                        </a:rPr>
                        <a:t>148 681 884</a:t>
                      </a:r>
                      <a:r>
                        <a:rPr lang="cs-CZ" sz="24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effectLst/>
                        </a:rPr>
                        <a:t>hrtkm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05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Místový výkon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Calibri" panose="020F0502020204030204" pitchFamily="34" charset="0"/>
                        </a:rPr>
                        <a:t>201 526 650</a:t>
                      </a:r>
                      <a:r>
                        <a:rPr lang="cs-CZ" sz="2400" dirty="0" smtClean="0">
                          <a:effectLst/>
                        </a:rPr>
                        <a:t> </a:t>
                      </a:r>
                      <a:r>
                        <a:rPr lang="cs-CZ" sz="2400" dirty="0" err="1" smtClean="0">
                          <a:effectLst/>
                        </a:rPr>
                        <a:t>místkm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05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Přepravní výkon</a:t>
                      </a:r>
                      <a:endParaRPr lang="cs-CZ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Calibri" panose="020F0502020204030204" pitchFamily="34" charset="0"/>
                        </a:rPr>
                        <a:t>63 070 484</a:t>
                      </a:r>
                      <a:r>
                        <a:rPr lang="cs-CZ" sz="24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400" b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oskm</a:t>
                      </a:r>
                      <a:r>
                        <a:rPr lang="cs-CZ" sz="24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/rok</a:t>
                      </a:r>
                      <a:endParaRPr lang="cs-CZ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054"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Průměrná obsazenost</a:t>
                      </a:r>
                      <a:endParaRPr lang="cs-CZ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  <a:r>
                        <a:rPr lang="cs-CZ" sz="2400" b="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%</a:t>
                      </a:r>
                      <a:endParaRPr lang="cs-CZ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4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2060"/>
                </a:solidFill>
              </a:rPr>
              <a:t>PERSONÁL (1/2)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Pokladny zachovány v 7 stanicích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ybrány dle nejvyššího počtu nastupujících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Plzeň, Kaznějov, Plasy, Chomutov, Chomutov město, Jirkov, </a:t>
            </a:r>
            <a:r>
              <a:rPr lang="cs-CZ" dirty="0" smtClean="0">
                <a:latin typeface="Calibri" panose="020F0502020204030204" pitchFamily="34" charset="0"/>
              </a:rPr>
              <a:t>Most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27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5229200"/>
            <a:ext cx="7499176" cy="3892550"/>
          </a:xfrm>
        </p:spPr>
        <p:txBody>
          <a:bodyPr/>
          <a:lstStyle/>
          <a:p>
            <a:r>
              <a:rPr lang="cs-CZ" dirty="0" smtClean="0"/>
              <a:t>ZS: vlakvedoucí</a:t>
            </a:r>
          </a:p>
          <a:p>
            <a:r>
              <a:rPr lang="cs-CZ" dirty="0" smtClean="0"/>
              <a:t>PS: vlakvedoucí + průvodčí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28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16081"/>
              </p:ext>
            </p:extLst>
          </p:nvPr>
        </p:nvGraphicFramePr>
        <p:xfrm>
          <a:off x="460399" y="1538339"/>
          <a:ext cx="8432081" cy="341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676"/>
                <a:gridCol w="1187933"/>
                <a:gridCol w="1208275"/>
                <a:gridCol w="1083989"/>
                <a:gridCol w="1872208"/>
              </a:tblGrid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HM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(Kč)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SHM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(Kč)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Počet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Celkem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(Kč/rok)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Strojvedoucí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35 000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46 900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15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703 500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Vlakvedoucí/průvodčí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30 000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40 200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13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522 600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Pokladní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25 000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33 500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23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770 500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87325">
                <a:tc gridSpan="4"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Celkové náklady na personál za 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23 959</a:t>
                      </a:r>
                      <a:r>
                        <a:rPr lang="cs-CZ" sz="2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2060"/>
                </a:solidFill>
              </a:rPr>
              <a:t>PERSONÁL </a:t>
            </a:r>
            <a:r>
              <a:rPr lang="cs-CZ" sz="4000" b="1" dirty="0" smtClean="0">
                <a:solidFill>
                  <a:srgbClr val="002060"/>
                </a:solidFill>
              </a:rPr>
              <a:t>(2/2</a:t>
            </a:r>
            <a:r>
              <a:rPr lang="cs-CZ" sz="4000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8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DOPRAVNÍ CESTA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29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CELKOVÉ NÁKLADY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C = </a:t>
            </a:r>
            <a:r>
              <a:rPr lang="cs-CZ" b="1" dirty="0" err="1" smtClean="0"/>
              <a:t>C</a:t>
            </a:r>
            <a:r>
              <a:rPr lang="cs-CZ" b="1" baseline="-25000" dirty="0" err="1" smtClean="0"/>
              <a:t>pk</a:t>
            </a:r>
            <a:r>
              <a:rPr lang="cs-CZ" b="1" dirty="0" smtClean="0"/>
              <a:t> + C</a:t>
            </a:r>
            <a:r>
              <a:rPr lang="cs-CZ" b="1" baseline="-25000" dirty="0" smtClean="0"/>
              <a:t>1</a:t>
            </a:r>
            <a:r>
              <a:rPr lang="cs-CZ" b="1" dirty="0" smtClean="0"/>
              <a:t> + C</a:t>
            </a:r>
            <a:r>
              <a:rPr lang="cs-CZ" b="1" baseline="-25000" dirty="0" smtClean="0"/>
              <a:t>2</a:t>
            </a:r>
          </a:p>
          <a:p>
            <a:pPr marL="0" indent="0" algn="ctr">
              <a:buNone/>
            </a:pPr>
            <a:endParaRPr lang="cs-CZ" b="1" baseline="-25000" dirty="0"/>
          </a:p>
          <a:p>
            <a:pPr marL="0" indent="0" algn="ctr">
              <a:buNone/>
            </a:pPr>
            <a:r>
              <a:rPr lang="cs-CZ" b="1" dirty="0" smtClean="0"/>
              <a:t>C = </a:t>
            </a:r>
            <a:r>
              <a:rPr lang="cs-CZ" b="1" dirty="0"/>
              <a:t>10 844 </a:t>
            </a:r>
            <a:r>
              <a:rPr lang="cs-CZ" b="1" dirty="0" smtClean="0"/>
              <a:t>041 </a:t>
            </a:r>
            <a:r>
              <a:rPr lang="cs-CZ" b="1" dirty="0" smtClean="0"/>
              <a:t>Kč/rok</a:t>
            </a:r>
            <a:endParaRPr lang="cs-CZ" b="1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dirty="0" err="1"/>
              <a:t>C</a:t>
            </a:r>
            <a:r>
              <a:rPr lang="cs-CZ" baseline="-25000" dirty="0" err="1"/>
              <a:t>pk</a:t>
            </a:r>
            <a:r>
              <a:rPr lang="cs-CZ" baseline="-25000" dirty="0"/>
              <a:t> </a:t>
            </a:r>
            <a:r>
              <a:rPr lang="cs-CZ" dirty="0" smtClean="0"/>
              <a:t>…</a:t>
            </a:r>
            <a:r>
              <a:rPr lang="cs-CZ" baseline="-25000" dirty="0" smtClean="0"/>
              <a:t> </a:t>
            </a:r>
            <a:r>
              <a:rPr lang="cs-CZ" dirty="0"/>
              <a:t>c</a:t>
            </a:r>
            <a:r>
              <a:rPr lang="cs-CZ" dirty="0" smtClean="0"/>
              <a:t>ena </a:t>
            </a:r>
            <a:r>
              <a:rPr lang="cs-CZ" dirty="0"/>
              <a:t>za přidělení </a:t>
            </a:r>
            <a:r>
              <a:rPr lang="cs-CZ" dirty="0" smtClean="0"/>
              <a:t>kapacity</a:t>
            </a:r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baseline="-25000" dirty="0" smtClean="0"/>
              <a:t>1 </a:t>
            </a:r>
            <a:r>
              <a:rPr lang="cs-CZ" dirty="0" smtClean="0"/>
              <a:t>…</a:t>
            </a:r>
            <a:r>
              <a:rPr lang="cs-CZ" baseline="-25000" dirty="0" smtClean="0"/>
              <a:t> </a:t>
            </a:r>
            <a:r>
              <a:rPr lang="cs-CZ" dirty="0"/>
              <a:t>cena za řízení provozu</a:t>
            </a:r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baseline="-25000" dirty="0" smtClean="0"/>
              <a:t>2 </a:t>
            </a:r>
            <a:r>
              <a:rPr lang="cs-CZ" dirty="0" smtClean="0"/>
              <a:t>…</a:t>
            </a:r>
            <a:r>
              <a:rPr lang="cs-CZ" baseline="-25000" dirty="0" smtClean="0"/>
              <a:t> </a:t>
            </a:r>
            <a:r>
              <a:rPr lang="cs-CZ" dirty="0"/>
              <a:t>cena za zajištění provozuschopnosti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endParaRPr lang="cs-CZ" sz="3200" b="1" dirty="0" smtClean="0"/>
          </a:p>
          <a:p>
            <a:pPr marL="457200" lvl="1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4378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ÚVOD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420546"/>
            <a:ext cx="8229600" cy="4525963"/>
          </a:xfrm>
        </p:spPr>
        <p:txBody>
          <a:bodyPr>
            <a:noAutofit/>
          </a:bodyPr>
          <a:lstStyle/>
          <a:p>
            <a:pPr marL="285750" indent="-285750"/>
            <a:r>
              <a:rPr lang="cs-CZ" sz="3600" dirty="0" smtClean="0">
                <a:latin typeface="Calibri" panose="020F0502020204030204" pitchFamily="34" charset="0"/>
              </a:rPr>
              <a:t>Připravit nabídku pro zadavatele</a:t>
            </a:r>
          </a:p>
          <a:p>
            <a:pPr marL="285750" indent="-285750"/>
            <a:r>
              <a:rPr lang="cs-CZ" sz="3600" dirty="0" smtClean="0">
                <a:latin typeface="Calibri" panose="020F0502020204030204" pitchFamily="34" charset="0"/>
              </a:rPr>
              <a:t>Navrhnout vhodná vozidla</a:t>
            </a:r>
          </a:p>
          <a:p>
            <a:pPr marL="285750" indent="-285750"/>
            <a:r>
              <a:rPr lang="cs-CZ" sz="3600" dirty="0" smtClean="0">
                <a:latin typeface="Calibri" panose="020F0502020204030204" pitchFamily="34" charset="0"/>
              </a:rPr>
              <a:t>Provozní a ekonomický návrh</a:t>
            </a:r>
            <a:endParaRPr lang="cs-CZ" sz="3600" dirty="0">
              <a:latin typeface="Calibri" panose="020F0502020204030204" pitchFamily="34" charset="0"/>
            </a:endParaRP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046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30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29298"/>
              </p:ext>
            </p:extLst>
          </p:nvPr>
        </p:nvGraphicFramePr>
        <p:xfrm>
          <a:off x="683568" y="1841784"/>
          <a:ext cx="7920880" cy="2955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1368152"/>
                <a:gridCol w="2448272"/>
              </a:tblGrid>
              <a:tr h="579104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  <a:latin typeface="+mn-lt"/>
                        </a:rPr>
                        <a:t>S</a:t>
                      </a:r>
                      <a:r>
                        <a:rPr lang="cs-CZ" sz="2600" kern="1200" dirty="0" smtClean="0">
                          <a:effectLst/>
                          <a:latin typeface="+mn-lt"/>
                        </a:rPr>
                        <a:t>potřeba </a:t>
                      </a:r>
                      <a:r>
                        <a:rPr lang="cs-CZ" sz="2600" kern="1200" dirty="0">
                          <a:effectLst/>
                          <a:latin typeface="+mn-lt"/>
                        </a:rPr>
                        <a:t>nafty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</a:t>
                      </a:r>
                      <a:r>
                        <a:rPr lang="cs-CZ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hrtkm</a:t>
                      </a:r>
                      <a:endParaRPr lang="cs-CZ" sz="2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0,0094</a:t>
                      </a:r>
                      <a:endParaRPr lang="cs-CZ" sz="2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9525" marB="0" anchor="ctr"/>
                </a:tc>
              </a:tr>
              <a:tr h="58741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  <a:latin typeface="+mn-lt"/>
                        </a:rPr>
                        <a:t>H</a:t>
                      </a:r>
                      <a:r>
                        <a:rPr lang="cs-CZ" sz="2600" kern="1200" dirty="0" smtClean="0">
                          <a:effectLst/>
                          <a:latin typeface="+mn-lt"/>
                        </a:rPr>
                        <a:t>rubé </a:t>
                      </a:r>
                      <a:r>
                        <a:rPr lang="cs-CZ" sz="2600" kern="1200" dirty="0">
                          <a:effectLst/>
                          <a:latin typeface="+mn-lt"/>
                        </a:rPr>
                        <a:t>tunové kilometry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hrtkm</a:t>
                      </a:r>
                      <a:endParaRPr kumimoji="0" lang="cs-CZ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  <a:latin typeface="+mn-lt"/>
                        </a:rPr>
                        <a:t>148 004 </a:t>
                      </a:r>
                      <a:r>
                        <a:rPr lang="cs-CZ" sz="2600" kern="1200" dirty="0" smtClean="0">
                          <a:effectLst/>
                          <a:latin typeface="+mn-lt"/>
                        </a:rPr>
                        <a:t>272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564718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 smtClean="0">
                          <a:effectLst/>
                          <a:latin typeface="+mn-lt"/>
                        </a:rPr>
                        <a:t>Spotřeba </a:t>
                      </a:r>
                      <a:r>
                        <a:rPr lang="cs-CZ" sz="2600" kern="1200" dirty="0">
                          <a:effectLst/>
                          <a:latin typeface="+mn-lt"/>
                        </a:rPr>
                        <a:t>nafty </a:t>
                      </a:r>
                      <a:r>
                        <a:rPr lang="cs-CZ" sz="2600" kern="1200" dirty="0" smtClean="0">
                          <a:effectLst/>
                          <a:latin typeface="+mn-lt"/>
                        </a:rPr>
                        <a:t>za </a:t>
                      </a:r>
                      <a:r>
                        <a:rPr lang="cs-CZ" sz="2600" kern="1200" dirty="0">
                          <a:effectLst/>
                          <a:latin typeface="+mn-lt"/>
                        </a:rPr>
                        <a:t>rok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  <a:latin typeface="+mn-lt"/>
                        </a:rPr>
                        <a:t>1 391 240 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 smtClean="0">
                          <a:effectLst/>
                          <a:latin typeface="+mn-lt"/>
                        </a:rPr>
                        <a:t>Cena nafty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kern="1200" dirty="0" smtClean="0">
                          <a:effectLst/>
                          <a:latin typeface="+mn-lt"/>
                        </a:rPr>
                        <a:t>Kč/l</a:t>
                      </a:r>
                      <a:endParaRPr lang="cs-CZ" sz="2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  <a:latin typeface="+mn-lt"/>
                        </a:rPr>
                        <a:t>31,54 </a:t>
                      </a:r>
                      <a:r>
                        <a:rPr lang="cs-CZ" sz="2600" kern="1200" dirty="0" smtClean="0">
                          <a:effectLst/>
                          <a:latin typeface="+mn-lt"/>
                        </a:rPr>
                        <a:t>Kč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  <a:latin typeface="+mn-lt"/>
                        </a:rPr>
                        <a:t>C</a:t>
                      </a:r>
                      <a:r>
                        <a:rPr lang="cs-CZ" sz="2600" kern="1200" dirty="0" smtClean="0">
                          <a:effectLst/>
                          <a:latin typeface="+mn-lt"/>
                        </a:rPr>
                        <a:t>elkové </a:t>
                      </a:r>
                      <a:r>
                        <a:rPr lang="cs-CZ" sz="2600" kern="1200" dirty="0">
                          <a:effectLst/>
                          <a:latin typeface="+mn-lt"/>
                        </a:rPr>
                        <a:t>náklady na energii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Kč/rok</a:t>
                      </a:r>
                      <a:endParaRPr lang="cs-CZ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b="1" kern="1200" dirty="0">
                          <a:effectLst/>
                          <a:latin typeface="+mn-lt"/>
                        </a:rPr>
                        <a:t>43 879 </a:t>
                      </a:r>
                      <a:r>
                        <a:rPr lang="cs-CZ" sz="2600" b="1" kern="1200" dirty="0" smtClean="0">
                          <a:effectLst/>
                          <a:latin typeface="+mn-lt"/>
                        </a:rPr>
                        <a:t>715</a:t>
                      </a:r>
                      <a:endParaRPr lang="cs-CZ" sz="2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</a:tbl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ENERGIE</a:t>
            </a:r>
            <a:endParaRPr lang="cs-CZ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ÚDRŽBA A ČIŠTĚNÍ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31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86781"/>
              </p:ext>
            </p:extLst>
          </p:nvPr>
        </p:nvGraphicFramePr>
        <p:xfrm>
          <a:off x="467544" y="1700848"/>
          <a:ext cx="7848871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7039"/>
                <a:gridCol w="1644552"/>
                <a:gridCol w="1827280"/>
              </a:tblGrid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Měrné náklady na údržbu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Kč/vozkm</a:t>
                      </a: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35,45</a:t>
                      </a:r>
                      <a:endParaRPr lang="cs-CZ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Měrné náklady na čistění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Kč/vozkm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Celkové náklady na údržbu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Kč/rok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Calibri" panose="020F0502020204030204" pitchFamily="34" charset="0"/>
                        </a:rPr>
                        <a:t>31 751 643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Celkové náklady na čištění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Kč/rok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2 015 267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REŽIE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32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2134367"/>
            <a:ext cx="8229600" cy="1900808"/>
          </a:xfrm>
        </p:spPr>
        <p:txBody>
          <a:bodyPr>
            <a:normAutofit/>
          </a:bodyPr>
          <a:lstStyle/>
          <a:p>
            <a:r>
              <a:rPr lang="cs-CZ" dirty="0" smtClean="0"/>
              <a:t>Měrné režijní náklady: 15 Kč/</a:t>
            </a:r>
            <a:r>
              <a:rPr lang="cs-CZ" dirty="0" err="1" smtClean="0"/>
              <a:t>vlkm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Režijní náklady celkem: </a:t>
            </a:r>
            <a:r>
              <a:rPr lang="cs-CZ" b="1" dirty="0">
                <a:latin typeface="Calibri" panose="020F0502020204030204" pitchFamily="34" charset="0"/>
              </a:rPr>
              <a:t>12 001 080 </a:t>
            </a:r>
            <a:r>
              <a:rPr lang="cs-CZ" b="1" dirty="0" smtClean="0"/>
              <a:t>Kč/rok</a:t>
            </a:r>
            <a:endParaRPr lang="cs-CZ" sz="3200" b="1" dirty="0" smtClean="0"/>
          </a:p>
          <a:p>
            <a:pPr marL="457200" lvl="1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8545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FINANCOVÁNÍ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33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1360488"/>
            <a:ext cx="8229600" cy="494883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Komerční </a:t>
            </a:r>
            <a:r>
              <a:rPr lang="cs-CZ" dirty="0">
                <a:latin typeface="Calibri" panose="020F0502020204030204" pitchFamily="34" charset="0"/>
              </a:rPr>
              <a:t>úvěr – anuitní metoda splácení</a:t>
            </a:r>
          </a:p>
          <a:p>
            <a:r>
              <a:rPr lang="cs-CZ" dirty="0">
                <a:latin typeface="Calibri" panose="020F0502020204030204" pitchFamily="34" charset="0"/>
              </a:rPr>
              <a:t>20 % vlastní zdroje, 80 % cizí zdroje</a:t>
            </a:r>
            <a:endParaRPr lang="cs-CZ" dirty="0"/>
          </a:p>
          <a:p>
            <a:r>
              <a:rPr lang="cs-CZ" dirty="0" smtClean="0"/>
              <a:t>Pořizovací </a:t>
            </a:r>
            <a:r>
              <a:rPr lang="cs-CZ" dirty="0"/>
              <a:t>cena </a:t>
            </a:r>
            <a:r>
              <a:rPr lang="cs-CZ" dirty="0" smtClean="0"/>
              <a:t>jednotek: 962,85 </a:t>
            </a:r>
            <a:r>
              <a:rPr lang="cs-CZ" dirty="0"/>
              <a:t>mil.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Doba splácení: 10 let </a:t>
            </a:r>
          </a:p>
          <a:p>
            <a:r>
              <a:rPr lang="cs-CZ" dirty="0" smtClean="0"/>
              <a:t>Doba odepisování: 20 let</a:t>
            </a:r>
          </a:p>
          <a:p>
            <a:r>
              <a:rPr lang="cs-CZ" dirty="0" smtClean="0"/>
              <a:t>Úroková míra: 5 %</a:t>
            </a:r>
          </a:p>
          <a:p>
            <a:r>
              <a:rPr lang="cs-CZ" b="1" dirty="0"/>
              <a:t>Roční splátka: </a:t>
            </a:r>
            <a:r>
              <a:rPr lang="cs-CZ" b="1" dirty="0">
                <a:latin typeface="Calibri" panose="020F0502020204030204" pitchFamily="34" charset="0"/>
              </a:rPr>
              <a:t>15 151 189 </a:t>
            </a:r>
            <a:r>
              <a:rPr lang="cs-CZ" b="1" dirty="0"/>
              <a:t>Kč 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Výsledné </a:t>
            </a:r>
            <a:r>
              <a:rPr lang="cs-CZ" dirty="0">
                <a:latin typeface="Calibri" panose="020F0502020204030204" pitchFamily="34" charset="0"/>
              </a:rPr>
              <a:t>cash </a:t>
            </a:r>
            <a:r>
              <a:rPr lang="cs-CZ" dirty="0" err="1" smtClean="0">
                <a:latin typeface="Calibri" panose="020F0502020204030204" pitchFamily="34" charset="0"/>
              </a:rPr>
              <a:t>flow</a:t>
            </a:r>
            <a:r>
              <a:rPr lang="cs-CZ" dirty="0" smtClean="0">
                <a:latin typeface="Calibri" panose="020F0502020204030204" pitchFamily="34" charset="0"/>
              </a:rPr>
              <a:t> po 15. roce: </a:t>
            </a:r>
            <a:r>
              <a:rPr lang="cs-CZ" b="1" dirty="0" smtClean="0">
                <a:latin typeface="Calibri" panose="020F0502020204030204" pitchFamily="34" charset="0"/>
              </a:rPr>
              <a:t>92</a:t>
            </a:r>
            <a:r>
              <a:rPr lang="cs-CZ" b="1" dirty="0">
                <a:latin typeface="Calibri" panose="020F0502020204030204" pitchFamily="34" charset="0"/>
              </a:rPr>
              <a:t> 739 668 Kč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Nevýhodné </a:t>
            </a:r>
            <a:r>
              <a:rPr lang="cs-CZ" dirty="0">
                <a:latin typeface="Calibri" panose="020F0502020204030204" pitchFamily="34" charset="0"/>
              </a:rPr>
              <a:t>- vlastní zdroje: 192 570 000 </a:t>
            </a:r>
            <a:r>
              <a:rPr lang="cs-CZ" dirty="0" smtClean="0">
                <a:latin typeface="Calibri" panose="020F0502020204030204" pitchFamily="34" charset="0"/>
              </a:rPr>
              <a:t>Kč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PŘEHLED NÁKLADŮ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34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22457"/>
              </p:ext>
            </p:extLst>
          </p:nvPr>
        </p:nvGraphicFramePr>
        <p:xfrm>
          <a:off x="611560" y="1453838"/>
          <a:ext cx="7200800" cy="50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0124"/>
                <a:gridCol w="1986317"/>
                <a:gridCol w="1396207"/>
                <a:gridCol w="1368152"/>
              </a:tblGrid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Náklady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 smtClean="0">
                          <a:effectLst/>
                        </a:rPr>
                        <a:t>Kč/rok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Kč/vlkm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podíl [%]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Mzdové náklady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23 959 200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30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13%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Údržba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31 751 643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40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17%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Čištění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2 015 267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3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1%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Finanční náklady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15 151 189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19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8%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Odpisy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48 142 500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60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26%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Dopravní cesta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10 942 297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14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6%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Energie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43 879 715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55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23%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Nepřímá režie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12 001 080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15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6%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Náklady celkem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187 842 891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>
                          <a:effectLst/>
                        </a:rPr>
                        <a:t>235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kern="1200" dirty="0">
                          <a:effectLst/>
                        </a:rPr>
                        <a:t>100%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PŘEHLED NÁKLADŮ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35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156284"/>
              </p:ext>
            </p:extLst>
          </p:nvPr>
        </p:nvGraphicFramePr>
        <p:xfrm>
          <a:off x="0" y="1379603"/>
          <a:ext cx="8432388" cy="532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23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PŘEHLED NÁKLADŮ (2/2)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36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0" y="1379603"/>
          <a:ext cx="8432388" cy="532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772651"/>
              </p:ext>
            </p:extLst>
          </p:nvPr>
        </p:nvGraphicFramePr>
        <p:xfrm>
          <a:off x="144495" y="1388963"/>
          <a:ext cx="8875697" cy="46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32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KOMPENZACE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37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1772816"/>
            <a:ext cx="8276928" cy="446449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Tržby: </a:t>
            </a:r>
            <a:r>
              <a:rPr lang="cs-CZ" dirty="0">
                <a:latin typeface="Calibri" panose="020F0502020204030204" pitchFamily="34" charset="0"/>
              </a:rPr>
              <a:t>50 456 388 Kč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Náklady + přiměřený zisk: 197 235 035 </a:t>
            </a:r>
            <a:r>
              <a:rPr lang="cs-CZ" dirty="0" smtClean="0">
                <a:latin typeface="Calibri" panose="020F0502020204030204" pitchFamily="34" charset="0"/>
              </a:rPr>
              <a:t>Kč/rok</a:t>
            </a:r>
            <a:endParaRPr lang="cs-CZ" dirty="0">
              <a:latin typeface="Calibri" panose="020F050202020403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Potřebná kompenzace: </a:t>
            </a:r>
            <a:r>
              <a:rPr lang="cs-CZ" b="1" dirty="0">
                <a:latin typeface="Calibri" panose="020F0502020204030204" pitchFamily="34" charset="0"/>
              </a:rPr>
              <a:t>146 778 648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</a:rPr>
              <a:t>Kč/rok</a:t>
            </a:r>
            <a:endParaRPr lang="cs-CZ" sz="28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183 </a:t>
            </a:r>
            <a:r>
              <a:rPr lang="cs-CZ" dirty="0">
                <a:latin typeface="Calibri" panose="020F0502020204030204" pitchFamily="34" charset="0"/>
              </a:rPr>
              <a:t>Kč/</a:t>
            </a:r>
            <a:r>
              <a:rPr lang="cs-CZ" dirty="0" err="1">
                <a:latin typeface="Calibri" panose="020F0502020204030204" pitchFamily="34" charset="0"/>
              </a:rPr>
              <a:t>vlkm</a:t>
            </a:r>
            <a:endParaRPr lang="cs-CZ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2,32 </a:t>
            </a:r>
            <a:r>
              <a:rPr lang="cs-CZ" dirty="0">
                <a:latin typeface="Calibri" panose="020F0502020204030204" pitchFamily="34" charset="0"/>
              </a:rPr>
              <a:t>Kč/</a:t>
            </a:r>
            <a:r>
              <a:rPr lang="cs-CZ" dirty="0" err="1">
                <a:latin typeface="Calibri" panose="020F0502020204030204" pitchFamily="34" charset="0"/>
              </a:rPr>
              <a:t>oskm</a:t>
            </a:r>
            <a:endParaRPr lang="cs-CZ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0,73 </a:t>
            </a:r>
            <a:r>
              <a:rPr lang="cs-CZ" dirty="0">
                <a:latin typeface="Calibri" panose="020F0502020204030204" pitchFamily="34" charset="0"/>
              </a:rPr>
              <a:t>Kč/</a:t>
            </a:r>
            <a:r>
              <a:rPr lang="cs-CZ" dirty="0" err="1">
                <a:latin typeface="Calibri" panose="020F0502020204030204" pitchFamily="34" charset="0"/>
              </a:rPr>
              <a:t>místkm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195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KOMPENZACE (2/2)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38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04307"/>
              </p:ext>
            </p:extLst>
          </p:nvPr>
        </p:nvGraphicFramePr>
        <p:xfrm>
          <a:off x="1458052" y="1591965"/>
          <a:ext cx="62485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88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782986"/>
              </p:ext>
            </p:extLst>
          </p:nvPr>
        </p:nvGraphicFramePr>
        <p:xfrm>
          <a:off x="457200" y="1556792"/>
          <a:ext cx="8363272" cy="3837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496"/>
                <a:gridCol w="1584176"/>
                <a:gridCol w="1944216"/>
                <a:gridCol w="1944216"/>
                <a:gridCol w="1512168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změna ceny nafty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cena </a:t>
                      </a:r>
                      <a:r>
                        <a:rPr lang="cs-CZ" sz="2000" kern="1200" dirty="0" smtClean="0">
                          <a:effectLst/>
                          <a:latin typeface="+mn-lt"/>
                        </a:rPr>
                        <a:t>nafty </a:t>
                      </a: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[Kč]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náklady na energie </a:t>
                      </a: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[Kč/rok]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celkové náklady [Kč/rok]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změna [%]</a:t>
                      </a:r>
                    </a:p>
                  </a:txBody>
                  <a:tcPr marL="0" marR="0" marT="0" marB="0" anchor="ctr"/>
                </a:tc>
              </a:tr>
              <a:tr h="471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+mn-lt"/>
                        </a:rPr>
                        <a:t>-24 %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25,73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35 796 609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188 747 775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- 4,30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471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+mn-lt"/>
                        </a:rPr>
                        <a:t>-10 %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28,39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39 497 308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192 633 509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- 2,33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471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+mn-lt"/>
                        </a:rPr>
                        <a:t>-5 %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29,96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41 681 555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194 926 968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- 1,17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471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cs-CZ" sz="20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31,54</a:t>
                      </a:r>
                      <a:endParaRPr lang="cs-CZ" sz="20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43 879 715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197 235 035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+mn-lt"/>
                        </a:rPr>
                        <a:t>5 %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+mn-lt"/>
                        </a:rPr>
                        <a:t>33,12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46 077 874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199 543 103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471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+mn-lt"/>
                        </a:rPr>
                        <a:t>10 %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+mn-lt"/>
                        </a:rPr>
                        <a:t>34,69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192" marR="52192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48 262 121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201 836 562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272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39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CITLIVOSTNÍ ANALÝZA (1/4)</a:t>
            </a:r>
            <a:endParaRPr lang="cs-CZ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OBECNÉ INFORMACE (1/4)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42054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latin typeface="Calibri" panose="020F0502020204030204" pitchFamily="34" charset="0"/>
              </a:rPr>
              <a:t>LINKA R16</a:t>
            </a:r>
          </a:p>
          <a:p>
            <a:pPr marL="285750" indent="-285750"/>
            <a:r>
              <a:rPr lang="cs-CZ" sz="2800" dirty="0" smtClean="0">
                <a:latin typeface="Calibri" panose="020F0502020204030204" pitchFamily="34" charset="0"/>
              </a:rPr>
              <a:t>Délka linky: </a:t>
            </a:r>
            <a:r>
              <a:rPr lang="cs-CZ" sz="2800" dirty="0">
                <a:latin typeface="Calibri" panose="020F0502020204030204" pitchFamily="34" charset="0"/>
              </a:rPr>
              <a:t>157 </a:t>
            </a:r>
            <a:r>
              <a:rPr lang="cs-CZ" sz="2800" dirty="0" smtClean="0">
                <a:latin typeface="Calibri" panose="020F0502020204030204" pitchFamily="34" charset="0"/>
              </a:rPr>
              <a:t>km</a:t>
            </a:r>
          </a:p>
          <a:p>
            <a:pPr marL="285750" indent="-285750"/>
            <a:r>
              <a:rPr lang="cs-CZ" sz="2800" dirty="0" smtClean="0">
                <a:latin typeface="Calibri" panose="020F0502020204030204" pitchFamily="34" charset="0"/>
              </a:rPr>
              <a:t>Plzeň – Žatec – Most </a:t>
            </a:r>
            <a:endParaRPr lang="cs-CZ" sz="2800" dirty="0">
              <a:latin typeface="Calibri" panose="020F0502020204030204" pitchFamily="34" charset="0"/>
            </a:endParaRPr>
          </a:p>
          <a:p>
            <a:pPr marL="285750" indent="-285750"/>
            <a:r>
              <a:rPr lang="cs-CZ" sz="2800" dirty="0" smtClean="0">
                <a:latin typeface="Calibri" panose="020F0502020204030204" pitchFamily="34" charset="0"/>
              </a:rPr>
              <a:t>Elektrifikace: = </a:t>
            </a:r>
            <a:r>
              <a:rPr lang="cs-CZ" sz="2800" dirty="0">
                <a:latin typeface="Calibri" panose="020F0502020204030204" pitchFamily="34" charset="0"/>
              </a:rPr>
              <a:t>3 </a:t>
            </a:r>
            <a:r>
              <a:rPr lang="cs-CZ" sz="2800" dirty="0" err="1">
                <a:latin typeface="Calibri" panose="020F0502020204030204" pitchFamily="34" charset="0"/>
              </a:rPr>
              <a:t>kV</a:t>
            </a:r>
            <a:r>
              <a:rPr lang="cs-CZ" sz="2800" dirty="0">
                <a:latin typeface="Calibri" panose="020F0502020204030204" pitchFamily="34" charset="0"/>
              </a:rPr>
              <a:t> – 41 km</a:t>
            </a:r>
          </a:p>
          <a:p>
            <a:pPr marL="285750" indent="-285750"/>
            <a:r>
              <a:rPr lang="cs-CZ" sz="2800" dirty="0">
                <a:latin typeface="Calibri" panose="020F0502020204030204" pitchFamily="34" charset="0"/>
              </a:rPr>
              <a:t>Neelektrifikováno – 116 km</a:t>
            </a:r>
          </a:p>
          <a:p>
            <a:pPr marL="285750" indent="-285750"/>
            <a:r>
              <a:rPr lang="cs-CZ" sz="2800" dirty="0">
                <a:latin typeface="Calibri" panose="020F0502020204030204" pitchFamily="34" charset="0"/>
              </a:rPr>
              <a:t>Nejvyšší traťová rychlost na trase: 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</a:rPr>
              <a:t>    100 km/h</a:t>
            </a:r>
          </a:p>
          <a:p>
            <a:pPr marL="285750" indent="-285750"/>
            <a:r>
              <a:rPr lang="cs-CZ" sz="2800" dirty="0">
                <a:latin typeface="Calibri" panose="020F0502020204030204" pitchFamily="34" charset="0"/>
              </a:rPr>
              <a:t>Nejvyšší podélný sklon 14 ‰</a:t>
            </a:r>
          </a:p>
          <a:p>
            <a:endParaRPr lang="cs-CZ" sz="26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27" y="1406861"/>
            <a:ext cx="3051577" cy="50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40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462254"/>
              </p:ext>
            </p:extLst>
          </p:nvPr>
        </p:nvGraphicFramePr>
        <p:xfrm>
          <a:off x="104328" y="1548974"/>
          <a:ext cx="8932167" cy="449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CITLIVOSTNÍ ANALÝZA (2/4)</a:t>
            </a:r>
            <a:endParaRPr lang="cs-CZ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CITLIVOSTNÍ ANALÝZA (3/4)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41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59025" y="1388294"/>
            <a:ext cx="8961312" cy="4104456"/>
          </a:xfrm>
        </p:spPr>
        <p:txBody>
          <a:bodyPr>
            <a:normAutofit/>
          </a:bodyPr>
          <a:lstStyle/>
          <a:p>
            <a:pPr marL="514350" indent="-457200"/>
            <a:r>
              <a:rPr lang="cs-CZ" sz="2800" dirty="0" smtClean="0">
                <a:latin typeface="Calibri" panose="020F0502020204030204" pitchFamily="34" charset="0"/>
              </a:rPr>
              <a:t>Provoz se 6 jednotkami</a:t>
            </a:r>
          </a:p>
          <a:p>
            <a:pPr marL="514350" indent="-457200"/>
            <a:r>
              <a:rPr lang="cs-CZ" sz="2800" dirty="0" smtClean="0">
                <a:latin typeface="Calibri" panose="020F0502020204030204" pitchFamily="34" charset="0"/>
              </a:rPr>
              <a:t>Ostré obraty v Plzni</a:t>
            </a:r>
          </a:p>
          <a:p>
            <a:pPr marL="514350" indent="-457200"/>
            <a:r>
              <a:rPr lang="cs-CZ" sz="2800" dirty="0" smtClean="0"/>
              <a:t>Potřebná kompenzace: 183 Kč/</a:t>
            </a:r>
            <a:r>
              <a:rPr lang="cs-CZ" sz="2800" dirty="0" err="1" smtClean="0"/>
              <a:t>vlkm</a:t>
            </a:r>
            <a:endParaRPr lang="cs-CZ" sz="2800" dirty="0" smtClean="0"/>
          </a:p>
          <a:p>
            <a:pPr marL="514350" indent="-457200"/>
            <a:r>
              <a:rPr lang="cs-CZ" sz="2800" dirty="0" smtClean="0"/>
              <a:t>Kompenzace při 6 jednotkách: 171 Kč/</a:t>
            </a:r>
            <a:r>
              <a:rPr lang="cs-CZ" sz="2800" dirty="0" err="1" smtClean="0"/>
              <a:t>vlkm</a:t>
            </a:r>
            <a:endParaRPr lang="cs-CZ" sz="2800" dirty="0" smtClean="0"/>
          </a:p>
          <a:p>
            <a:pPr marL="514350" indent="-457200"/>
            <a:endParaRPr lang="cs-CZ" b="1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8574"/>
            <a:ext cx="8208912" cy="29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612" y="5733256"/>
            <a:ext cx="8229600" cy="438194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rozdíl 12 Kč/</a:t>
            </a:r>
            <a:r>
              <a:rPr lang="cs-CZ" sz="2800" dirty="0" err="1" smtClean="0"/>
              <a:t>vlkm</a:t>
            </a:r>
            <a:endParaRPr lang="cs-CZ" sz="2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27299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42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53983"/>
              </p:ext>
            </p:extLst>
          </p:nvPr>
        </p:nvGraphicFramePr>
        <p:xfrm>
          <a:off x="455612" y="1564188"/>
          <a:ext cx="7585300" cy="4026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906"/>
                <a:gridCol w="1630906"/>
                <a:gridCol w="1278791"/>
                <a:gridCol w="1868109"/>
                <a:gridCol w="1176588"/>
              </a:tblGrid>
              <a:tr h="58325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JEDNOTEK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JEDNOTEK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</a:tr>
              <a:tr h="58325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Náklady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rok [Kč]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Kč/</a:t>
                      </a:r>
                      <a:r>
                        <a:rPr lang="cs-CZ" sz="2200" dirty="0" err="1" smtClean="0">
                          <a:effectLst/>
                        </a:rPr>
                        <a:t>vlkm</a:t>
                      </a:r>
                      <a:r>
                        <a:rPr lang="cs-CZ" sz="22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rok [Kč]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Kč/</a:t>
                      </a:r>
                      <a:r>
                        <a:rPr lang="cs-CZ" sz="2200" dirty="0" err="1">
                          <a:effectLst/>
                        </a:rPr>
                        <a:t>vlkm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</a:tr>
              <a:tr h="4738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>
                          <a:effectLst/>
                        </a:rPr>
                        <a:t>Údržba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31 751 643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>
                          <a:effectLst/>
                        </a:rPr>
                        <a:t>40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31 751 643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>
                          <a:effectLst/>
                        </a:rPr>
                        <a:t>40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</a:tr>
              <a:tr h="4738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>
                          <a:effectLst/>
                        </a:rPr>
                        <a:t>Čištění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2 015 267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2 015 267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</a:tr>
              <a:tr h="75888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>
                          <a:effectLst/>
                        </a:rPr>
                        <a:t>Finanční náklady</a:t>
                      </a:r>
                      <a:endParaRPr lang="cs-CZ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 dirty="0">
                          <a:effectLst/>
                        </a:rPr>
                        <a:t>15 151 189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 dirty="0" smtClean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 dirty="0">
                          <a:effectLst/>
                        </a:rPr>
                        <a:t>12 986 734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 dirty="0">
                          <a:effectLst/>
                        </a:rPr>
                        <a:t>16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</a:tr>
              <a:tr h="4738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>
                          <a:effectLst/>
                        </a:rPr>
                        <a:t>Odpisy</a:t>
                      </a:r>
                      <a:endParaRPr lang="cs-CZ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>
                          <a:effectLst/>
                        </a:rPr>
                        <a:t>48 142 500</a:t>
                      </a:r>
                      <a:endParaRPr lang="cs-CZ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>
                          <a:effectLst/>
                        </a:rPr>
                        <a:t>60</a:t>
                      </a:r>
                      <a:endParaRPr lang="cs-CZ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 dirty="0">
                          <a:effectLst/>
                        </a:rPr>
                        <a:t>41 265 000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kern="1200" dirty="0">
                          <a:effectLst/>
                        </a:rPr>
                        <a:t>52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</a:tr>
              <a:tr h="6790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>
                          <a:effectLst/>
                        </a:rPr>
                        <a:t>Náklady celkem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187 842 891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 smtClean="0">
                          <a:effectLst/>
                        </a:rPr>
                        <a:t>235</a:t>
                      </a:r>
                      <a:r>
                        <a:rPr lang="cs-CZ" sz="2200" b="1" dirty="0">
                          <a:effectLst/>
                        </a:rPr>
                        <a:t>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effectLst/>
                        </a:rPr>
                        <a:t>178 647 044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223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3" marR="63353" marT="0" marB="0" anchor="ctr"/>
                </a:tc>
              </a:tr>
            </a:tbl>
          </a:graphicData>
        </a:graphic>
      </p:graphicFrame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CITLIVOSTNÍ ANALÝZA (4/4)</a:t>
            </a:r>
            <a:endParaRPr lang="cs-CZ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ZÁVĚR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43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1772816"/>
            <a:ext cx="8229600" cy="4104456"/>
          </a:xfrm>
        </p:spPr>
        <p:txBody>
          <a:bodyPr>
            <a:normAutofit/>
          </a:bodyPr>
          <a:lstStyle/>
          <a:p>
            <a:r>
              <a:rPr lang="cs-CZ" b="1" dirty="0" smtClean="0"/>
              <a:t>Vysoká kompenzace (183 Kč/</a:t>
            </a:r>
            <a:r>
              <a:rPr lang="cs-CZ" b="1" dirty="0" err="1" smtClean="0"/>
              <a:t>vlkm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Potenciál linky – přilákání nových cestujících</a:t>
            </a:r>
          </a:p>
          <a:p>
            <a:r>
              <a:rPr lang="cs-CZ" b="1" dirty="0" smtClean="0"/>
              <a:t>Nadstandardní jednotky pro potřeby linky</a:t>
            </a:r>
          </a:p>
          <a:p>
            <a:pPr lvl="1"/>
            <a:r>
              <a:rPr lang="cs-CZ" dirty="0" smtClean="0"/>
              <a:t>požadavky MD na 1. třídu</a:t>
            </a:r>
          </a:p>
          <a:p>
            <a:pPr lvl="1"/>
            <a:r>
              <a:rPr lang="cs-CZ" dirty="0" smtClean="0"/>
              <a:t>přístup na nástupiště</a:t>
            </a:r>
          </a:p>
          <a:p>
            <a:pPr lvl="1"/>
            <a:r>
              <a:rPr lang="cs-CZ" dirty="0" smtClean="0"/>
              <a:t>nutné investice do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33669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2" y="278092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VARIANTA B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44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SPECIFIKACE VARIANTY B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Dle zadání:</a:t>
            </a:r>
          </a:p>
          <a:p>
            <a:pPr lvl="1"/>
            <a:r>
              <a:rPr lang="cs-CZ" sz="3200" dirty="0" smtClean="0"/>
              <a:t>Využití jednotek BEMU</a:t>
            </a:r>
          </a:p>
          <a:p>
            <a:pPr lvl="1"/>
            <a:r>
              <a:rPr lang="cs-CZ" sz="3200" dirty="0" err="1" smtClean="0"/>
              <a:t>Jakobsovy</a:t>
            </a:r>
            <a:r>
              <a:rPr lang="cs-CZ" sz="3200" dirty="0" smtClean="0"/>
              <a:t> podvozky</a:t>
            </a:r>
          </a:p>
          <a:p>
            <a:r>
              <a:rPr lang="cs-CZ" sz="3200" b="1" dirty="0" smtClean="0"/>
              <a:t>Financování: </a:t>
            </a:r>
          </a:p>
          <a:p>
            <a:pPr lvl="1"/>
            <a:r>
              <a:rPr lang="cs-CZ" sz="3200" dirty="0" smtClean="0">
                <a:latin typeface="Calibri" panose="020F0502020204030204" pitchFamily="34" charset="0"/>
              </a:rPr>
              <a:t>Finanční leasing</a:t>
            </a:r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45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STANOVENÍ KAPACITY SOUPRAVY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2114867" y="3360261"/>
          <a:ext cx="4914265" cy="1005840"/>
        </p:xfrm>
        <a:graphic>
          <a:graphicData uri="http://schemas.openxmlformats.org/drawingml/2006/table">
            <a:tbl>
              <a:tblPr/>
              <a:tblGrid>
                <a:gridCol w="1445895"/>
                <a:gridCol w="1143000"/>
                <a:gridCol w="774700"/>
                <a:gridCol w="775335"/>
                <a:gridCol w="775335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Střední hodnota 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Kaznějov - Plasy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152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213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Plasy - Kaznějov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143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196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46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7" name="Obrázek 2" descr="Rozdělení.png"/>
          <p:cNvPicPr/>
          <p:nvPr/>
        </p:nvPicPr>
        <p:blipFill>
          <a:blip r:embed="rId4" cstate="print"/>
          <a:srcRect l="-826" t="6471" r="2645" b="10000"/>
          <a:stretch>
            <a:fillRect/>
          </a:stretch>
        </p:blipFill>
        <p:spPr>
          <a:xfrm>
            <a:off x="1043608" y="1196752"/>
            <a:ext cx="7344816" cy="3744416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11785"/>
              </p:ext>
            </p:extLst>
          </p:nvPr>
        </p:nvGraphicFramePr>
        <p:xfrm>
          <a:off x="1259632" y="4941168"/>
          <a:ext cx="6624735" cy="1463040"/>
        </p:xfrm>
        <a:graphic>
          <a:graphicData uri="http://schemas.openxmlformats.org/drawingml/2006/table">
            <a:tbl>
              <a:tblPr/>
              <a:tblGrid>
                <a:gridCol w="1898881"/>
                <a:gridCol w="1557403"/>
                <a:gridCol w="1055573"/>
                <a:gridCol w="1056439"/>
                <a:gridCol w="1056439"/>
              </a:tblGrid>
              <a:tr h="5154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Střední hodnota </a:t>
                      </a: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latin typeface="+mn-lt"/>
                          <a:ea typeface="Calibri"/>
                          <a:cs typeface="Times New Roman"/>
                        </a:rPr>
                        <a:t>Kaznějov</a:t>
                      </a: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 - Plasy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213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Plasy - </a:t>
                      </a:r>
                      <a:r>
                        <a:rPr lang="cs-CZ" sz="1600" b="1" dirty="0" err="1">
                          <a:latin typeface="+mn-lt"/>
                          <a:ea typeface="Calibri"/>
                          <a:cs typeface="Times New Roman"/>
                        </a:rPr>
                        <a:t>Kaznějov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+mn-lt"/>
                          <a:ea typeface="Calibri"/>
                          <a:cs typeface="Times New Roman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6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STANOVENÍ KAPACITY SOUPRAVY (2/2)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Zvolen kapacitní model s využitím 1,5</a:t>
            </a:r>
            <a:r>
              <a:rPr lang="cs-CZ" b="1" dirty="0" smtClean="0">
                <a:sym typeface="Symbol"/>
              </a:rPr>
              <a:t></a:t>
            </a:r>
          </a:p>
          <a:p>
            <a:pPr lvl="1"/>
            <a:r>
              <a:rPr lang="cs-CZ" dirty="0" smtClean="0">
                <a:sym typeface="Symbol"/>
              </a:rPr>
              <a:t>180 míst k sezení</a:t>
            </a:r>
            <a:endParaRPr lang="cs-CZ" dirty="0" smtClean="0"/>
          </a:p>
          <a:p>
            <a:r>
              <a:rPr lang="cs-CZ" b="1" dirty="0" smtClean="0"/>
              <a:t>Nutnost </a:t>
            </a:r>
            <a:r>
              <a:rPr lang="cs-CZ" b="1" dirty="0"/>
              <a:t>posílení </a:t>
            </a:r>
            <a:r>
              <a:rPr lang="cs-CZ" b="1" dirty="0" smtClean="0"/>
              <a:t>soupravy</a:t>
            </a:r>
            <a:endParaRPr lang="cs-CZ" b="1" dirty="0"/>
          </a:p>
          <a:p>
            <a:pPr lvl="1"/>
            <a:r>
              <a:rPr lang="cs-CZ" dirty="0"/>
              <a:t>R 1186: Pá + Ne</a:t>
            </a:r>
          </a:p>
          <a:p>
            <a:pPr lvl="1"/>
            <a:r>
              <a:rPr lang="cs-CZ" dirty="0"/>
              <a:t>R 1184: Pá + Ne</a:t>
            </a:r>
          </a:p>
          <a:p>
            <a:pPr lvl="1"/>
            <a:r>
              <a:rPr lang="cs-CZ" dirty="0"/>
              <a:t>R 1182: Pá</a:t>
            </a:r>
          </a:p>
          <a:p>
            <a:pPr lvl="1"/>
            <a:r>
              <a:rPr lang="cs-CZ" dirty="0"/>
              <a:t>R 1189: Ne</a:t>
            </a:r>
          </a:p>
          <a:p>
            <a:pPr lvl="1"/>
            <a:r>
              <a:rPr lang="cs-CZ" dirty="0"/>
              <a:t>R 1191: </a:t>
            </a:r>
            <a:r>
              <a:rPr lang="cs-CZ" dirty="0" smtClean="0"/>
              <a:t>Ne</a:t>
            </a:r>
            <a:endParaRPr lang="cs-CZ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47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 (1/7)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NABÍDKA</a:t>
            </a:r>
          </a:p>
          <a:p>
            <a:r>
              <a:rPr lang="cs-CZ" sz="2800" dirty="0"/>
              <a:t>Pohodlné cestování</a:t>
            </a:r>
          </a:p>
          <a:p>
            <a:r>
              <a:rPr lang="cs-CZ" sz="2800" dirty="0"/>
              <a:t>Cestování pro OOSPO a cyklisty</a:t>
            </a:r>
          </a:p>
          <a:p>
            <a:r>
              <a:rPr lang="cs-CZ" sz="2800" dirty="0"/>
              <a:t>Palubní personál – odbavení, informace,…</a:t>
            </a:r>
          </a:p>
          <a:p>
            <a:r>
              <a:rPr lang="cs-CZ" sz="2800" dirty="0"/>
              <a:t>Informační systém</a:t>
            </a:r>
          </a:p>
          <a:p>
            <a:r>
              <a:rPr lang="cs-CZ" sz="2800" dirty="0"/>
              <a:t>Možnost rezervace místa k sezení</a:t>
            </a:r>
          </a:p>
          <a:p>
            <a:r>
              <a:rPr lang="cs-CZ" sz="2800" dirty="0"/>
              <a:t>Připojení k </a:t>
            </a:r>
            <a:r>
              <a:rPr lang="cs-CZ" sz="2800" dirty="0" err="1"/>
              <a:t>WiFi</a:t>
            </a:r>
            <a:r>
              <a:rPr lang="cs-CZ" sz="2800" dirty="0"/>
              <a:t> a elektrické energii</a:t>
            </a:r>
          </a:p>
          <a:p>
            <a:r>
              <a:rPr lang="cs-CZ" sz="2800" dirty="0" smtClean="0"/>
              <a:t>Občerstvení</a:t>
            </a:r>
            <a:endParaRPr lang="cs-CZ" sz="2800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48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 (2/7)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KONCEPCE VOZIDEL</a:t>
            </a:r>
          </a:p>
          <a:p>
            <a:r>
              <a:rPr lang="cs-CZ" sz="2800" dirty="0" smtClean="0"/>
              <a:t>Elektrická jednotka s možností volby napájení z baterií nebo TV 3 </a:t>
            </a:r>
            <a:r>
              <a:rPr lang="cs-CZ" sz="2800" dirty="0" err="1" smtClean="0"/>
              <a:t>kv</a:t>
            </a:r>
            <a:endParaRPr lang="cs-CZ" sz="2800" dirty="0" smtClean="0"/>
          </a:p>
          <a:p>
            <a:r>
              <a:rPr lang="cs-CZ" sz="2800" dirty="0" smtClean="0"/>
              <a:t>Tří-/dvoučlánková jednotka (základní/posilová </a:t>
            </a:r>
            <a:r>
              <a:rPr lang="cs-CZ" sz="2800" dirty="0" err="1" smtClean="0"/>
              <a:t>soupr</a:t>
            </a:r>
            <a:r>
              <a:rPr lang="cs-CZ" sz="2800" dirty="0" smtClean="0"/>
              <a:t>.)</a:t>
            </a:r>
          </a:p>
          <a:p>
            <a:r>
              <a:rPr lang="cs-CZ" sz="2800" dirty="0" err="1" smtClean="0"/>
              <a:t>Jakobsovy</a:t>
            </a:r>
            <a:r>
              <a:rPr lang="cs-CZ" sz="2800" dirty="0" smtClean="0"/>
              <a:t> podvozky</a:t>
            </a:r>
          </a:p>
          <a:p>
            <a:r>
              <a:rPr lang="cs-CZ" sz="2800" dirty="0" smtClean="0"/>
              <a:t>Využití trakční výzbroje pro oba režimy napájení</a:t>
            </a:r>
          </a:p>
          <a:p>
            <a:r>
              <a:rPr lang="cs-CZ" sz="2800" dirty="0" smtClean="0"/>
              <a:t>Nutnost zabudování elektrické výzbroje </a:t>
            </a:r>
            <a:br>
              <a:rPr lang="cs-CZ" sz="2800" dirty="0" smtClean="0"/>
            </a:br>
            <a:r>
              <a:rPr lang="cs-CZ" sz="2800" dirty="0" smtClean="0"/>
              <a:t>a baterií</a:t>
            </a:r>
            <a:endParaRPr lang="cs-CZ" sz="2800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49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OBECNÉ INFORMACE (2/4)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420546"/>
            <a:ext cx="8229600" cy="4525963"/>
          </a:xfrm>
        </p:spPr>
        <p:txBody>
          <a:bodyPr>
            <a:noAutofit/>
          </a:bodyPr>
          <a:lstStyle/>
          <a:p>
            <a:r>
              <a:rPr lang="cs-CZ" sz="2600" dirty="0" smtClean="0">
                <a:latin typeface="Calibri" panose="020F0502020204030204" pitchFamily="34" charset="0"/>
              </a:rPr>
              <a:t>Dopravní </a:t>
            </a:r>
            <a:r>
              <a:rPr lang="cs-CZ" sz="2600" dirty="0">
                <a:latin typeface="Calibri" panose="020F0502020204030204" pitchFamily="34" charset="0"/>
              </a:rPr>
              <a:t>rok: 364 dní</a:t>
            </a:r>
          </a:p>
          <a:p>
            <a:r>
              <a:rPr lang="cs-CZ" sz="2600" dirty="0">
                <a:latin typeface="Calibri" panose="020F0502020204030204" pitchFamily="34" charset="0"/>
              </a:rPr>
              <a:t>T</a:t>
            </a:r>
            <a:r>
              <a:rPr lang="cs-CZ" sz="2600" dirty="0" smtClean="0">
                <a:latin typeface="Calibri" panose="020F0502020204030204" pitchFamily="34" charset="0"/>
              </a:rPr>
              <a:t>akt </a:t>
            </a:r>
            <a:r>
              <a:rPr lang="cs-CZ" sz="2600" dirty="0">
                <a:latin typeface="Calibri" panose="020F0502020204030204" pitchFamily="34" charset="0"/>
              </a:rPr>
              <a:t>2 hodiny: </a:t>
            </a:r>
            <a:endParaRPr lang="cs-CZ" sz="2600" dirty="0" smtClean="0">
              <a:latin typeface="Calibri" panose="020F0502020204030204" pitchFamily="34" charset="0"/>
            </a:endParaRPr>
          </a:p>
          <a:p>
            <a:pPr lvl="1"/>
            <a:r>
              <a:rPr lang="cs-CZ" sz="2600" dirty="0">
                <a:latin typeface="Calibri" panose="020F0502020204030204" pitchFamily="34" charset="0"/>
              </a:rPr>
              <a:t>6 </a:t>
            </a:r>
            <a:r>
              <a:rPr lang="cs-CZ" sz="2600" dirty="0" smtClean="0">
                <a:latin typeface="Calibri" panose="020F0502020204030204" pitchFamily="34" charset="0"/>
              </a:rPr>
              <a:t>párů </a:t>
            </a:r>
            <a:r>
              <a:rPr lang="cs-CZ" sz="2600" dirty="0">
                <a:latin typeface="Calibri" panose="020F0502020204030204" pitchFamily="34" charset="0"/>
              </a:rPr>
              <a:t>vlaků </a:t>
            </a:r>
            <a:r>
              <a:rPr lang="cs-CZ" sz="2600" dirty="0" smtClean="0">
                <a:latin typeface="Calibri" panose="020F0502020204030204" pitchFamily="34" charset="0"/>
              </a:rPr>
              <a:t>denně</a:t>
            </a:r>
            <a:endParaRPr lang="cs-CZ" sz="2600" dirty="0">
              <a:latin typeface="Calibri" panose="020F0502020204030204" pitchFamily="34" charset="0"/>
            </a:endParaRPr>
          </a:p>
          <a:p>
            <a:r>
              <a:rPr lang="cs-CZ" sz="2600" dirty="0" smtClean="0"/>
              <a:t>provoz </a:t>
            </a:r>
            <a:r>
              <a:rPr lang="cs-CZ" sz="2600" dirty="0"/>
              <a:t>od 6:00 do 22:00</a:t>
            </a:r>
          </a:p>
          <a:p>
            <a:r>
              <a:rPr lang="cs-CZ" sz="2600" dirty="0"/>
              <a:t>S</a:t>
            </a:r>
            <a:r>
              <a:rPr lang="cs-CZ" sz="2600" dirty="0" smtClean="0"/>
              <a:t>ystémové </a:t>
            </a:r>
            <a:r>
              <a:rPr lang="cs-CZ" sz="2600" dirty="0"/>
              <a:t>křižování – Žihle, Žatec Západ</a:t>
            </a:r>
          </a:p>
          <a:p>
            <a:r>
              <a:rPr lang="cs-CZ" sz="2600" dirty="0"/>
              <a:t>Ú</a:t>
            </a:r>
            <a:r>
              <a:rPr lang="cs-CZ" sz="2600" dirty="0" smtClean="0"/>
              <a:t>vrať </a:t>
            </a:r>
            <a:r>
              <a:rPr lang="cs-CZ" sz="2600" dirty="0"/>
              <a:t>– Žatec </a:t>
            </a:r>
          </a:p>
          <a:p>
            <a:r>
              <a:rPr lang="cs-CZ" sz="2600" dirty="0"/>
              <a:t>Z</a:t>
            </a:r>
            <a:r>
              <a:rPr lang="cs-CZ" sz="2600" dirty="0" smtClean="0"/>
              <a:t>astavení</a:t>
            </a:r>
            <a:r>
              <a:rPr lang="cs-CZ" sz="2600" dirty="0"/>
              <a:t>: Plzeň </a:t>
            </a:r>
            <a:r>
              <a:rPr lang="cs-CZ" sz="2600" dirty="0" err="1"/>
              <a:t>hl.n</a:t>
            </a:r>
            <a:r>
              <a:rPr lang="cs-CZ" sz="2600" dirty="0"/>
              <a:t>., Kaznějov, Plasy, Žihle, Blatno u Jesenice, Kryry, Podbořany, Žatec západ, Žatec, Chomutov, Chomutov město, Jirkov zastávka, Most</a:t>
            </a:r>
          </a:p>
        </p:txBody>
      </p:sp>
    </p:spTree>
    <p:extLst>
      <p:ext uri="{BB962C8B-B14F-4D97-AF65-F5344CB8AC3E}">
        <p14:creationId xmlns:p14="http://schemas.microsoft.com/office/powerpoint/2010/main" val="40484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 (</a:t>
            </a:r>
            <a:r>
              <a:rPr lang="cs-CZ" sz="4000" b="1" dirty="0">
                <a:solidFill>
                  <a:srgbClr val="002060"/>
                </a:solidFill>
              </a:rPr>
              <a:t>3</a:t>
            </a:r>
            <a:r>
              <a:rPr lang="cs-CZ" sz="4000" b="1" dirty="0" smtClean="0">
                <a:solidFill>
                  <a:srgbClr val="002060"/>
                </a:solidFill>
              </a:rPr>
              <a:t>/7)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50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3" descr="PB22096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008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 (4/7)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51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9" name="Zástupný symbol pro obsah 3" descr="DSC_044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0693" r="1"/>
          <a:stretch>
            <a:fillRect/>
          </a:stretch>
        </p:blipFill>
        <p:spPr>
          <a:xfrm>
            <a:off x="1528644" y="1600200"/>
            <a:ext cx="6086711" cy="4525963"/>
          </a:xfrm>
        </p:spPr>
      </p:pic>
    </p:spTree>
    <p:extLst>
      <p:ext uri="{BB962C8B-B14F-4D97-AF65-F5344CB8AC3E}">
        <p14:creationId xmlns:p14="http://schemas.microsoft.com/office/powerpoint/2010/main" val="12987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 (5/7)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52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3" descr="au_big_snakkymin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47865" y="1514998"/>
            <a:ext cx="2448270" cy="4696368"/>
          </a:xfrm>
        </p:spPr>
      </p:pic>
    </p:spTree>
    <p:extLst>
      <p:ext uri="{BB962C8B-B14F-4D97-AF65-F5344CB8AC3E}">
        <p14:creationId xmlns:p14="http://schemas.microsoft.com/office/powerpoint/2010/main" val="20155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 (6/7)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53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12776727_10204069696341166_5986928_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3" y="1572315"/>
            <a:ext cx="8525237" cy="39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NÁVRH SOUPRAV (7/7)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54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45808"/>
              </p:ext>
            </p:extLst>
          </p:nvPr>
        </p:nvGraphicFramePr>
        <p:xfrm>
          <a:off x="467544" y="1547665"/>
          <a:ext cx="7344816" cy="4760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310"/>
                <a:gridCol w="1605480"/>
                <a:gridCol w="1879026"/>
              </a:tblGrid>
              <a:tr h="82611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Parametr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Třívozová</a:t>
                      </a:r>
                      <a:r>
                        <a:rPr lang="cs-CZ" sz="2000" baseline="0" dirty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jednotka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Dvouvozová jednotka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72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vozů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72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Délka soupravy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56, 1 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40,8 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72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Hmotnost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117,5 t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85 t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002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Výkon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1 600 kW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800 kW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002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Kapacita (stojící + sedící)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240 osob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160 osob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002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standardních sedadel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178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72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sklopných sedadel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72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 jednotky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161,5 mil Kč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106,2 mil Kč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4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OBĚHY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 smtClean="0"/>
              <a:t>Doba oběhu: 8 hodin</a:t>
            </a:r>
          </a:p>
          <a:p>
            <a:r>
              <a:rPr lang="cs-CZ" sz="2800" b="1" dirty="0" smtClean="0"/>
              <a:t>Počet spojů: 98/týden, z toho 10 posíleno</a:t>
            </a:r>
          </a:p>
          <a:p>
            <a:endParaRPr lang="cs-CZ" sz="2800" b="1" dirty="0"/>
          </a:p>
          <a:p>
            <a:r>
              <a:rPr lang="cs-CZ" sz="2800" b="1" dirty="0" smtClean="0"/>
              <a:t>Potřeba souprav</a:t>
            </a:r>
          </a:p>
          <a:p>
            <a:pPr lvl="1"/>
            <a:r>
              <a:rPr lang="cs-CZ" b="1" dirty="0" err="1" smtClean="0"/>
              <a:t>Třívozové</a:t>
            </a:r>
            <a:r>
              <a:rPr lang="cs-CZ" b="1" dirty="0" smtClean="0"/>
              <a:t>: 5 ks (vč. 1 ks záloha)</a:t>
            </a:r>
          </a:p>
          <a:p>
            <a:pPr lvl="1"/>
            <a:r>
              <a:rPr lang="cs-CZ" b="1" dirty="0" err="1" smtClean="0"/>
              <a:t>Dvouvozové</a:t>
            </a:r>
            <a:r>
              <a:rPr lang="cs-CZ" b="1" dirty="0" smtClean="0"/>
              <a:t>: 3 ks</a:t>
            </a:r>
          </a:p>
          <a:p>
            <a:pPr lvl="1"/>
            <a:endParaRPr lang="cs-CZ" b="1" dirty="0"/>
          </a:p>
          <a:p>
            <a:r>
              <a:rPr lang="cs-CZ" sz="2800" b="1" dirty="0"/>
              <a:t>Počet jízd</a:t>
            </a:r>
          </a:p>
          <a:p>
            <a:pPr lvl="1"/>
            <a:r>
              <a:rPr lang="cs-CZ" b="1" dirty="0" err="1"/>
              <a:t>Třívozová</a:t>
            </a:r>
            <a:r>
              <a:rPr lang="cs-CZ" b="1" dirty="0"/>
              <a:t> jednotka: </a:t>
            </a:r>
            <a:r>
              <a:rPr lang="cs-CZ" b="1" dirty="0" smtClean="0"/>
              <a:t>98 </a:t>
            </a:r>
            <a:r>
              <a:rPr lang="cs-CZ" b="1" dirty="0"/>
              <a:t>/ týden</a:t>
            </a:r>
          </a:p>
          <a:p>
            <a:pPr lvl="1"/>
            <a:r>
              <a:rPr lang="cs-CZ" b="1" dirty="0" err="1"/>
              <a:t>Dvouvozová</a:t>
            </a:r>
            <a:r>
              <a:rPr lang="cs-CZ" b="1" dirty="0"/>
              <a:t> jednotka: 10 / </a:t>
            </a:r>
            <a:r>
              <a:rPr lang="cs-CZ" b="1" dirty="0" smtClean="0"/>
              <a:t>týden</a:t>
            </a:r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55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ROČNÍ VÝKONY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56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41421"/>
              </p:ext>
            </p:extLst>
          </p:nvPr>
        </p:nvGraphicFramePr>
        <p:xfrm>
          <a:off x="481584" y="1422609"/>
          <a:ext cx="812286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4306"/>
                <a:gridCol w="3518558"/>
              </a:tblGrid>
              <a:tr h="5028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Vlakový výkon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800 072 </a:t>
                      </a:r>
                      <a:r>
                        <a:rPr lang="cs-CZ" sz="2400" dirty="0" err="1" smtClean="0">
                          <a:effectLst/>
                        </a:rPr>
                        <a:t>vlkm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28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Vozový výkon </a:t>
                      </a:r>
                      <a:r>
                        <a:rPr lang="cs-CZ" sz="2400" dirty="0" smtClean="0">
                          <a:effectLst/>
                        </a:rPr>
                        <a:t>základní souprava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800 072 </a:t>
                      </a:r>
                      <a:r>
                        <a:rPr lang="cs-CZ" sz="2400" dirty="0" err="1" smtClean="0">
                          <a:effectLst/>
                        </a:rPr>
                        <a:t>vozkm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28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Vozový výkon </a:t>
                      </a:r>
                      <a:r>
                        <a:rPr lang="cs-CZ" sz="2400" dirty="0" smtClean="0">
                          <a:effectLst/>
                        </a:rPr>
                        <a:t>posílená souprava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81 640 </a:t>
                      </a:r>
                      <a:r>
                        <a:rPr lang="cs-CZ" sz="2400" dirty="0" err="1" smtClean="0">
                          <a:effectLst/>
                        </a:rPr>
                        <a:t>vozkm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28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Celkový vozový </a:t>
                      </a:r>
                      <a:r>
                        <a:rPr lang="cs-CZ" sz="2400" dirty="0" smtClean="0">
                          <a:effectLst/>
                        </a:rPr>
                        <a:t>výkon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881 712 </a:t>
                      </a:r>
                      <a:r>
                        <a:rPr lang="cs-CZ" sz="2400" dirty="0" err="1" smtClean="0">
                          <a:effectLst/>
                        </a:rPr>
                        <a:t>vozkm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28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Dopravní výkon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Calibri" panose="020F0502020204030204" pitchFamily="34" charset="0"/>
                        </a:rPr>
                        <a:t>113 283  664 </a:t>
                      </a:r>
                      <a:r>
                        <a:rPr lang="cs-CZ" sz="2400" dirty="0" err="1" smtClean="0">
                          <a:effectLst/>
                        </a:rPr>
                        <a:t>hrtkm</a:t>
                      </a:r>
                      <a:r>
                        <a:rPr lang="cs-CZ" sz="2400" dirty="0" smtClean="0">
                          <a:effectLst/>
                        </a:rPr>
                        <a:t>/rok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28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Místový výkon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151 556 496</a:t>
                      </a:r>
                      <a:r>
                        <a:rPr lang="cs-CZ" sz="2400" b="0" baseline="0" dirty="0" smtClean="0"/>
                        <a:t> </a:t>
                      </a:r>
                      <a:r>
                        <a:rPr lang="cs-CZ" sz="2400" b="0" dirty="0" err="1" smtClean="0"/>
                        <a:t>místokm</a:t>
                      </a:r>
                      <a:r>
                        <a:rPr lang="cs-CZ" sz="2400" b="0" dirty="0" smtClean="0"/>
                        <a:t>/rok</a:t>
                      </a:r>
                    </a:p>
                  </a:txBody>
                  <a:tcPr marL="68580" marR="68580" marT="0" marB="0" anchor="ctr"/>
                </a:tc>
              </a:tr>
              <a:tr h="5028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Přepravní výkon</a:t>
                      </a:r>
                      <a:endParaRPr lang="cs-CZ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60 203 644 </a:t>
                      </a:r>
                      <a:r>
                        <a:rPr lang="cs-CZ" sz="2400" b="0" dirty="0" err="1" smtClean="0"/>
                        <a:t>oskm</a:t>
                      </a:r>
                      <a:r>
                        <a:rPr lang="cs-CZ" sz="2400" b="0" dirty="0" smtClean="0"/>
                        <a:t>/rok</a:t>
                      </a:r>
                    </a:p>
                  </a:txBody>
                  <a:tcPr marL="68580" marR="68580" marT="0" marB="0" anchor="ctr"/>
                </a:tc>
              </a:tr>
              <a:tr h="5028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Průměrné obsazení</a:t>
                      </a:r>
                      <a:endParaRPr lang="cs-CZ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39,7 %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POKLADNY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Zachovány ve 3 stanicích</a:t>
            </a:r>
          </a:p>
          <a:p>
            <a:r>
              <a:rPr lang="cs-CZ" sz="2800" b="1" dirty="0" smtClean="0"/>
              <a:t>Počet pokladních: 11</a:t>
            </a:r>
            <a:endParaRPr lang="cs-CZ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57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47010"/>
              </p:ext>
            </p:extLst>
          </p:nvPr>
        </p:nvGraphicFramePr>
        <p:xfrm>
          <a:off x="323528" y="2773155"/>
          <a:ext cx="818227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666"/>
                <a:gridCol w="1357007"/>
                <a:gridCol w="1239573"/>
                <a:gridCol w="1387453"/>
                <a:gridCol w="1239573"/>
              </a:tblGrid>
              <a:tr h="136525"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 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X,6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+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Pokladna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Pokladna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652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Stanice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Zahájení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Konec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Zahájení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Konec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5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Plzeň hl.n.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5:45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18:25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5:45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20:25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652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Chomutov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5:08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20:49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7:08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22:49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652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Most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4:45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17:25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6:45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19:25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POKLADNY (2/2)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58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Pokladny nahrazeny prodejními automaty</a:t>
            </a:r>
          </a:p>
          <a:p>
            <a:pPr lvl="1"/>
            <a:r>
              <a:rPr lang="cs-CZ" dirty="0"/>
              <a:t>Kaznějov, Plasy, Žatec Západ, Žatec, </a:t>
            </a:r>
            <a:r>
              <a:rPr lang="cs-CZ" dirty="0" smtClean="0"/>
              <a:t>Chomutov město </a:t>
            </a:r>
            <a:r>
              <a:rPr lang="cs-CZ" dirty="0"/>
              <a:t>a </a:t>
            </a:r>
            <a:r>
              <a:rPr lang="cs-CZ" dirty="0" smtClean="0"/>
              <a:t>Jirkov</a:t>
            </a:r>
            <a:endParaRPr lang="cs-CZ" b="1" dirty="0" smtClean="0"/>
          </a:p>
          <a:p>
            <a:r>
              <a:rPr lang="cs-CZ" b="1" dirty="0" smtClean="0"/>
              <a:t>Pokladny zrušeny bez náhrady</a:t>
            </a:r>
          </a:p>
          <a:p>
            <a:pPr lvl="1"/>
            <a:r>
              <a:rPr lang="cs-CZ" dirty="0"/>
              <a:t>Žihle, Blatno u Jesenice, Kryry a Podbořany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12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PERSONÁL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59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04069"/>
              </p:ext>
            </p:extLst>
          </p:nvPr>
        </p:nvGraphicFramePr>
        <p:xfrm>
          <a:off x="460399" y="1538339"/>
          <a:ext cx="8189416" cy="341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676"/>
                <a:gridCol w="1187933"/>
                <a:gridCol w="1208275"/>
                <a:gridCol w="711946"/>
                <a:gridCol w="2001586"/>
              </a:tblGrid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HM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(Kč)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SHM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(Kč)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Celkem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(Kč/rok)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Strojvedoucí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35 000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46 900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16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750 400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Vlakvedoucí/průvodčí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30 000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40 200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17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683 400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Pokladní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25 000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33 500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368 500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7325">
                <a:tc gridSpan="4"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Celkové náklady na personál za rok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21 627 600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8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OBECNÉ INFORMACE (3/4)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Jízdní doba Plzeň – Most: </a:t>
            </a:r>
            <a:r>
              <a:rPr lang="cs-CZ" b="1" dirty="0" smtClean="0"/>
              <a:t>2.45 h</a:t>
            </a:r>
          </a:p>
          <a:p>
            <a:r>
              <a:rPr lang="cs-CZ" dirty="0" smtClean="0"/>
              <a:t>Jízdní doba Most – Plzeň: </a:t>
            </a:r>
            <a:r>
              <a:rPr lang="cs-CZ" b="1" dirty="0" smtClean="0"/>
              <a:t>2.49 h</a:t>
            </a:r>
          </a:p>
          <a:p>
            <a:r>
              <a:rPr lang="cs-CZ" dirty="0" smtClean="0"/>
              <a:t>Doba obratu v Plzni: </a:t>
            </a:r>
            <a:r>
              <a:rPr lang="cs-CZ" b="1" dirty="0" smtClean="0"/>
              <a:t>2.11 h</a:t>
            </a:r>
          </a:p>
          <a:p>
            <a:r>
              <a:rPr lang="cs-CZ" dirty="0" smtClean="0"/>
              <a:t>Doba obratu v Mostě: </a:t>
            </a:r>
            <a:r>
              <a:rPr lang="cs-CZ" b="1" dirty="0" smtClean="0"/>
              <a:t>0.15 h</a:t>
            </a:r>
          </a:p>
          <a:p>
            <a:r>
              <a:rPr lang="cs-CZ" dirty="0" smtClean="0"/>
              <a:t>Doba obratu: </a:t>
            </a:r>
            <a:r>
              <a:rPr lang="cs-CZ" b="1" dirty="0" smtClean="0"/>
              <a:t>8.00 h</a:t>
            </a:r>
          </a:p>
          <a:p>
            <a:r>
              <a:rPr lang="cs-CZ" dirty="0" smtClean="0"/>
              <a:t>Oběžná rychlost: </a:t>
            </a:r>
            <a:r>
              <a:rPr lang="cs-CZ" b="1" dirty="0" smtClean="0"/>
              <a:t>39,25 km/h</a:t>
            </a:r>
          </a:p>
          <a:p>
            <a:r>
              <a:rPr lang="cs-CZ" dirty="0" smtClean="0"/>
              <a:t>Cestovní rychlost: </a:t>
            </a:r>
            <a:r>
              <a:rPr lang="cs-CZ" b="1" dirty="0" smtClean="0"/>
              <a:t>57,09 resp. 55,74 km/h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464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DOPRAVNÍ CESTA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60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CELKOVÉ NÁKLADY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C = </a:t>
            </a:r>
            <a:r>
              <a:rPr lang="cs-CZ" b="1" dirty="0" err="1" smtClean="0"/>
              <a:t>C</a:t>
            </a:r>
            <a:r>
              <a:rPr lang="cs-CZ" b="1" baseline="-25000" dirty="0" err="1" smtClean="0"/>
              <a:t>pk</a:t>
            </a:r>
            <a:r>
              <a:rPr lang="cs-CZ" b="1" dirty="0" smtClean="0"/>
              <a:t> + C</a:t>
            </a:r>
            <a:r>
              <a:rPr lang="cs-CZ" b="1" baseline="-25000" dirty="0" smtClean="0"/>
              <a:t>1</a:t>
            </a:r>
            <a:r>
              <a:rPr lang="cs-CZ" b="1" dirty="0" smtClean="0"/>
              <a:t> + C</a:t>
            </a:r>
            <a:r>
              <a:rPr lang="cs-CZ" b="1" baseline="-25000" dirty="0" smtClean="0"/>
              <a:t>2</a:t>
            </a:r>
          </a:p>
          <a:p>
            <a:pPr marL="0" indent="0" algn="ctr">
              <a:buNone/>
            </a:pPr>
            <a:endParaRPr lang="cs-CZ" b="1" baseline="-25000" dirty="0"/>
          </a:p>
          <a:p>
            <a:pPr marL="0" indent="0" algn="ctr">
              <a:buNone/>
            </a:pPr>
            <a:r>
              <a:rPr lang="cs-CZ" b="1" dirty="0" smtClean="0"/>
              <a:t>C = 9 656 253 </a:t>
            </a:r>
            <a:r>
              <a:rPr lang="cs-CZ" b="1" dirty="0" smtClean="0"/>
              <a:t>Kč/rok</a:t>
            </a:r>
            <a:endParaRPr lang="cs-CZ" b="1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endParaRPr lang="cs-CZ" sz="3200" b="1" dirty="0" smtClean="0"/>
          </a:p>
          <a:p>
            <a:pPr marL="457200" lvl="1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909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ENERGIE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tx1"/>
                </a:solidFill>
              </a:rPr>
              <a:pPr algn="ctr"/>
              <a:t>61</a:t>
            </a:fld>
            <a:endParaRPr lang="cs-CZ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74318"/>
              </p:ext>
            </p:extLst>
          </p:nvPr>
        </p:nvGraphicFramePr>
        <p:xfrm>
          <a:off x="323528" y="1268760"/>
          <a:ext cx="8602630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3155"/>
                <a:gridCol w="1890298"/>
                <a:gridCol w="2099177"/>
              </a:tblGrid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Položka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Jednotka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Hodnota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52" marR="59552" marT="0" marB="0"/>
                </a:tc>
              </a:tr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Jednotková cena energie EP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Kč/kWh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2,50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Jednotková cena energie AP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Kč/kWh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5,28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Spotřeba základní souprava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kWh/tkm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0,029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Spotřeba posilová souprava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kWh/tkm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0,030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40585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Celková spotřeba EP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kWh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1 036 796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Celková spotřeba AP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kWh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</a:t>
                      </a:r>
                      <a:r>
                        <a:rPr lang="cs-CZ" sz="2000" dirty="0" smtClean="0">
                          <a:effectLst/>
                        </a:rPr>
                        <a:t>218 743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Spotřeba celková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kWh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3 255 539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Celková cena energie EP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Kč/rok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</a:t>
                      </a:r>
                      <a:r>
                        <a:rPr lang="cs-CZ" sz="2000" dirty="0" smtClean="0">
                          <a:effectLst/>
                        </a:rPr>
                        <a:t>591 989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4141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Celková cena energie AP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Kč/rok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 </a:t>
                      </a:r>
                      <a:r>
                        <a:rPr lang="cs-CZ" sz="2000" dirty="0" smtClean="0">
                          <a:effectLst/>
                        </a:rPr>
                        <a:t>714 962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  <a:tr h="1481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Cena energie celková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</a:rPr>
                        <a:t>Kč/rok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</a:rPr>
                        <a:t>14 306 952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6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ÚDRŽBA A ČIŠTĚNÍ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62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04860"/>
              </p:ext>
            </p:extLst>
          </p:nvPr>
        </p:nvGraphicFramePr>
        <p:xfrm>
          <a:off x="467544" y="1700848"/>
          <a:ext cx="7848871" cy="32918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377039"/>
                <a:gridCol w="1644552"/>
                <a:gridCol w="1827280"/>
              </a:tblGrid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Měrné náklady na údržbu VS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Kč/vozkm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23,68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Měrné náklady na údržbu MS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Kč/vozkm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15,72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Čištění </a:t>
                      </a:r>
                      <a:r>
                        <a:rPr lang="cs-CZ" sz="2400" dirty="0" smtClean="0">
                          <a:effectLst/>
                        </a:rPr>
                        <a:t>ZS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Kč/vozkm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1,78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Čištění </a:t>
                      </a:r>
                      <a:r>
                        <a:rPr lang="cs-CZ" sz="2400" dirty="0" smtClean="0">
                          <a:effectLst/>
                        </a:rPr>
                        <a:t>PS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Kč/vozkm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1,12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Celkové náklady na údržbu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Kč/rok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20 229 086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Celkové náklady na čištění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Kč/rok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1 </a:t>
                      </a:r>
                      <a:r>
                        <a:rPr lang="cs-CZ" sz="2400" b="1" dirty="0" smtClean="0">
                          <a:effectLst/>
                        </a:rPr>
                        <a:t>515 565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7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REŽIE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63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2134367"/>
            <a:ext cx="8229600" cy="1900808"/>
          </a:xfrm>
        </p:spPr>
        <p:txBody>
          <a:bodyPr>
            <a:normAutofit/>
          </a:bodyPr>
          <a:lstStyle/>
          <a:p>
            <a:r>
              <a:rPr lang="cs-CZ" dirty="0" smtClean="0"/>
              <a:t>Měrné režijní náklady: 14 Kč/</a:t>
            </a:r>
            <a:r>
              <a:rPr lang="cs-CZ" dirty="0" err="1" smtClean="0"/>
              <a:t>vlkm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Režijní náklady celkem: </a:t>
            </a:r>
            <a:r>
              <a:rPr lang="cs-CZ" b="1" dirty="0" smtClean="0"/>
              <a:t>11 201 008 </a:t>
            </a:r>
            <a:r>
              <a:rPr lang="cs-CZ" b="1" dirty="0" smtClean="0"/>
              <a:t>Kč/rok</a:t>
            </a:r>
            <a:endParaRPr lang="cs-CZ" sz="3200" b="1" dirty="0" smtClean="0"/>
          </a:p>
          <a:p>
            <a:pPr marL="457200" lvl="1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411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FINANCOVÁNÍ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64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1772816"/>
            <a:ext cx="8229600" cy="4104456"/>
          </a:xfrm>
        </p:spPr>
        <p:txBody>
          <a:bodyPr>
            <a:normAutofit/>
          </a:bodyPr>
          <a:lstStyle/>
          <a:p>
            <a:r>
              <a:rPr lang="cs-CZ" dirty="0" smtClean="0"/>
              <a:t>FINANČNÍ LEASING</a:t>
            </a:r>
          </a:p>
          <a:p>
            <a:r>
              <a:rPr lang="cs-CZ" dirty="0"/>
              <a:t>Pořizovací cena </a:t>
            </a:r>
            <a:r>
              <a:rPr lang="cs-CZ" dirty="0" smtClean="0"/>
              <a:t>jednotek: 1 126,1 </a:t>
            </a:r>
            <a:r>
              <a:rPr lang="cs-CZ" dirty="0"/>
              <a:t>mil.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Doba leasingu: 15 let </a:t>
            </a:r>
          </a:p>
          <a:p>
            <a:r>
              <a:rPr lang="cs-CZ" dirty="0" smtClean="0"/>
              <a:t>Navýšení leasingu: 31</a:t>
            </a:r>
            <a:r>
              <a:rPr lang="cs-CZ" dirty="0"/>
              <a:t> </a:t>
            </a:r>
            <a:r>
              <a:rPr lang="cs-CZ" dirty="0" smtClean="0"/>
              <a:t>%</a:t>
            </a:r>
          </a:p>
          <a:p>
            <a:r>
              <a:rPr lang="cs-CZ" dirty="0" smtClean="0"/>
              <a:t>Dohromady </a:t>
            </a:r>
            <a:r>
              <a:rPr lang="cs-CZ" dirty="0"/>
              <a:t>bude splaceno 1 </a:t>
            </a:r>
            <a:r>
              <a:rPr lang="cs-CZ" dirty="0" smtClean="0"/>
              <a:t>475,191 </a:t>
            </a:r>
            <a:r>
              <a:rPr lang="cs-CZ" dirty="0"/>
              <a:t>mil. </a:t>
            </a:r>
            <a:r>
              <a:rPr lang="cs-CZ" dirty="0" smtClean="0"/>
              <a:t>Kč</a:t>
            </a:r>
          </a:p>
          <a:p>
            <a:r>
              <a:rPr lang="cs-CZ" b="1" dirty="0" smtClean="0"/>
              <a:t>Roční splátka: 98 346 067 Kč </a:t>
            </a:r>
            <a:endParaRPr lang="cs-CZ" sz="3200" b="1" dirty="0" smtClean="0"/>
          </a:p>
          <a:p>
            <a:pPr marL="457200" lvl="1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8010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PŘEHLED NÁKLADŮ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65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9A3-3DF5-435C-8CE1-FFDD37DA8E39}" type="slidenum">
              <a:rPr lang="cs-CZ" smtClean="0"/>
              <a:pPr/>
              <a:t>66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2076"/>
              </p:ext>
            </p:extLst>
          </p:nvPr>
        </p:nvGraphicFramePr>
        <p:xfrm>
          <a:off x="0" y="10"/>
          <a:ext cx="9143998" cy="67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253"/>
                <a:gridCol w="556906"/>
                <a:gridCol w="2301880"/>
                <a:gridCol w="1164612"/>
                <a:gridCol w="970186"/>
                <a:gridCol w="830472"/>
                <a:gridCol w="1246689"/>
              </a:tblGrid>
              <a:tr h="1228379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Náklady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Podíl z celkových nákladů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Vlkm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Oskm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Místokm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/>
                </a:tc>
              </a:tr>
              <a:tr h="55075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Personál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21 627 600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11,6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 marL="0" marR="0" marT="0" marB="0" anchor="ctr"/>
                </a:tc>
              </a:tr>
              <a:tr h="40945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Dopravní cesta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9 656 253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5,2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0" marR="0" marT="0" marB="0" anchor="ctr"/>
                </a:tc>
              </a:tr>
              <a:tr h="55075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Energie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14 306 952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7,7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0" marR="0" marT="0" marB="0" anchor="ctr"/>
                </a:tc>
              </a:tr>
              <a:tr h="55075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Údržba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20 229 086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10,8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0" marR="0" marT="0" marB="0" anchor="ctr"/>
                </a:tc>
              </a:tr>
              <a:tr h="40945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Čištění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1 515 565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0" marR="0" marT="0" marB="0" anchor="ctr"/>
                </a:tc>
              </a:tr>
              <a:tr h="40945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Odpisy (automaty)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0,4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0" marR="0" marT="0" marB="0" anchor="ctr"/>
                </a:tc>
              </a:tr>
              <a:tr h="55075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Režie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11 201 008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6,0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0" marR="0" marT="0" marB="0" anchor="ctr"/>
                </a:tc>
              </a:tr>
              <a:tr h="55075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Financování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98 346 067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52,7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0,65</a:t>
                      </a:r>
                    </a:p>
                  </a:txBody>
                  <a:tcPr marL="0" marR="0" marT="0" marB="0" anchor="ctr"/>
                </a:tc>
              </a:tr>
              <a:tr h="55075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Náklady bez zisku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177 707 530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0" marR="0" marT="0" marB="0" anchor="ctr"/>
                </a:tc>
              </a:tr>
              <a:tr h="40945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Přiměřený zisk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8 885 377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4,8 %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0" marR="0" marT="0" marB="0" anchor="ctr"/>
                </a:tc>
              </a:tr>
              <a:tr h="55075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Náklady celkem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186 592 907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9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108" y="1361042"/>
            <a:ext cx="4862608" cy="50084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PŘEHLED NÁKLADŮ (2/2)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67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TRŽBY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68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1772816"/>
            <a:ext cx="8229600" cy="410445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Výnosy: 0,8 Kč/</a:t>
            </a:r>
            <a:r>
              <a:rPr lang="cs-CZ" sz="3600" b="1" dirty="0" err="1" smtClean="0"/>
              <a:t>oskm</a:t>
            </a:r>
            <a:endParaRPr lang="cs-CZ" sz="3600" b="1" dirty="0" smtClean="0"/>
          </a:p>
          <a:p>
            <a:r>
              <a:rPr lang="cs-CZ" sz="3600" b="1" dirty="0" smtClean="0"/>
              <a:t>Tržby: 48 162 915 </a:t>
            </a:r>
            <a:r>
              <a:rPr lang="cs-CZ" sz="3600" b="1" dirty="0" smtClean="0"/>
              <a:t>Kč/rok</a:t>
            </a:r>
            <a:endParaRPr lang="cs-CZ" sz="3600" b="1" dirty="0" smtClean="0"/>
          </a:p>
          <a:p>
            <a:pPr marL="457200" lvl="1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903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KOMPENZACE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69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1772816"/>
            <a:ext cx="8229600" cy="410445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3200" b="1" dirty="0" smtClean="0"/>
              <a:t>Tržby: 48 162 915 </a:t>
            </a:r>
            <a:r>
              <a:rPr lang="cs-CZ" sz="3200" b="1" dirty="0" smtClean="0"/>
              <a:t>Kč/rok</a:t>
            </a:r>
            <a:endParaRPr lang="cs-CZ" sz="3200" b="1" dirty="0" smtClean="0"/>
          </a:p>
          <a:p>
            <a:pPr marL="457200" lvl="1" indent="0">
              <a:buNone/>
            </a:pPr>
            <a:r>
              <a:rPr lang="cs-CZ" sz="3200" b="1" dirty="0" smtClean="0"/>
              <a:t>Náklady: 186 592 907 </a:t>
            </a:r>
            <a:r>
              <a:rPr lang="cs-CZ" sz="3200" b="1" dirty="0" smtClean="0"/>
              <a:t>Kč/rok</a:t>
            </a:r>
            <a:endParaRPr lang="cs-CZ" sz="3200" b="1" dirty="0" smtClean="0"/>
          </a:p>
          <a:p>
            <a:pPr marL="457200" lvl="1" indent="0">
              <a:buNone/>
            </a:pPr>
            <a:r>
              <a:rPr lang="cs-CZ" sz="3200" b="1" dirty="0" smtClean="0"/>
              <a:t>Potřebná kompenzace: 138 429 992 </a:t>
            </a:r>
            <a:r>
              <a:rPr lang="cs-CZ" sz="3200" b="1" dirty="0" smtClean="0"/>
              <a:t>Kč/rok</a:t>
            </a:r>
            <a:endParaRPr lang="cs-CZ" sz="3200" b="1" dirty="0"/>
          </a:p>
          <a:p>
            <a:pPr lvl="1"/>
            <a:r>
              <a:rPr lang="cs-CZ" sz="3200" dirty="0"/>
              <a:t> </a:t>
            </a:r>
            <a:r>
              <a:rPr lang="cs-CZ" sz="3200" b="1" dirty="0" smtClean="0"/>
              <a:t> </a:t>
            </a:r>
            <a:r>
              <a:rPr lang="cs-CZ" b="1" dirty="0" smtClean="0"/>
              <a:t>173,02 Kč/</a:t>
            </a:r>
            <a:r>
              <a:rPr lang="cs-CZ" b="1" dirty="0" err="1" smtClean="0"/>
              <a:t>vlkm</a:t>
            </a:r>
            <a:endParaRPr lang="cs-CZ" b="1" dirty="0" smtClean="0"/>
          </a:p>
          <a:p>
            <a:pPr lvl="1"/>
            <a:r>
              <a:rPr lang="cs-CZ" b="1" dirty="0" smtClean="0"/>
              <a:t>  2,30 Kč/</a:t>
            </a:r>
            <a:r>
              <a:rPr lang="cs-CZ" b="1" dirty="0" err="1" smtClean="0"/>
              <a:t>oskm</a:t>
            </a:r>
            <a:endParaRPr lang="cs-CZ" b="1" dirty="0" smtClean="0"/>
          </a:p>
          <a:p>
            <a:pPr lvl="1"/>
            <a:r>
              <a:rPr lang="cs-CZ" b="1" dirty="0" smtClean="0"/>
              <a:t>  0,91 Kč/</a:t>
            </a:r>
            <a:r>
              <a:rPr lang="cs-CZ" b="1" dirty="0" err="1" smtClean="0"/>
              <a:t>místkm</a:t>
            </a:r>
            <a:endParaRPr lang="cs-CZ" b="1" dirty="0" smtClean="0"/>
          </a:p>
          <a:p>
            <a:pPr marL="457200" lvl="1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756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OBECNÉ INFORMACE (4/4)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ROZSAH DOPRAVY</a:t>
            </a:r>
          </a:p>
          <a:p>
            <a:r>
              <a:rPr lang="cs-CZ" dirty="0" smtClean="0"/>
              <a:t>Vlakový výkon: </a:t>
            </a:r>
            <a:r>
              <a:rPr lang="cs-CZ" b="1" dirty="0" smtClean="0"/>
              <a:t>800 072 </a:t>
            </a:r>
            <a:r>
              <a:rPr lang="cs-CZ" b="1" dirty="0" err="1" smtClean="0"/>
              <a:t>vlkm</a:t>
            </a:r>
            <a:r>
              <a:rPr lang="cs-CZ" b="1" dirty="0" smtClean="0"/>
              <a:t>/rok</a:t>
            </a:r>
          </a:p>
          <a:p>
            <a:endParaRPr lang="cs-CZ" b="1" dirty="0" smtClean="0"/>
          </a:p>
          <a:p>
            <a:r>
              <a:rPr lang="cs-CZ" dirty="0" smtClean="0"/>
              <a:t>Střední přepravní vzdálenost: </a:t>
            </a:r>
            <a:r>
              <a:rPr lang="cs-CZ" b="1" dirty="0" smtClean="0"/>
              <a:t>55,4 km</a:t>
            </a:r>
          </a:p>
          <a:p>
            <a:pPr lvl="1"/>
            <a:r>
              <a:rPr lang="cs-CZ" dirty="0" smtClean="0"/>
              <a:t>vypočtena z přepravních vztahů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237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KOMPENZACE (2/2)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70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652" t="18208" r="36886" b="-870"/>
          <a:stretch/>
        </p:blipFill>
        <p:spPr>
          <a:xfrm>
            <a:off x="2699781" y="1991002"/>
            <a:ext cx="3744437" cy="37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CITLIVOSTNÍ ANALÝZA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71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1772816"/>
            <a:ext cx="8472264" cy="4104456"/>
          </a:xfrm>
        </p:spPr>
        <p:txBody>
          <a:bodyPr>
            <a:normAutofit/>
          </a:bodyPr>
          <a:lstStyle/>
          <a:p>
            <a:pPr marL="628650" indent="-571500"/>
            <a:r>
              <a:rPr lang="cs-CZ" sz="3600" b="1" dirty="0" smtClean="0"/>
              <a:t>Pokladny ve všech stanicích a zastávkách</a:t>
            </a:r>
          </a:p>
          <a:p>
            <a:pPr marL="1028700" lvl="1" indent="-571500"/>
            <a:r>
              <a:rPr lang="cs-CZ" b="1" dirty="0" smtClean="0"/>
              <a:t>51 pokladních</a:t>
            </a:r>
          </a:p>
          <a:p>
            <a:pPr marL="1028700" lvl="1" indent="-571500"/>
            <a:r>
              <a:rPr lang="cs-CZ" b="1" dirty="0"/>
              <a:t>203 476 907 </a:t>
            </a:r>
            <a:r>
              <a:rPr lang="cs-CZ" b="1" dirty="0" smtClean="0"/>
              <a:t>Kč/rok </a:t>
            </a:r>
            <a:r>
              <a:rPr lang="cs-CZ" b="1" dirty="0" smtClean="0"/>
              <a:t>(vs. </a:t>
            </a:r>
            <a:r>
              <a:rPr lang="cs-CZ" b="1" dirty="0"/>
              <a:t>186 592 907 </a:t>
            </a:r>
            <a:r>
              <a:rPr lang="cs-CZ" b="1" dirty="0" smtClean="0"/>
              <a:t>Kč/rok) </a:t>
            </a:r>
            <a:endParaRPr lang="cs-CZ" b="1" dirty="0"/>
          </a:p>
          <a:p>
            <a:pPr marL="1028700" lvl="1" indent="-571500"/>
            <a:r>
              <a:rPr lang="cs-CZ" b="1" dirty="0" smtClean="0"/>
              <a:t>+ 9 %</a:t>
            </a:r>
          </a:p>
          <a:p>
            <a:pPr marL="457200" lvl="1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2950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CITLIVOSTNÍ ANALÝZA (</a:t>
            </a:r>
            <a:r>
              <a:rPr lang="cs-CZ" sz="4000" b="1" dirty="0">
                <a:solidFill>
                  <a:srgbClr val="002060"/>
                </a:solidFill>
              </a:rPr>
              <a:t>2</a:t>
            </a:r>
            <a:r>
              <a:rPr lang="cs-CZ" sz="4000" b="1" dirty="0" smtClean="0">
                <a:solidFill>
                  <a:srgbClr val="002060"/>
                </a:solidFill>
              </a:rPr>
              <a:t>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72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79513" y="1467979"/>
            <a:ext cx="8961312" cy="4104456"/>
          </a:xfrm>
        </p:spPr>
        <p:txBody>
          <a:bodyPr>
            <a:normAutofit/>
          </a:bodyPr>
          <a:lstStyle/>
          <a:p>
            <a:pPr marL="514350" indent="-457200"/>
            <a:r>
              <a:rPr lang="cs-CZ" b="1" dirty="0" smtClean="0"/>
              <a:t>Změna ceny el. energie </a:t>
            </a:r>
            <a:r>
              <a:rPr lang="cs-CZ" sz="2800" b="1" dirty="0" smtClean="0"/>
              <a:t>(</a:t>
            </a:r>
            <a:r>
              <a:rPr lang="cs-CZ" b="1" dirty="0" smtClean="0"/>
              <a:t>- 20 %; + 20 %)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96894"/>
              </p:ext>
            </p:extLst>
          </p:nvPr>
        </p:nvGraphicFramePr>
        <p:xfrm>
          <a:off x="1403648" y="2010600"/>
          <a:ext cx="6274266" cy="4251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941"/>
                <a:gridCol w="2105768"/>
                <a:gridCol w="2048557"/>
              </a:tblGrid>
              <a:tr h="43204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Změna </a:t>
                      </a:r>
                      <a:r>
                        <a:rPr lang="cs-CZ" sz="1800" dirty="0" smtClean="0">
                          <a:effectLst/>
                        </a:rPr>
                        <a:t>ceny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Celkové </a:t>
                      </a:r>
                      <a:r>
                        <a:rPr lang="cs-CZ" sz="1800" dirty="0" smtClean="0">
                          <a:effectLst/>
                        </a:rPr>
                        <a:t>roční náklady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Změna </a:t>
                      </a:r>
                      <a:r>
                        <a:rPr lang="cs-CZ" sz="1800" dirty="0" smtClean="0">
                          <a:effectLst/>
                        </a:rPr>
                        <a:t>nákladů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-20 %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184 883 749 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-0,92 %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-15 %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185 311 038 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-0,69 %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-10 %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185 738 328 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-0,46 %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-5 %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186 165 617 Kč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-0,23 %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186 592 907 Kč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0,00 %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+5 %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187 020 196 Kč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0,23 %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+10 %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187 447 486 Kč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0,46 %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+15 %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187 874 775 Kč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0,69 %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+20 %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188 302 064 Kč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0,92 %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5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ZÁVĚR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73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0216" y="1772816"/>
            <a:ext cx="8229600" cy="410445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Vysoká kompenzace (173,02 Kč/</a:t>
            </a:r>
            <a:r>
              <a:rPr lang="cs-CZ" sz="3600" b="1" dirty="0" err="1" smtClean="0"/>
              <a:t>vlkm</a:t>
            </a:r>
            <a:r>
              <a:rPr lang="cs-CZ" sz="3600" b="1" dirty="0" smtClean="0"/>
              <a:t>)</a:t>
            </a:r>
          </a:p>
          <a:p>
            <a:r>
              <a:rPr lang="cs-CZ" sz="3600" b="1" dirty="0" smtClean="0"/>
              <a:t>Zcela nové jednotky</a:t>
            </a:r>
          </a:p>
          <a:p>
            <a:r>
              <a:rPr lang="cs-CZ" sz="3600" b="1" dirty="0" smtClean="0"/>
              <a:t>Vyšší komfort cestování</a:t>
            </a:r>
          </a:p>
          <a:p>
            <a:r>
              <a:rPr lang="cs-CZ" sz="3600" b="1" dirty="0" smtClean="0"/>
              <a:t>Náklady sníženy u pokladen</a:t>
            </a:r>
          </a:p>
        </p:txBody>
      </p:sp>
    </p:spTree>
    <p:extLst>
      <p:ext uri="{BB962C8B-B14F-4D97-AF65-F5344CB8AC3E}">
        <p14:creationId xmlns:p14="http://schemas.microsoft.com/office/powerpoint/2010/main" val="36097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2" y="23550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SROVNÁNÍ VARIANT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74</a:t>
            </a:fld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SROVNÁNÍ VÝKONŮ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75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66805"/>
              </p:ext>
            </p:extLst>
          </p:nvPr>
        </p:nvGraphicFramePr>
        <p:xfrm>
          <a:off x="467544" y="1613705"/>
          <a:ext cx="8229602" cy="3111437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675"/>
                <a:gridCol w="1514864"/>
                <a:gridCol w="1514864"/>
                <a:gridCol w="1514864"/>
                <a:gridCol w="1449335"/>
              </a:tblGrid>
              <a:tr h="44449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Jednotka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Skupina 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Skupina B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Rozdíl A a B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9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Vlakový výkon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err="1">
                          <a:effectLst/>
                        </a:rPr>
                        <a:t>vlkm</a:t>
                      </a:r>
                      <a:r>
                        <a:rPr lang="cs-CZ" sz="2000" u="none" strike="noStrike" dirty="0">
                          <a:effectLst/>
                        </a:rPr>
                        <a:t>/rok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800 072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800 072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9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Vozový výkon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vozkm/rok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895 674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881 712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-13 962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9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Dopravní výkon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err="1">
                          <a:effectLst/>
                        </a:rPr>
                        <a:t>hrtkm</a:t>
                      </a:r>
                      <a:r>
                        <a:rPr lang="cs-CZ" sz="2000" u="none" strike="noStrike" dirty="0">
                          <a:effectLst/>
                        </a:rPr>
                        <a:t>/rok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148 681 884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113 283 664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-35 398 220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4449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Přepravní výkon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err="1">
                          <a:effectLst/>
                        </a:rPr>
                        <a:t>oskm</a:t>
                      </a:r>
                      <a:r>
                        <a:rPr lang="cs-CZ" sz="2000" u="none" strike="noStrike" dirty="0">
                          <a:effectLst/>
                        </a:rPr>
                        <a:t>/rok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63 070 484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60 203 644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-2 866 840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9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Místový výkon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místkm/rok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201 526 650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151 556 496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-49 970 154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9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Průměrné obsazení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%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39,7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8,7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SROVNÁNÍ NÁKLADŮ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76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29992"/>
              </p:ext>
            </p:extLst>
          </p:nvPr>
        </p:nvGraphicFramePr>
        <p:xfrm>
          <a:off x="683570" y="1547671"/>
          <a:ext cx="7128790" cy="4545624"/>
        </p:xfrm>
        <a:graphic>
          <a:graphicData uri="http://schemas.openxmlformats.org/drawingml/2006/table">
            <a:tbl>
              <a:tblPr firstRow="1" firstCol="1" lastRow="1" bandCol="1">
                <a:tableStyleId>{5C22544A-7EE6-4342-B048-85BDC9FD1C3A}</a:tableStyleId>
              </a:tblPr>
              <a:tblGrid>
                <a:gridCol w="2368098"/>
                <a:gridCol w="1604590"/>
                <a:gridCol w="1604590"/>
                <a:gridCol w="1551512"/>
              </a:tblGrid>
              <a:tr h="3788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Náklady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Skupina 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Skupina B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Rozdíl A </a:t>
                      </a:r>
                      <a:r>
                        <a:rPr lang="cs-CZ" sz="2000" u="none" strike="noStrike" dirty="0" err="1">
                          <a:effectLst/>
                        </a:rPr>
                        <a:t>a</a:t>
                      </a:r>
                      <a:r>
                        <a:rPr lang="cs-CZ" sz="2000" u="none" strike="noStrike" dirty="0">
                          <a:effectLst/>
                        </a:rPr>
                        <a:t> B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Personál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23 959 200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21 627 600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-2 331 600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Dopravní cesta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10 942 297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9 656 253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-1 286 044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Energie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43 879 715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14 306 952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-29 572 763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Údržba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31 751 643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20 229 086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-11 522 557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Čištění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2 015 267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1 515 565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-499 702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Režie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12 001 080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11 201 008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-800 072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Odpisy vozidla</a:t>
                      </a:r>
                      <a:endParaRPr lang="cs-CZ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 smtClean="0">
                          <a:effectLst/>
                        </a:rPr>
                        <a:t>48 142 500</a:t>
                      </a:r>
                      <a:endParaRPr lang="cs-CZ" sz="2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0*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Financování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15 151 189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98 346 067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83 194 878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Náklady bez zisku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187 842 891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177 707 530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-10 135 361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Přiměřený zisk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9 392 145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8 885 377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-506 768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Náklady celkem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197 235 036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186 592 907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-10 642 129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SROVNÁNÍ KOMPENZACÍ</a:t>
            </a:r>
            <a:endParaRPr lang="cs-CZ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77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14992"/>
              </p:ext>
            </p:extLst>
          </p:nvPr>
        </p:nvGraphicFramePr>
        <p:xfrm>
          <a:off x="631062" y="1772817"/>
          <a:ext cx="7992887" cy="2700410"/>
        </p:xfrm>
        <a:graphic>
          <a:graphicData uri="http://schemas.openxmlformats.org/drawingml/2006/table">
            <a:tbl>
              <a:tblPr firstRow="1" firstCol="1" lastRow="1" bandCol="1">
                <a:tableStyleId>{5C22544A-7EE6-4342-B048-85BDC9FD1C3A}</a:tableStyleId>
              </a:tblPr>
              <a:tblGrid>
                <a:gridCol w="1742210"/>
                <a:gridCol w="1081677"/>
                <a:gridCol w="1742210"/>
                <a:gridCol w="1742210"/>
                <a:gridCol w="1684580"/>
              </a:tblGrid>
              <a:tr h="5400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Skupina 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Skupina B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Rozdíl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8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Náklady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smtClean="0">
                          <a:effectLst/>
                        </a:rPr>
                        <a:t>Kč/rok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197 235 036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186 592 907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-10 642 129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8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Tržby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smtClean="0">
                          <a:effectLst/>
                        </a:rPr>
                        <a:t>Kč/rok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50 456 388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48 162 915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-2 293 473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8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Kompenzace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smtClean="0">
                          <a:effectLst/>
                        </a:rPr>
                        <a:t>Kč/rok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146 778 648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138 429 992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-8 348 656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8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Kompenzace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Kč/vlkm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183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173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-10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952" y="1988840"/>
            <a:ext cx="828092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</a:rPr>
              <a:t>Děkujeme za pozornost.</a:t>
            </a:r>
            <a:endParaRPr lang="cs-CZ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0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</a:rPr>
              <a:t>STANDARDY KVALITY (1/2)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8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233814"/>
              </p:ext>
            </p:extLst>
          </p:nvPr>
        </p:nvGraphicFramePr>
        <p:xfrm>
          <a:off x="2061187" y="1384973"/>
          <a:ext cx="5018450" cy="51079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55581"/>
                <a:gridCol w="2562869"/>
              </a:tblGrid>
              <a:tr h="390072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u="none" strike="noStrike" dirty="0" smtClean="0">
                          <a:effectLst/>
                        </a:rPr>
                        <a:t>požadavek MD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prodej </a:t>
                      </a:r>
                      <a:r>
                        <a:rPr lang="cs-CZ" sz="2000" u="none" strike="noStrike" dirty="0">
                          <a:effectLst/>
                        </a:rPr>
                        <a:t>občerstvení 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nepovinné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klimatizace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err="1">
                          <a:effectLst/>
                        </a:rPr>
                        <a:t>Wifi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vnitřní bezbariérovost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nepovinná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err="1" smtClean="0">
                          <a:effectLst/>
                        </a:rPr>
                        <a:t>nízkopodlažnost</a:t>
                      </a:r>
                      <a:endParaRPr lang="cs-CZ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20 % podlahové plochy ve 2.třídě</a:t>
                      </a:r>
                      <a:endParaRPr lang="cs-CZ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stolek </a:t>
                      </a:r>
                      <a:r>
                        <a:rPr lang="cs-CZ" sz="2000" u="none" strike="noStrike" dirty="0">
                          <a:effectLst/>
                        </a:rPr>
                        <a:t>u sedadel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1009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sklopná </a:t>
                      </a:r>
                      <a:r>
                        <a:rPr lang="cs-CZ" sz="2000" u="none" strike="noStrike" dirty="0">
                          <a:effectLst/>
                        </a:rPr>
                        <a:t>sedadla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max. 10 % ve 2.třídě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akustický a vizuální </a:t>
                      </a:r>
                      <a:r>
                        <a:rPr lang="cs-CZ" sz="2000" u="none" strike="noStrike" dirty="0">
                          <a:effectLst/>
                        </a:rPr>
                        <a:t>informační systém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kern="1200" dirty="0" smtClean="0">
                          <a:effectLst/>
                        </a:rPr>
                        <a:t>směrové tabule na stranách vozidla</a:t>
                      </a:r>
                      <a:endParaRPr lang="cs-CZ" sz="2000" b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kern="1200" dirty="0" smtClean="0">
                          <a:effectLst/>
                        </a:rPr>
                        <a:t>ano</a:t>
                      </a:r>
                      <a:endParaRPr lang="cs-CZ" sz="2000" b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1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sta-DFJP-znak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2060"/>
                </a:solidFill>
              </a:rPr>
              <a:t>STANDARDY KVALITY </a:t>
            </a:r>
            <a:r>
              <a:rPr lang="cs-CZ" sz="4000" b="1" dirty="0" smtClean="0">
                <a:solidFill>
                  <a:srgbClr val="002060"/>
                </a:solidFill>
              </a:rPr>
              <a:t>(2/2</a:t>
            </a:r>
            <a:r>
              <a:rPr lang="cs-CZ" sz="40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pPr algn="ctr"/>
            <a:fld id="{F4F663E2-1683-4C0B-8B97-C9FFD946DFA0}" type="slidenum">
              <a:rPr lang="cs-CZ" sz="2000" b="1">
                <a:solidFill>
                  <a:schemeClr val="bg1"/>
                </a:solidFill>
              </a:rPr>
              <a:pPr algn="ctr"/>
              <a:t>9</a:t>
            </a:fld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632664"/>
              </p:ext>
            </p:extLst>
          </p:nvPr>
        </p:nvGraphicFramePr>
        <p:xfrm>
          <a:off x="2073119" y="1415996"/>
          <a:ext cx="5018450" cy="507687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55581"/>
                <a:gridCol w="2562869"/>
              </a:tblGrid>
              <a:tr h="390072">
                <a:tc>
                  <a:txBody>
                    <a:bodyPr/>
                    <a:lstStyle/>
                    <a:p>
                      <a:pPr algn="l" fontAlgn="b"/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u="none" strike="noStrike" dirty="0" smtClean="0">
                          <a:effectLst/>
                        </a:rPr>
                        <a:t>požadavek MD</a:t>
                      </a:r>
                      <a:endParaRPr lang="cs-CZ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invalidní </a:t>
                      </a:r>
                      <a:r>
                        <a:rPr lang="cs-CZ" sz="2000" u="none" strike="noStrike" dirty="0">
                          <a:effectLst/>
                        </a:rPr>
                        <a:t>vozík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dle TSI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dětský kočárek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1 na 50 míst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jízdní </a:t>
                      </a:r>
                      <a:r>
                        <a:rPr lang="cs-CZ" sz="2000" u="none" strike="noStrike" dirty="0">
                          <a:effectLst/>
                        </a:rPr>
                        <a:t>kolo 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2 na 50 míst, od 200 dále 1 na 50 míst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zásuvky ve 2. třídě</a:t>
                      </a:r>
                      <a:endParaRPr lang="cs-CZ" sz="200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1 na 4 místa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zásuvky v 1. třídě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1 na 2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místa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0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</a:rPr>
                        <a:t>prostor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pro přepravu objemných zavazadel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43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počet WC 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120 míst na jedno WC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43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uzavřený systém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WC </a:t>
                      </a:r>
                      <a:r>
                        <a:rPr lang="cs-CZ" sz="2000" u="none" strike="noStrike" dirty="0" smtClean="0">
                          <a:effectLst/>
                        </a:rPr>
                        <a:t> 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57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cs-CZ" sz="2000" u="none" strike="noStrike" dirty="0" smtClean="0">
                          <a:effectLst/>
                        </a:rPr>
                        <a:t>1. třída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cs-CZ" sz="2000" u="none" strike="noStrike" dirty="0" smtClean="0">
                          <a:effectLst/>
                        </a:rPr>
                        <a:t>aspoň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8 %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3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2819</Words>
  <Application>Microsoft Office PowerPoint</Application>
  <PresentationFormat>Předvádění na obrazovce (4:3)</PresentationFormat>
  <Paragraphs>1080</Paragraphs>
  <Slides>78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4" baseType="lpstr">
      <vt:lpstr>Arial</vt:lpstr>
      <vt:lpstr>Calibri</vt:lpstr>
      <vt:lpstr>Cambria Math</vt:lpstr>
      <vt:lpstr>Symbol</vt:lpstr>
      <vt:lpstr>Times New Roman</vt:lpstr>
      <vt:lpstr>Motiv sady Office</vt:lpstr>
      <vt:lpstr>Linka Plzeň – Žatec – Most</vt:lpstr>
      <vt:lpstr>OSNOVA</vt:lpstr>
      <vt:lpstr>ÚVOD</vt:lpstr>
      <vt:lpstr>OBECNÉ INFORMACE (1/4)</vt:lpstr>
      <vt:lpstr>OBECNÉ INFORMACE (2/4)</vt:lpstr>
      <vt:lpstr>OBECNÉ INFORMACE (3/4)</vt:lpstr>
      <vt:lpstr>OBECNÉ INFORMACE (4/4)</vt:lpstr>
      <vt:lpstr>STANDARDY KVALITY (1/2)</vt:lpstr>
      <vt:lpstr>STANDARDY KVALITY (2/2)</vt:lpstr>
      <vt:lpstr>STANOVENÍ KAPACITY SOUPRAV (1/6)</vt:lpstr>
      <vt:lpstr>STANOVENÍ KAPACITY SOUPRAV (2/6)</vt:lpstr>
      <vt:lpstr>STANOVENÍ KAPACITY SOUPRAV (3/6)</vt:lpstr>
      <vt:lpstr>STANOVENÍ KAPACITY SOUPRAV (4/6)</vt:lpstr>
      <vt:lpstr>STANOVENÍ KAPACITY SOUPRAV (5/6)</vt:lpstr>
      <vt:lpstr>STANOVENÍ KAPACITY SOUPRAV (6/6)</vt:lpstr>
      <vt:lpstr>VARIANTA A</vt:lpstr>
      <vt:lpstr>SPECIFIKACE VARIANTY A</vt:lpstr>
      <vt:lpstr>STANOVENÍ KAPACITY SOUPRAVY</vt:lpstr>
      <vt:lpstr>STANDARDY KVALITY (1/2)</vt:lpstr>
      <vt:lpstr>STANDARDY KVALITY (2/2)</vt:lpstr>
      <vt:lpstr>NÁVRH SOUPRAVY (1/2)</vt:lpstr>
      <vt:lpstr>NÁVRH SOUPRAVY (2/2)</vt:lpstr>
      <vt:lpstr>ŘEŠENÍ PROVOZU (1/2)</vt:lpstr>
      <vt:lpstr>ŘEŠENÍ PROVOZU (2/2)</vt:lpstr>
      <vt:lpstr>Prezentace aplikace PowerPoint</vt:lpstr>
      <vt:lpstr>VÝKONY</vt:lpstr>
      <vt:lpstr>PERSONÁL (1/2)</vt:lpstr>
      <vt:lpstr>PERSONÁL (2/2)</vt:lpstr>
      <vt:lpstr>DOPRAVNÍ CESTA</vt:lpstr>
      <vt:lpstr>ENERGIE</vt:lpstr>
      <vt:lpstr>ÚDRŽBA A ČIŠTĚNÍ</vt:lpstr>
      <vt:lpstr>REŽIE</vt:lpstr>
      <vt:lpstr>FINANCOVÁNÍ</vt:lpstr>
      <vt:lpstr>PŘEHLED NÁKLADŮ</vt:lpstr>
      <vt:lpstr>PŘEHLED NÁKLADŮ (1/2)</vt:lpstr>
      <vt:lpstr>PŘEHLED NÁKLADŮ (2/2)</vt:lpstr>
      <vt:lpstr>KOMPENZACE (1/2)</vt:lpstr>
      <vt:lpstr>KOMPENZACE (2/2)</vt:lpstr>
      <vt:lpstr>CITLIVOSTNÍ ANALÝZA (1/4)</vt:lpstr>
      <vt:lpstr>CITLIVOSTNÍ ANALÝZA (2/4)</vt:lpstr>
      <vt:lpstr>CITLIVOSTNÍ ANALÝZA (3/4)</vt:lpstr>
      <vt:lpstr>CITLIVOSTNÍ ANALÝZA (4/4)</vt:lpstr>
      <vt:lpstr>ZÁVĚR</vt:lpstr>
      <vt:lpstr>VARIANTA B</vt:lpstr>
      <vt:lpstr>SPECIFIKACE VARIANTY B</vt:lpstr>
      <vt:lpstr>STANOVENÍ KAPACITY SOUPRAVY (1/2)</vt:lpstr>
      <vt:lpstr>STANOVENÍ KAPACITY SOUPRAVY (2/2)</vt:lpstr>
      <vt:lpstr>NÁVRH SOUPRAV (1/7)</vt:lpstr>
      <vt:lpstr>NÁVRH SOUPRAV (2/7)</vt:lpstr>
      <vt:lpstr>NÁVRH SOUPRAV (3/7)</vt:lpstr>
      <vt:lpstr>NÁVRH SOUPRAV (4/7)</vt:lpstr>
      <vt:lpstr>NÁVRH SOUPRAV (5/7)</vt:lpstr>
      <vt:lpstr>NÁVRH SOUPRAV (6/7)</vt:lpstr>
      <vt:lpstr>NÁVRH SOUPRAV (7/7)</vt:lpstr>
      <vt:lpstr>OBĚHY</vt:lpstr>
      <vt:lpstr>ROČNÍ VÝKONY</vt:lpstr>
      <vt:lpstr>POKLADNY (1/2)</vt:lpstr>
      <vt:lpstr>POKLADNY (2/2)</vt:lpstr>
      <vt:lpstr>PERSONÁL</vt:lpstr>
      <vt:lpstr>DOPRAVNÍ CESTA</vt:lpstr>
      <vt:lpstr>ENERGIE</vt:lpstr>
      <vt:lpstr>ÚDRŽBA A ČIŠTĚNÍ</vt:lpstr>
      <vt:lpstr>REŽIE</vt:lpstr>
      <vt:lpstr>FINANCOVÁNÍ</vt:lpstr>
      <vt:lpstr>PŘEHLED NÁKLADŮ (1/2)</vt:lpstr>
      <vt:lpstr>Prezentace aplikace PowerPoint</vt:lpstr>
      <vt:lpstr>PŘEHLED NÁKLADŮ (2/2)</vt:lpstr>
      <vt:lpstr>TRŽBY</vt:lpstr>
      <vt:lpstr>KOMPENZACE (1/2)</vt:lpstr>
      <vt:lpstr>KOMPENZACE (2/2)</vt:lpstr>
      <vt:lpstr>CITLIVOSTNÍ ANALÝZA (1/2)</vt:lpstr>
      <vt:lpstr>CITLIVOSTNÍ ANALÝZA (2/2)</vt:lpstr>
      <vt:lpstr>ZÁVĚR</vt:lpstr>
      <vt:lpstr>SROVNÁNÍ VARIANT</vt:lpstr>
      <vt:lpstr>SROVNÁNÍ VÝKONŮ</vt:lpstr>
      <vt:lpstr>SROVNÁNÍ NÁKLADŮ</vt:lpstr>
      <vt:lpstr>SROVNÁNÍ KOMPENZACÍ</vt:lpstr>
      <vt:lpstr>Děkujeme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Jochen</dc:creator>
  <cp:lastModifiedBy>Labsky Viliam</cp:lastModifiedBy>
  <cp:revision>185</cp:revision>
  <dcterms:created xsi:type="dcterms:W3CDTF">2012-06-03T14:23:16Z</dcterms:created>
  <dcterms:modified xsi:type="dcterms:W3CDTF">2016-05-06T09:17:08Z</dcterms:modified>
</cp:coreProperties>
</file>