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7" r:id="rId3"/>
    <p:sldId id="286" r:id="rId4"/>
    <p:sldId id="288" r:id="rId5"/>
    <p:sldId id="289" r:id="rId6"/>
    <p:sldId id="285" r:id="rId7"/>
    <p:sldId id="290" r:id="rId8"/>
    <p:sldId id="292" r:id="rId9"/>
    <p:sldId id="293" r:id="rId10"/>
    <p:sldId id="294" r:id="rId11"/>
    <p:sldId id="295" r:id="rId12"/>
    <p:sldId id="291" r:id="rId13"/>
    <p:sldId id="296" r:id="rId14"/>
    <p:sldId id="297" r:id="rId15"/>
    <p:sldId id="280" r:id="rId16"/>
  </p:sldIdLst>
  <p:sldSz cx="9144000" cy="6858000" type="screen4x3"/>
  <p:notesSz cx="6743700" cy="9893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339933"/>
    <a:srgbClr val="CCECFF"/>
    <a:srgbClr val="DD137B"/>
    <a:srgbClr val="FF66CC"/>
    <a:srgbClr val="66FF66"/>
    <a:srgbClr val="FFFF00"/>
    <a:srgbClr val="EEB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8" autoAdjust="0"/>
    <p:restoredTop sz="94614" autoAdjust="0"/>
  </p:normalViewPr>
  <p:slideViewPr>
    <p:cSldViewPr snapToGrid="0">
      <p:cViewPr varScale="1">
        <p:scale>
          <a:sx n="92" d="100"/>
          <a:sy n="92" d="100"/>
        </p:scale>
        <p:origin x="-1470" y="-102"/>
      </p:cViewPr>
      <p:guideLst>
        <p:guide orient="horz" pos="426"/>
        <p:guide orient="horz" pos="4176"/>
        <p:guide orient="horz" pos="824"/>
        <p:guide orient="horz" pos="2747"/>
        <p:guide orient="horz" pos="1632"/>
        <p:guide orient="horz" pos="3160"/>
        <p:guide orient="horz" pos="1951"/>
        <p:guide pos="5523"/>
        <p:guide pos="2880"/>
        <p:guide pos="237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invertIfNegative val="0"/>
          <c:cat>
            <c:strRef>
              <c:f>List1!$A$2:$A$4</c:f>
              <c:strCache>
                <c:ptCount val="3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0.74299999999999999</c:v>
                </c:pt>
                <c:pt idx="1">
                  <c:v>3.4249999999999998</c:v>
                </c:pt>
                <c:pt idx="2">
                  <c:v>3.1139999999999999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124864"/>
        <c:axId val="111126400"/>
      </c:barChart>
      <c:catAx>
        <c:axId val="1111248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cs-CZ"/>
          </a:p>
        </c:txPr>
        <c:crossAx val="111126400"/>
        <c:crosses val="autoZero"/>
        <c:auto val="1"/>
        <c:lblAlgn val="ctr"/>
        <c:lblOffset val="100"/>
        <c:noMultiLvlLbl val="0"/>
      </c:catAx>
      <c:valAx>
        <c:axId val="111126400"/>
        <c:scaling>
          <c:orientation val="minMax"/>
          <c:max val="3.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cs-CZ"/>
          </a:p>
        </c:txPr>
        <c:crossAx val="111124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Současný stav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3.4249999999999998</c:v>
                </c:pt>
                <c:pt idx="2">
                  <c:v>3.1139999999999999</c:v>
                </c:pt>
                <c:pt idx="3" formatCode="_(&quot;Kč&quot;* #,##0.00_);_(&quot;Kč&quot;* \(#,##0.00\);_(&quot;Kč&quot;* &quot;-&quot;??_);_(@_)">
                  <c:v>6.5339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Koeficient dopravy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0.69699999999999995</c:v>
                </c:pt>
                <c:pt idx="1">
                  <c:v>3.2370000000000001</c:v>
                </c:pt>
                <c:pt idx="2">
                  <c:v>2.9430000000000001</c:v>
                </c:pt>
                <c:pt idx="3" formatCode="_(&quot;Kč&quot;* #,##0.00_);_(&quot;Kč&quot;* \(#,##0.00\);_(&quot;Kč&quot;* &quot;-&quot;??_);_(@_)">
                  <c:v>6.1742999999999997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88608"/>
        <c:axId val="21190144"/>
      </c:barChart>
      <c:catAx>
        <c:axId val="21188608"/>
        <c:scaling>
          <c:orientation val="minMax"/>
        </c:scaling>
        <c:delete val="0"/>
        <c:axPos val="b"/>
        <c:majorTickMark val="out"/>
        <c:minorTickMark val="none"/>
        <c:tickLblPos val="nextTo"/>
        <c:crossAx val="21190144"/>
        <c:crosses val="autoZero"/>
        <c:auto val="1"/>
        <c:lblAlgn val="ctr"/>
        <c:lblOffset val="100"/>
        <c:noMultiLvlLbl val="0"/>
      </c:catAx>
      <c:valAx>
        <c:axId val="21190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8608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cs-CZ"/>
          </a:p>
        </c:txPr>
      </c:dTable>
    </c:plotArea>
    <c:legend>
      <c:legendPos val="b"/>
      <c:layout>
        <c:manualLayout>
          <c:xMode val="edge"/>
          <c:yMode val="edge"/>
          <c:x val="0.31512420246335604"/>
          <c:y val="6.4018280289030269E-2"/>
          <c:w val="0.44862075259823897"/>
          <c:h val="9.2894230604052566E-2"/>
        </c:manualLayout>
      </c:layout>
      <c:overlay val="0"/>
      <c:txPr>
        <a:bodyPr/>
        <a:lstStyle/>
        <a:p>
          <a:pPr>
            <a:defRPr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Současný stav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3.4249999999999998</c:v>
                </c:pt>
                <c:pt idx="2">
                  <c:v>3.1139999999999999</c:v>
                </c:pt>
                <c:pt idx="3" formatCode="_(&quot;Kč&quot;* #,##0.00_);_(&quot;Kč&quot;* \(#,##0.00\);_(&quot;Kč&quot;* &quot;-&quot;??_);_(@_)">
                  <c:v>6.5339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15 %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3.4249999999999998</c:v>
                </c:pt>
                <c:pt idx="2">
                  <c:v>2.9790000000000001</c:v>
                </c:pt>
                <c:pt idx="3" formatCode="_(&quot;Kč&quot;* #,##0.00_);_(&quot;Kč&quot;* \(#,##0.00\);_(&quot;Kč&quot;* &quot;-&quot;??_);_(@_)">
                  <c:v>6.2497999999999996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20 %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3.4249999999999998</c:v>
                </c:pt>
                <c:pt idx="2">
                  <c:v>2.8540000000000001</c:v>
                </c:pt>
                <c:pt idx="3" formatCode="_(&quot;Kč&quot;* #,##0.00_);_(&quot;Kč&quot;* \(#,##0.00\);_(&quot;Kč&quot;* &quot;-&quot;??_);_(@_)">
                  <c:v>5.9813999999999998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15296"/>
        <c:axId val="30605696"/>
      </c:barChart>
      <c:catAx>
        <c:axId val="22215296"/>
        <c:scaling>
          <c:orientation val="minMax"/>
        </c:scaling>
        <c:delete val="0"/>
        <c:axPos val="b"/>
        <c:majorTickMark val="out"/>
        <c:minorTickMark val="none"/>
        <c:tickLblPos val="nextTo"/>
        <c:crossAx val="30605696"/>
        <c:crosses val="autoZero"/>
        <c:auto val="1"/>
        <c:lblAlgn val="ctr"/>
        <c:lblOffset val="100"/>
        <c:noMultiLvlLbl val="0"/>
      </c:catAx>
      <c:valAx>
        <c:axId val="30605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215296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cs-CZ"/>
          </a:p>
        </c:txPr>
      </c:dTable>
    </c:plotArea>
    <c:legend>
      <c:legendPos val="b"/>
      <c:layout>
        <c:manualLayout>
          <c:xMode val="edge"/>
          <c:yMode val="edge"/>
          <c:x val="0.31512420246335604"/>
          <c:y val="6.4018280289030269E-2"/>
          <c:w val="0.38624649485320361"/>
          <c:h val="9.2894230604052566E-2"/>
        </c:manualLayout>
      </c:layout>
      <c:overlay val="0"/>
      <c:txPr>
        <a:bodyPr/>
        <a:lstStyle/>
        <a:p>
          <a:pPr>
            <a:defRPr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Současný stav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3.4249999999999998</c:v>
                </c:pt>
                <c:pt idx="2">
                  <c:v>3.1139999999999999</c:v>
                </c:pt>
                <c:pt idx="3" formatCode="_(&quot;Kč&quot;* #,##0.00_);_(&quot;Kč&quot;* \(#,##0.00\);_(&quot;Kč&quot;* &quot;-&quot;??_);_(@_)">
                  <c:v>6.5339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Hmotnost na nápravu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2.7080000000000002</c:v>
                </c:pt>
                <c:pt idx="2">
                  <c:v>2.4620000000000002</c:v>
                </c:pt>
                <c:pt idx="3" formatCode="_(&quot;Kč&quot;* #,##0.00_);_(&quot;Kč&quot;* \(#,##0.00\);_(&quot;Kč&quot;* &quot;-&quot;??_);_(@_)">
                  <c:v>5.1657000000000002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21056"/>
        <c:axId val="30222592"/>
      </c:barChart>
      <c:catAx>
        <c:axId val="30221056"/>
        <c:scaling>
          <c:orientation val="minMax"/>
        </c:scaling>
        <c:delete val="0"/>
        <c:axPos val="b"/>
        <c:majorTickMark val="out"/>
        <c:minorTickMark val="none"/>
        <c:tickLblPos val="nextTo"/>
        <c:crossAx val="30222592"/>
        <c:crosses val="autoZero"/>
        <c:auto val="1"/>
        <c:lblAlgn val="ctr"/>
        <c:lblOffset val="100"/>
        <c:noMultiLvlLbl val="0"/>
      </c:catAx>
      <c:valAx>
        <c:axId val="30222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221056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cs-CZ"/>
          </a:p>
        </c:txPr>
      </c:dTable>
    </c:plotArea>
    <c:legend>
      <c:legendPos val="b"/>
      <c:layout>
        <c:manualLayout>
          <c:xMode val="edge"/>
          <c:yMode val="edge"/>
          <c:x val="0.31512420246335604"/>
          <c:y val="6.4018280289030269E-2"/>
          <c:w val="0.44862075259823897"/>
          <c:h val="9.2894230604052566E-2"/>
        </c:manualLayout>
      </c:layout>
      <c:overlay val="0"/>
      <c:txPr>
        <a:bodyPr/>
        <a:lstStyle/>
        <a:p>
          <a:pPr>
            <a:defRPr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Současný stav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3.4249999999999998</c:v>
                </c:pt>
                <c:pt idx="2">
                  <c:v>3.1139999999999999</c:v>
                </c:pt>
                <c:pt idx="3" formatCode="_(&quot;Kč&quot;* #,##0.00_);_(&quot;Kč&quot;* \(#,##0.00\);_(&quot;Kč&quot;* &quot;-&quot;??_);_(@_)">
                  <c:v>6.5339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Kombinace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0.69699999999999995</c:v>
                </c:pt>
                <c:pt idx="1">
                  <c:v>2.56</c:v>
                </c:pt>
                <c:pt idx="2">
                  <c:v>2.133</c:v>
                </c:pt>
                <c:pt idx="3" formatCode="_(&quot;Kč&quot;* #,##0.00_);_(&quot;Kč&quot;* \(#,##0.00\);_(&quot;Kč&quot;* &quot;-&quot;??_);_(@_)">
                  <c:v>4.4757999999999996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666944"/>
        <c:axId val="121685120"/>
      </c:barChart>
      <c:catAx>
        <c:axId val="121666944"/>
        <c:scaling>
          <c:orientation val="minMax"/>
        </c:scaling>
        <c:delete val="0"/>
        <c:axPos val="b"/>
        <c:majorTickMark val="out"/>
        <c:minorTickMark val="none"/>
        <c:tickLblPos val="nextTo"/>
        <c:crossAx val="121685120"/>
        <c:crosses val="autoZero"/>
        <c:auto val="1"/>
        <c:lblAlgn val="ctr"/>
        <c:lblOffset val="100"/>
        <c:noMultiLvlLbl val="0"/>
      </c:catAx>
      <c:valAx>
        <c:axId val="121685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666944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cs-CZ"/>
          </a:p>
        </c:txPr>
      </c:dTable>
    </c:plotArea>
    <c:legend>
      <c:legendPos val="b"/>
      <c:layout>
        <c:manualLayout>
          <c:xMode val="edge"/>
          <c:yMode val="edge"/>
          <c:x val="0.31512420246335604"/>
          <c:y val="6.4018280289030269E-2"/>
          <c:w val="0.44862075259823897"/>
          <c:h val="9.2894230604052566E-2"/>
        </c:manualLayout>
      </c:layout>
      <c:overlay val="0"/>
      <c:txPr>
        <a:bodyPr/>
        <a:lstStyle/>
        <a:p>
          <a:pPr>
            <a:defRPr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Současný stav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3.4249999999999998</c:v>
                </c:pt>
                <c:pt idx="2">
                  <c:v>3.1139999999999999</c:v>
                </c:pt>
                <c:pt idx="3" formatCode="_(&quot;Kč&quot;* #,##0.00_);_(&quot;Kč&quot;* \(#,##0.00\);_(&quot;Kč&quot;* &quot;-&quot;??_);_(@_)">
                  <c:v>6.5339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200% investice</c:v>
                </c:pt>
              </c:strCache>
            </c:strRef>
          </c:tx>
          <c:invertIfNegative val="0"/>
          <c:cat>
            <c:strRef>
              <c:f>List1!$A$2:$A$5</c:f>
              <c:strCache>
                <c:ptCount val="4"/>
                <c:pt idx="0">
                  <c:v>km</c:v>
                </c:pt>
                <c:pt idx="1">
                  <c:v>tkm</c:v>
                </c:pt>
                <c:pt idx="2">
                  <c:v>navýšené tkm</c:v>
                </c:pt>
                <c:pt idx="3">
                  <c:v>na 1 km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0.74299999999999999</c:v>
                </c:pt>
                <c:pt idx="1">
                  <c:v>3.4249999999999998</c:v>
                </c:pt>
                <c:pt idx="2">
                  <c:v>3.1139999999999999</c:v>
                </c:pt>
                <c:pt idx="3" formatCode="_(&quot;Kč&quot;* #,##0.00_);_(&quot;Kč&quot;* \(#,##0.00\);_(&quot;Kč&quot;* &quot;-&quot;??_);_(@_)">
                  <c:v>10.2659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782784"/>
        <c:axId val="113785088"/>
      </c:barChart>
      <c:catAx>
        <c:axId val="113782784"/>
        <c:scaling>
          <c:orientation val="minMax"/>
        </c:scaling>
        <c:delete val="0"/>
        <c:axPos val="b"/>
        <c:majorTickMark val="out"/>
        <c:minorTickMark val="none"/>
        <c:tickLblPos val="nextTo"/>
        <c:crossAx val="113785088"/>
        <c:crosses val="autoZero"/>
        <c:auto val="1"/>
        <c:lblAlgn val="ctr"/>
        <c:lblOffset val="100"/>
        <c:noMultiLvlLbl val="0"/>
      </c:catAx>
      <c:valAx>
        <c:axId val="113785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3782784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cs-CZ"/>
          </a:p>
        </c:txPr>
      </c:dTable>
    </c:plotArea>
    <c:legend>
      <c:legendPos val="b"/>
      <c:layout>
        <c:manualLayout>
          <c:xMode val="edge"/>
          <c:yMode val="edge"/>
          <c:x val="0.31512420246335604"/>
          <c:y val="6.4018280289030269E-2"/>
          <c:w val="0.44862075259823897"/>
          <c:h val="9.2894230604052566E-2"/>
        </c:manualLayout>
      </c:layout>
      <c:overlay val="0"/>
      <c:txPr>
        <a:bodyPr/>
        <a:lstStyle/>
        <a:p>
          <a:pPr>
            <a:defRPr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na 1 km</c:v>
                </c:pt>
              </c:strCache>
            </c:strRef>
          </c:tx>
          <c:invertIfNegative val="0"/>
          <c:cat>
            <c:strRef>
              <c:f>List1!$A$2:$A$7</c:f>
              <c:strCache>
                <c:ptCount val="6"/>
                <c:pt idx="0">
                  <c:v>Současný stav</c:v>
                </c:pt>
                <c:pt idx="1">
                  <c:v>Koeficient dopravy</c:v>
                </c:pt>
                <c:pt idx="2">
                  <c:v>Paretovo pravidlo</c:v>
                </c:pt>
                <c:pt idx="3">
                  <c:v>Hmotnost na nápravu</c:v>
                </c:pt>
                <c:pt idx="4">
                  <c:v>Kombinace</c:v>
                </c:pt>
                <c:pt idx="5">
                  <c:v>200% investice</c:v>
                </c:pt>
              </c:strCache>
            </c:strRef>
          </c:cat>
          <c:val>
            <c:numRef>
              <c:f>List1!$B$2:$B$7</c:f>
              <c:numCache>
                <c:formatCode>_("Kč"* #,##0.00_);_("Kč"* \(#,##0.00\);_("Kč"* "-"??_);_(@_)</c:formatCode>
                <c:ptCount val="6"/>
                <c:pt idx="0">
                  <c:v>6.5339</c:v>
                </c:pt>
                <c:pt idx="1">
                  <c:v>6.1742999999999997</c:v>
                </c:pt>
                <c:pt idx="2">
                  <c:v>5.9813999999999998</c:v>
                </c:pt>
                <c:pt idx="3">
                  <c:v>5.1657000000000002</c:v>
                </c:pt>
                <c:pt idx="4">
                  <c:v>4.4757999999999996</c:v>
                </c:pt>
                <c:pt idx="5">
                  <c:v>10.27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265280"/>
        <c:axId val="113312128"/>
      </c:barChart>
      <c:catAx>
        <c:axId val="113265280"/>
        <c:scaling>
          <c:orientation val="minMax"/>
        </c:scaling>
        <c:delete val="0"/>
        <c:axPos val="b"/>
        <c:majorTickMark val="out"/>
        <c:minorTickMark val="none"/>
        <c:tickLblPos val="nextTo"/>
        <c:crossAx val="113312128"/>
        <c:crosses val="autoZero"/>
        <c:auto val="1"/>
        <c:lblAlgn val="ctr"/>
        <c:lblOffset val="100"/>
        <c:noMultiLvlLbl val="0"/>
      </c:catAx>
      <c:valAx>
        <c:axId val="113312128"/>
        <c:scaling>
          <c:orientation val="minMax"/>
          <c:max val="11"/>
          <c:min val="0"/>
        </c:scaling>
        <c:delete val="0"/>
        <c:axPos val="l"/>
        <c:majorGridlines/>
        <c:numFmt formatCode="_(&quot;Kč&quot;* #,##0.00_);_(&quot;Kč&quot;* \(#,##0.00\);_(&quot;Kč&quot;* &quot;-&quot;??_);_(@_)" sourceLinked="1"/>
        <c:majorTickMark val="out"/>
        <c:minorTickMark val="none"/>
        <c:tickLblPos val="nextTo"/>
        <c:crossAx val="113265280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cs-CZ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3" tIns="45507" rIns="91013" bIns="45507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cs-CZ" alt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3" tIns="45507" rIns="91013" bIns="45507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cs-CZ" altLang="cs-CZ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9588"/>
            <a:ext cx="2922588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3" tIns="45507" rIns="91013" bIns="45507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cs-CZ" alt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99588"/>
            <a:ext cx="292258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3" tIns="45507" rIns="91013" bIns="45507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06F8DD2B-1C4C-48ED-8316-D0B016EE7BB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65214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5" tIns="45709" rIns="91415" bIns="4570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5" tIns="45709" rIns="91415" bIns="4570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41363"/>
            <a:ext cx="4946650" cy="3709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700588"/>
            <a:ext cx="5394325" cy="445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5" tIns="45709" rIns="91415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6413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5" tIns="45709" rIns="91415" bIns="4570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96413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5" tIns="45709" rIns="91415" bIns="4570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AF976D-F36B-45B5-B495-2DF0BF605C9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21729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E18D2-8CC0-4BB9-A942-41FCD05872A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28940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89692-7613-4115-9374-18426E410EE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385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6ABF0-E96E-4E85-9470-59B3A9C620C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1322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8FC8D-3E9E-41BD-8043-98EBFBEAC37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0479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F4E12-C97A-4052-A4F8-8A67BAD0928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595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392AD-85D3-4AE2-90E8-FEDC9B287DE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936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EAF9B-A77A-431F-B3E6-459D970099E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9459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DED73-8B3D-45ED-B3A8-6F9DB1EDEF3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1862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0840D-7C80-4568-93BB-4BF7A1C96A3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6133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2BAAA-A9AF-434D-9554-3EB75C85B38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83699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74BC32-634E-4F17-B6FC-164AD0B599E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3057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cs-CZ" altLang="cs-CZ" smtClean="0"/>
              <a:t>14. 5. 2015 </a:t>
            </a:r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cs-CZ" altLang="cs-CZ" smtClean="0"/>
              <a:t>kolokvium ŽelAktuel 2015</a:t>
            </a:r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0D2F65-CE04-485E-B723-41E932F0FB41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376238" y="676275"/>
            <a:ext cx="2698750" cy="1900238"/>
          </a:xfrm>
          <a:prstGeom prst="rect">
            <a:avLst/>
          </a:prstGeom>
          <a:noFill/>
          <a:ln w="25400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2086" name="Group 38"/>
          <p:cNvGrpSpPr>
            <a:grpSpLocks/>
          </p:cNvGrpSpPr>
          <p:nvPr/>
        </p:nvGrpSpPr>
        <p:grpSpPr bwMode="auto">
          <a:xfrm>
            <a:off x="5687568" y="3124645"/>
            <a:ext cx="3383280" cy="1919287"/>
            <a:chOff x="3823" y="1951"/>
            <a:chExt cx="1700" cy="1209"/>
          </a:xfrm>
        </p:grpSpPr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3851" y="2096"/>
              <a:ext cx="1635" cy="9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05156" tIns="52578" rIns="105156" bIns="52578">
              <a:spAutoFit/>
            </a:bodyPr>
            <a:lstStyle>
              <a:lvl1pPr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25463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5092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7797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103438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606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0178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750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9322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 smtClean="0">
                  <a:latin typeface="Tahoma" pitchFamily="34" charset="0"/>
                </a:rPr>
                <a:t>Univerzita Pardubice</a:t>
              </a:r>
            </a:p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 smtClean="0">
                  <a:latin typeface="Tahoma" pitchFamily="34" charset="0"/>
                </a:rPr>
                <a:t>Dopravní fakulta Jana </a:t>
              </a:r>
              <a:r>
                <a:rPr lang="cs-CZ" altLang="cs-CZ" sz="1800" dirty="0" err="1" smtClean="0">
                  <a:latin typeface="Tahoma" pitchFamily="34" charset="0"/>
                </a:rPr>
                <a:t>Pernera</a:t>
              </a:r>
              <a:endParaRPr lang="cs-CZ" altLang="cs-CZ" sz="1800" dirty="0" smtClean="0">
                <a:latin typeface="Tahoma" pitchFamily="34" charset="0"/>
              </a:endParaRPr>
            </a:p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 smtClean="0">
                  <a:latin typeface="Tahoma" pitchFamily="34" charset="0"/>
                </a:rPr>
                <a:t>Studentská </a:t>
              </a:r>
              <a:r>
                <a:rPr lang="cs-CZ" altLang="cs-CZ" sz="1800" dirty="0">
                  <a:latin typeface="Tahoma" pitchFamily="34" charset="0"/>
                </a:rPr>
                <a:t>95</a:t>
              </a:r>
            </a:p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>
                  <a:latin typeface="Tahoma" pitchFamily="34" charset="0"/>
                </a:rPr>
                <a:t>532 10  PARDUBICE</a:t>
              </a:r>
              <a:endParaRPr lang="cs-CZ" altLang="cs-CZ" sz="2800" dirty="0">
                <a:latin typeface="Tahoma" pitchFamily="34" charset="0"/>
              </a:endParaRPr>
            </a:p>
          </p:txBody>
        </p:sp>
        <p:sp>
          <p:nvSpPr>
            <p:cNvPr id="2078" name="Rectangle 30"/>
            <p:cNvSpPr>
              <a:spLocks noChangeArrowheads="1"/>
            </p:cNvSpPr>
            <p:nvPr/>
          </p:nvSpPr>
          <p:spPr bwMode="auto">
            <a:xfrm>
              <a:off x="3823" y="1951"/>
              <a:ext cx="1700" cy="1209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2914650" y="5435600"/>
            <a:ext cx="4432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cs-CZ" altLang="cs-CZ" b="1">
                <a:latin typeface="Tahoma" pitchFamily="34" charset="0"/>
              </a:rPr>
              <a:t>www.uni-pardubice.cz</a:t>
            </a:r>
          </a:p>
        </p:txBody>
      </p:sp>
      <p:pic>
        <p:nvPicPr>
          <p:cNvPr id="16" name="Picture 17" descr="lista-DFJP-znak-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38"/>
          <p:cNvGrpSpPr>
            <a:grpSpLocks/>
          </p:cNvGrpSpPr>
          <p:nvPr/>
        </p:nvGrpSpPr>
        <p:grpSpPr bwMode="auto">
          <a:xfrm>
            <a:off x="376238" y="3128136"/>
            <a:ext cx="5169789" cy="1919286"/>
            <a:chOff x="3823" y="1951"/>
            <a:chExt cx="1700" cy="1209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3850" y="2031"/>
              <a:ext cx="1673" cy="9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05156" tIns="52578" rIns="105156" bIns="52578">
              <a:spAutoFit/>
            </a:bodyPr>
            <a:lstStyle>
              <a:lvl1pPr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25463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5092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7797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103438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606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0178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750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9322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hangingPunct="0">
                <a:lnSpc>
                  <a:spcPct val="120000"/>
                </a:lnSpc>
              </a:pPr>
              <a:r>
                <a:rPr lang="cs-CZ" altLang="cs-CZ" sz="1800" b="1" dirty="0" smtClean="0">
                  <a:latin typeface="Tahoma" pitchFamily="34" charset="0"/>
                </a:rPr>
                <a:t>Ing. Petr </a:t>
              </a:r>
              <a:r>
                <a:rPr lang="cs-CZ" altLang="cs-CZ" sz="1800" b="1" dirty="0" err="1" smtClean="0">
                  <a:latin typeface="Tahoma" pitchFamily="34" charset="0"/>
                </a:rPr>
                <a:t>Nachtigall</a:t>
              </a:r>
              <a:r>
                <a:rPr lang="cs-CZ" altLang="cs-CZ" sz="1800" b="1" dirty="0" smtClean="0">
                  <a:latin typeface="Tahoma" pitchFamily="34" charset="0"/>
                </a:rPr>
                <a:t>, Ph.D.</a:t>
              </a:r>
            </a:p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>
                  <a:latin typeface="Tahoma" pitchFamily="34" charset="0"/>
                </a:rPr>
                <a:t>p</a:t>
              </a:r>
              <a:r>
                <a:rPr lang="cs-CZ" altLang="cs-CZ" sz="1800" dirty="0" smtClean="0">
                  <a:latin typeface="Tahoma" pitchFamily="34" charset="0"/>
                </a:rPr>
                <a:t>etr.nachtigall@upce.cz</a:t>
              </a:r>
            </a:p>
            <a:p>
              <a:pPr eaLnBrk="0" hangingPunct="0">
                <a:lnSpc>
                  <a:spcPct val="120000"/>
                </a:lnSpc>
              </a:pPr>
              <a:endParaRPr lang="cs-CZ" altLang="cs-CZ" sz="1800" dirty="0">
                <a:latin typeface="Tahoma" pitchFamily="34" charset="0"/>
              </a:endParaRPr>
            </a:p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 smtClean="0">
                  <a:latin typeface="Tahoma" pitchFamily="34" charset="0"/>
                </a:rPr>
                <a:t>Katedra Technologie a řízení dopravy</a:t>
              </a:r>
              <a:endParaRPr lang="cs-CZ" altLang="cs-CZ" sz="1800" dirty="0">
                <a:latin typeface="Tahoma" pitchFamily="34" charset="0"/>
              </a:endParaRPr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3939" y="2727"/>
              <a:ext cx="1584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5156" tIns="52578" rIns="105156" bIns="52578">
              <a:spAutoFit/>
            </a:bodyPr>
            <a:lstStyle>
              <a:lvl1pPr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25463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5092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7797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103438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606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0178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750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9322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hangingPunct="0"/>
              <a:endParaRPr lang="cs-CZ" altLang="cs-CZ" sz="2000" b="1">
                <a:latin typeface="Tahoma" pitchFamily="34" charset="0"/>
              </a:endParaRPr>
            </a:p>
          </p:txBody>
        </p:sp>
        <p:sp>
          <p:nvSpPr>
            <p:cNvPr id="20" name="Rectangle 30"/>
            <p:cNvSpPr>
              <a:spLocks noChangeArrowheads="1"/>
            </p:cNvSpPr>
            <p:nvPr/>
          </p:nvSpPr>
          <p:spPr bwMode="auto">
            <a:xfrm>
              <a:off x="3823" y="1951"/>
              <a:ext cx="1700" cy="1209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pic>
        <p:nvPicPr>
          <p:cNvPr id="21" name="Picture 15" descr="lista-DFJ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0" name="Picture 42" descr="Dopravní fakulta Jana Perner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34" b="14212"/>
          <a:stretch/>
        </p:blipFill>
        <p:spPr bwMode="auto">
          <a:xfrm>
            <a:off x="585025" y="986314"/>
            <a:ext cx="2359067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10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720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Citlivostní analýza – hmotnosti na nápravu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175" y="1127323"/>
            <a:ext cx="9140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Osobní auto	– 	900	kg∙náprava</a:t>
            </a:r>
            <a:r>
              <a:rPr lang="cs-CZ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Nákladní auto	– 	9 000	kg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∙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náprava</a:t>
            </a:r>
            <a:r>
              <a:rPr lang="cs-CZ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-1</a:t>
            </a:r>
            <a:endParaRPr lang="cs-CZ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Motocykl		– 	250	kg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∙náprava</a:t>
            </a:r>
            <a:r>
              <a:rPr lang="cs-CZ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-1</a:t>
            </a:r>
            <a:endParaRPr 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2244336973"/>
              </p:ext>
            </p:extLst>
          </p:nvPr>
        </p:nvGraphicFramePr>
        <p:xfrm>
          <a:off x="3175" y="2327651"/>
          <a:ext cx="9017454" cy="3434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7715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11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720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Citlivostní analýza – kombinace</a:t>
            </a:r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365889509"/>
              </p:ext>
            </p:extLst>
          </p:nvPr>
        </p:nvGraphicFramePr>
        <p:xfrm>
          <a:off x="3175" y="943429"/>
          <a:ext cx="9017454" cy="4818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377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12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227879"/>
              </p:ext>
            </p:extLst>
          </p:nvPr>
        </p:nvGraphicFramePr>
        <p:xfrm>
          <a:off x="87086" y="442689"/>
          <a:ext cx="8949409" cy="52605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3980"/>
                <a:gridCol w="1640725"/>
                <a:gridCol w="1939039"/>
                <a:gridCol w="1193255"/>
                <a:gridCol w="1342410"/>
              </a:tblGrid>
              <a:tr h="3778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Náklad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Objem financí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Podíl objednávané autobusové dopravy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 1 buskm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 1 místokm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72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</a:t>
                      </a: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haléře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]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</a:t>
                      </a: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haléře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]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8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Investice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1 446 194 389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45 033 095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281,81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6,22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8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Letní údržba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493 353 553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15 362 553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96,14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Investiční prostředky II. a III.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469 000 000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14 604 207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91,39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Provozní prostředky II. a III.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413 000 000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12 860 421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80,48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1,78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Opravy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202 280 012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6 298 804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39,42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0,87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Zimní údržba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89 741 464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2 794 462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17,49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0,39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Údržba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82 325 900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2 563 549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16,04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0,35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Policie ČR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62 845 175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1 956 938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0,27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Letní údržba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47 771 276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1 487 551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9,31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0,21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Zaměstnanci dopravních úřadů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20 265 314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631 042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3,95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Zimní údržba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19 551 516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608 815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3,81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Záchranná služba</a:t>
                      </a:r>
                      <a:r>
                        <a:rPr lang="cs-CZ" sz="14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cs-CZ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Pk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6 734 502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209 706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1,31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2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Hasičský</a:t>
                      </a:r>
                      <a:r>
                        <a:rPr lang="cs-CZ" sz="14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záchranný sbor </a:t>
                      </a:r>
                      <a:r>
                        <a:rPr lang="cs-CZ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Pk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 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 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53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CELKEM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3 353 063 102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104 411 143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653,39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(6,53</a:t>
                      </a:r>
                      <a:r>
                        <a:rPr lang="cs-CZ" sz="14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Kč)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14,41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(0,14</a:t>
                      </a:r>
                      <a:r>
                        <a:rPr lang="cs-CZ" sz="14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Kč)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38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13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720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Citlivostní analýza – 200% investice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175" y="1127323"/>
            <a:ext cx="9140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Investiční prostředky 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a III. třída	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938 000 000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Kč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Investice I. třída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2 892 388 779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Kč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3032139058"/>
              </p:ext>
            </p:extLst>
          </p:nvPr>
        </p:nvGraphicFramePr>
        <p:xfrm>
          <a:off x="3175" y="2327651"/>
          <a:ext cx="9017454" cy="3434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3770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14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720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Citlivostní analýza – srovnání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175" y="1127323"/>
            <a:ext cx="9140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Investiční prostředky 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a III. třída	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938 000 000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Kč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Investice I. třída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2 892 388 779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Kč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905710227"/>
              </p:ext>
            </p:extLst>
          </p:nvPr>
        </p:nvGraphicFramePr>
        <p:xfrm>
          <a:off x="3175" y="1901372"/>
          <a:ext cx="9017454" cy="369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9677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376238" y="676275"/>
            <a:ext cx="2698750" cy="1900238"/>
          </a:xfrm>
          <a:prstGeom prst="rect">
            <a:avLst/>
          </a:prstGeom>
          <a:noFill/>
          <a:ln w="25400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2914650" y="5435600"/>
            <a:ext cx="4432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cs-CZ" altLang="cs-CZ" b="1">
                <a:latin typeface="Tahoma" pitchFamily="34" charset="0"/>
              </a:rPr>
              <a:t>www.uni-pardubice.cz</a:t>
            </a:r>
          </a:p>
        </p:txBody>
      </p:sp>
      <p:pic>
        <p:nvPicPr>
          <p:cNvPr id="16" name="Picture 17" descr="lista-DFJP-znak-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38"/>
          <p:cNvGrpSpPr>
            <a:grpSpLocks/>
          </p:cNvGrpSpPr>
          <p:nvPr/>
        </p:nvGrpSpPr>
        <p:grpSpPr bwMode="auto">
          <a:xfrm>
            <a:off x="376238" y="3128136"/>
            <a:ext cx="8620973" cy="1919286"/>
            <a:chOff x="3823" y="1951"/>
            <a:chExt cx="1700" cy="1209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3850" y="2031"/>
              <a:ext cx="1673" cy="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05156" tIns="52578" rIns="105156" bIns="52578">
              <a:spAutoFit/>
            </a:bodyPr>
            <a:lstStyle>
              <a:lvl1pPr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25463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5092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7797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103438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606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0178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750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9322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 smtClean="0">
                  <a:latin typeface="Tahoma" pitchFamily="34" charset="0"/>
                </a:rPr>
                <a:t>Ing. Petr </a:t>
              </a:r>
              <a:r>
                <a:rPr lang="cs-CZ" altLang="cs-CZ" sz="1800" dirty="0" err="1" smtClean="0">
                  <a:latin typeface="Tahoma" pitchFamily="34" charset="0"/>
                </a:rPr>
                <a:t>Nachtigall</a:t>
              </a:r>
              <a:r>
                <a:rPr lang="cs-CZ" altLang="cs-CZ" sz="1800" dirty="0" smtClean="0">
                  <a:latin typeface="Tahoma" pitchFamily="34" charset="0"/>
                </a:rPr>
                <a:t>, Ph.D</a:t>
              </a:r>
              <a:r>
                <a:rPr lang="cs-CZ" altLang="cs-CZ" sz="1800" dirty="0">
                  <a:latin typeface="Tahoma" pitchFamily="34" charset="0"/>
                </a:rPr>
                <a:t>.		</a:t>
              </a:r>
              <a:r>
                <a:rPr lang="cs-CZ" altLang="cs-CZ" sz="1800" dirty="0" smtClean="0">
                  <a:latin typeface="Tahoma" pitchFamily="34" charset="0"/>
                </a:rPr>
                <a:t>petr.nachtigall@upce.cz</a:t>
              </a:r>
            </a:p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 smtClean="0">
                  <a:latin typeface="Tahoma" pitchFamily="34" charset="0"/>
                </a:rPr>
                <a:t>				</a:t>
              </a:r>
            </a:p>
            <a:p>
              <a:pPr eaLnBrk="0" hangingPunct="0">
                <a:lnSpc>
                  <a:spcPct val="120000"/>
                </a:lnSpc>
              </a:pPr>
              <a:r>
                <a:rPr lang="cs-CZ" altLang="cs-CZ" sz="1800" dirty="0" smtClean="0">
                  <a:latin typeface="Tahoma" pitchFamily="34" charset="0"/>
                </a:rPr>
                <a:t>Katedra Technologie a řízení dopravy</a:t>
              </a:r>
              <a:endParaRPr lang="cs-CZ" altLang="cs-CZ" sz="1800" dirty="0">
                <a:latin typeface="Tahoma" pitchFamily="34" charset="0"/>
              </a:endParaRPr>
            </a:p>
          </p:txBody>
        </p:sp>
        <p:sp>
          <p:nvSpPr>
            <p:cNvPr id="20" name="Rectangle 30"/>
            <p:cNvSpPr>
              <a:spLocks noChangeArrowheads="1"/>
            </p:cNvSpPr>
            <p:nvPr/>
          </p:nvSpPr>
          <p:spPr bwMode="auto">
            <a:xfrm>
              <a:off x="3823" y="1951"/>
              <a:ext cx="1700" cy="1209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pic>
        <p:nvPicPr>
          <p:cNvPr id="21" name="Picture 15" descr="lista-DFJ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0" name="Picture 42" descr="Dopravní fakulta Jana Perner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34" b="14212"/>
          <a:stretch/>
        </p:blipFill>
        <p:spPr bwMode="auto">
          <a:xfrm>
            <a:off x="585025" y="986314"/>
            <a:ext cx="2359067" cy="128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3827426" y="657227"/>
            <a:ext cx="5169790" cy="1919286"/>
            <a:chOff x="3823" y="1951"/>
            <a:chExt cx="1700" cy="1209"/>
          </a:xfrm>
        </p:grpSpPr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3844" y="2044"/>
              <a:ext cx="1673" cy="10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05156" tIns="52578" rIns="105156" bIns="52578">
              <a:spAutoFit/>
            </a:bodyPr>
            <a:lstStyle>
              <a:lvl1pPr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25463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5092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77975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103438" defTabSz="10509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606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0178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750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932238" defTabSz="1050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>
                <a:lnSpc>
                  <a:spcPct val="120000"/>
                </a:lnSpc>
              </a:pPr>
              <a:r>
                <a:rPr lang="cs-CZ" altLang="cs-CZ" sz="4400" b="1" dirty="0" smtClean="0">
                  <a:latin typeface="Tahoma" pitchFamily="34" charset="0"/>
                </a:rPr>
                <a:t>Děkujeme </a:t>
              </a:r>
              <a:br>
                <a:rPr lang="cs-CZ" altLang="cs-CZ" sz="4400" b="1" dirty="0" smtClean="0">
                  <a:latin typeface="Tahoma" pitchFamily="34" charset="0"/>
                </a:rPr>
              </a:br>
              <a:r>
                <a:rPr lang="cs-CZ" altLang="cs-CZ" sz="4400" b="1" smtClean="0">
                  <a:latin typeface="Tahoma" pitchFamily="34" charset="0"/>
                </a:rPr>
                <a:t>za pozornost.</a:t>
              </a:r>
              <a:endParaRPr lang="cs-CZ" altLang="cs-CZ" sz="4400" b="1" dirty="0" smtClean="0">
                <a:latin typeface="Tahoma" pitchFamily="34" charset="0"/>
              </a:endParaRPr>
            </a:p>
          </p:txBody>
        </p:sp>
        <p:sp>
          <p:nvSpPr>
            <p:cNvPr id="23" name="Rectangle 30"/>
            <p:cNvSpPr>
              <a:spLocks noChangeArrowheads="1"/>
            </p:cNvSpPr>
            <p:nvPr/>
          </p:nvSpPr>
          <p:spPr bwMode="auto">
            <a:xfrm>
              <a:off x="3823" y="1951"/>
              <a:ext cx="1700" cy="1209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47214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2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029985"/>
              </p:ext>
            </p:extLst>
          </p:nvPr>
        </p:nvGraphicFramePr>
        <p:xfrm>
          <a:off x="87086" y="442689"/>
          <a:ext cx="8949409" cy="52605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3980"/>
                <a:gridCol w="1640725"/>
                <a:gridCol w="1939039"/>
                <a:gridCol w="1193255"/>
                <a:gridCol w="1342410"/>
              </a:tblGrid>
              <a:tr h="3778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Náklad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Objem financí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Podíl objednávané autobusové dopravy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 1 buskm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 1 místokm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72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</a:t>
                      </a: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haléře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]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[</a:t>
                      </a: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haléře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]</a:t>
                      </a:r>
                      <a:endParaRPr lang="cs-CZ" sz="14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8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Investice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1 446 194 389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45 033 095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281,81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6,22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8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Letní údržba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493 353 553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15 362 553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96,14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Investiční prostředky II. a III.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469 000 000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14 604 207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91,39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Provozní prostředky II. a III.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413 000 000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12 860 421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80,48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1,78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Opravy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202 280 012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6 298 804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39,42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0,87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Zimní údržba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89 741 464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2 794 462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17,49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0,39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Údržba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82 325 900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2 563 549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16,04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0,35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Policie ČR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62 845 175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1 956 938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0,27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Letní údržba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47 771 276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1 487 551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9,31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0,21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Zaměstnanci dopravních úřadů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20 265 314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631 042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3,95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Zimní údržba I. třída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19 551 516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608 815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3,81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Záchranná služba</a:t>
                      </a:r>
                      <a:r>
                        <a:rPr lang="cs-CZ" sz="14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cs-CZ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Pk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6 734 502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209 706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1,31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2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Hasičský</a:t>
                      </a:r>
                      <a:r>
                        <a:rPr lang="cs-CZ" sz="14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záchranný sbor </a:t>
                      </a:r>
                      <a:r>
                        <a:rPr lang="cs-CZ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Pk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 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 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53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CELKEM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3 353 063 102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104 411 143 Kč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653,39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(6,53</a:t>
                      </a:r>
                      <a:r>
                        <a:rPr lang="cs-CZ" sz="14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Kč)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14,41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(0,14</a:t>
                      </a:r>
                      <a:r>
                        <a:rPr lang="cs-CZ" sz="1400" b="1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Kč)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09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3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228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Výpočet objemu dopravy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3175" y="1009160"/>
                <a:ext cx="9140825" cy="8601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Pod</m:t>
                      </m:r>
                      <m:r>
                        <a:rPr lang="cs-CZ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í</m:t>
                      </m:r>
                      <m:r>
                        <m:rPr>
                          <m:sty m:val="p"/>
                        </m:rPr>
                        <a:rPr lang="cs-CZ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l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𝐴𝐷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𝐴𝑢𝑡𝑜𝑏𝑢𝑠𝑜𝑣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𝑘𝑖𝑙𝑜𝑚𝑒𝑡𝑟𝑦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𝐶𝑒𝑙𝑘𝑜𝑣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𝑢𝑗𝑒𝑡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𝑘𝑖𝑙𝑜𝑚𝑒𝑡𝑟𝑦</m:t>
                          </m:r>
                        </m:den>
                      </m:f>
                    </m:oMath>
                  </m:oMathPara>
                </a14:m>
                <a:endParaRPr lang="cs-CZ" b="0" i="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" y="1009160"/>
                <a:ext cx="9140825" cy="86017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ovéPole 10"/>
          <p:cNvSpPr txBox="1"/>
          <p:nvPr/>
        </p:nvSpPr>
        <p:spPr>
          <a:xfrm>
            <a:off x="3175" y="2344474"/>
            <a:ext cx="91408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Autobusová doprava – 15 980 000 km za rok,</a:t>
            </a:r>
          </a:p>
          <a:p>
            <a:endParaRPr lang="cs-CZ" b="0" i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Celkový objem dopravy v </a:t>
            </a:r>
            <a:r>
              <a:rPr lang="cs-CZ" b="0" i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Pk</a:t>
            </a:r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???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sčítání dopravy,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kategorie vozidel,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přepočtový koeficient,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délka úseků.</a:t>
            </a:r>
          </a:p>
        </p:txBody>
      </p:sp>
    </p:spTree>
    <p:extLst>
      <p:ext uri="{BB962C8B-B14F-4D97-AF65-F5344CB8AC3E}">
        <p14:creationId xmlns:p14="http://schemas.microsoft.com/office/powerpoint/2010/main" val="6747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4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380074"/>
              </p:ext>
            </p:extLst>
          </p:nvPr>
        </p:nvGraphicFramePr>
        <p:xfrm>
          <a:off x="2" y="1014867"/>
          <a:ext cx="9143998" cy="11282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6491"/>
                <a:gridCol w="669891"/>
                <a:gridCol w="673238"/>
                <a:gridCol w="951244"/>
                <a:gridCol w="946648"/>
                <a:gridCol w="661088"/>
                <a:gridCol w="1902488"/>
                <a:gridCol w="1929283"/>
                <a:gridCol w="753627"/>
              </a:tblGrid>
              <a:tr h="37608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Úsek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Těžká vozidla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Osobní automobily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Motocykly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Součet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Začátek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Konec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1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Délka úseku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04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5-0160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1 266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3 068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4 361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hr.okr.Hradec K.a Pardubice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vyús.323 - Rohovládova Bělá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7,025 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04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5-0166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1 353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4 176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5 567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vyús.323 - </a:t>
                      </a:r>
                      <a:r>
                        <a:rPr lang="cs-CZ" sz="1100" b="0" kern="120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Rohovládova</a:t>
                      </a: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Bělá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zaús.323 - </a:t>
                      </a:r>
                      <a:r>
                        <a:rPr lang="cs-CZ" sz="1100" b="0" kern="120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Rohovládova</a:t>
                      </a: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Bělá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0,510 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04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5-0170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1 096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4 415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5 552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zaús.323 - </a:t>
                      </a:r>
                      <a:r>
                        <a:rPr lang="cs-CZ" sz="1100" b="0" kern="120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Rohovládova</a:t>
                      </a: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Bělá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Bohdaneč, x s 333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6,140 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04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5-0176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1 987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6 685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8 730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Bohdaneč, x s 333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Pardubice, </a:t>
                      </a:r>
                      <a:r>
                        <a:rPr lang="cs-CZ" sz="1100" b="0" kern="1200" dirty="0" err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z.z</a:t>
                      </a: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2,258 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0" y="360363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Sčítání dopravy - 2010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3175" y="2344474"/>
            <a:ext cx="91408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roce 2015 neproběhlo měření, proto použity přepočtové koeficienty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těžké vozidlo – 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1,02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osobní 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automobil 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1,07 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motocykl – 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1,00</a:t>
            </a:r>
            <a:endParaRPr lang="cs-CZ" b="0" i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818650"/>
              </p:ext>
            </p:extLst>
          </p:nvPr>
        </p:nvGraphicFramePr>
        <p:xfrm>
          <a:off x="0" y="4464277"/>
          <a:ext cx="9140824" cy="1108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0733"/>
                <a:gridCol w="710733"/>
                <a:gridCol w="710733"/>
                <a:gridCol w="934484"/>
                <a:gridCol w="819318"/>
                <a:gridCol w="723896"/>
                <a:gridCol w="1885419"/>
                <a:gridCol w="1829481"/>
                <a:gridCol w="816027"/>
              </a:tblGrid>
              <a:tr h="36958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PK</a:t>
                      </a:r>
                      <a:endParaRPr lang="cs-CZ" sz="1100" b="1" i="0" u="none" strike="noStrike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Úsek</a:t>
                      </a:r>
                      <a:endParaRPr lang="cs-CZ" sz="1100" b="1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Těžká vozidla</a:t>
                      </a:r>
                      <a:endParaRPr lang="cs-CZ" sz="1100" b="1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Osobní automobily</a:t>
                      </a:r>
                      <a:endParaRPr lang="cs-CZ" sz="1100" b="1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Motocykly</a:t>
                      </a:r>
                      <a:endParaRPr lang="cs-CZ" sz="1100" b="1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Součet</a:t>
                      </a:r>
                      <a:endParaRPr lang="cs-CZ" sz="1100" b="1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Začátek</a:t>
                      </a:r>
                      <a:endParaRPr lang="cs-CZ" sz="1100" b="1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Konec</a:t>
                      </a:r>
                      <a:endParaRPr lang="cs-CZ" sz="1100" b="1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Délka úseku</a:t>
                      </a:r>
                      <a:endParaRPr lang="cs-CZ" sz="1100" b="1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479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5-0160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1 291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3 283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4 601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hr.okr.Hradec K.a Pardubice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vyús.323 - Rohovládova Bělá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7,025    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479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5-0166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1 380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4 468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5 886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vyús.323 - Rohovládova Bělá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zaús.323 - Rohovládova Bělá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0,510    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479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5-0170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1 118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4 724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5 883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zaús.323 - Rohovládova Bělá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Bohdaneč, x s 333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6,140    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479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5-0176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2 027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7 153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9 238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Bohdaneč, x s 333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Pardubice, z.z.</a:t>
                      </a:r>
                      <a:endParaRPr lang="cs-CZ" sz="1100" b="0" i="0" u="none" strike="noStrike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2,258    </a:t>
                      </a:r>
                      <a:endParaRPr lang="cs-CZ" sz="1100" b="0" i="0" u="none" strike="noStrike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06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5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0" y="360363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Výpočet podílu nákladů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-1" y="1074468"/>
            <a:ext cx="9140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Celková suma za </a:t>
            </a:r>
            <a:r>
              <a:rPr lang="cs-CZ" b="0" i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Pk</a:t>
            </a:r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2 152 160 645 km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-2" y="1468416"/>
                <a:ext cx="9140825" cy="8601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Pod</m:t>
                      </m:r>
                      <m:r>
                        <a:rPr lang="cs-CZ" b="0" i="0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í</m:t>
                      </m:r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l</m:t>
                      </m:r>
                      <m:r>
                        <a:rPr lang="cs-CZ" b="0" i="1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𝐴𝐷</m:t>
                      </m:r>
                      <m:r>
                        <a:rPr lang="cs-CZ" i="1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𝐴𝑢𝑡𝑜𝑏𝑢𝑠𝑜𝑣</m:t>
                          </m:r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𝑘𝑖𝑙𝑜𝑚𝑒𝑡𝑟𝑦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𝐶𝑒𝑙𝑘𝑜𝑣</m:t>
                          </m:r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𝑢𝑗𝑒𝑡</m:t>
                          </m:r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𝑘𝑖𝑙𝑜𝑚𝑒𝑡𝑟𝑦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15 980 000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2 152 160 645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=0,743 %</m:t>
                      </m:r>
                    </m:oMath>
                  </m:oMathPara>
                </a14:m>
                <a:endParaRPr lang="cs-CZ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" y="1468416"/>
                <a:ext cx="9140825" cy="86017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délník 4"/>
          <p:cNvSpPr/>
          <p:nvPr/>
        </p:nvSpPr>
        <p:spPr>
          <a:xfrm>
            <a:off x="-3" y="2650652"/>
            <a:ext cx="91408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Problém s 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opotřebením PK – 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cs-CZ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buskm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≠ 1 km automobilu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175" y="3128078"/>
            <a:ext cx="91408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Převod na tunokilometr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těžké vozidlo		6,96 	t∙náprava</a:t>
            </a:r>
            <a:r>
              <a:rPr lang="cs-CZ" b="0" i="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utobus 			9 	t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∙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náprava</a:t>
            </a:r>
            <a:r>
              <a:rPr lang="cs-CZ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-1</a:t>
            </a:r>
            <a:endParaRPr lang="cs-CZ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osobní automobil 		0,75 	t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∙náprava</a:t>
            </a:r>
            <a:r>
              <a:rPr lang="cs-CZ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motocykl  			0,15 	t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∙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náprava</a:t>
            </a:r>
            <a:r>
              <a:rPr lang="cs-CZ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-1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délník 12"/>
              <p:cNvSpPr/>
              <p:nvPr/>
            </p:nvSpPr>
            <p:spPr>
              <a:xfrm>
                <a:off x="-3" y="4961391"/>
                <a:ext cx="9137649" cy="7955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Pod</m:t>
                      </m:r>
                      <m:r>
                        <a:rPr lang="cs-CZ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í</m:t>
                      </m:r>
                      <m:r>
                        <m:rPr>
                          <m:sty m:val="p"/>
                        </m:rPr>
                        <a:rPr lang="cs-CZ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l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𝐴𝐷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𝐴𝑢𝑡𝑜𝑏𝑢𝑠𝑜𝑣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𝑡𝑘𝑚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𝐶𝑒𝑙𝑘𝑜𝑣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𝑡𝑘𝑚</m:t>
                          </m:r>
                        </m:den>
                      </m:f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143 820 000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4 198 764 089</m:t>
                          </m:r>
                        </m:den>
                      </m:f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=3,425 %</m:t>
                      </m:r>
                    </m:oMath>
                  </m:oMathPara>
                </a14:m>
                <a:endParaRPr lang="cs-CZ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Obdélník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" y="4961391"/>
                <a:ext cx="9137649" cy="79553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554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/>
      <p:bldP spid="5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6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228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Výpočet podílu nákladů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175" y="1127323"/>
            <a:ext cx="9140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Problém se sčítáním vozidel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</a:t>
            </a:r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sčítáno pouze </a:t>
            </a:r>
            <a:r>
              <a:rPr lang="cs-CZ" b="0" i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pouze</a:t>
            </a:r>
            <a:r>
              <a:rPr lang="cs-CZ" b="0" i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44,38 % všech silnic v </a:t>
            </a:r>
            <a:r>
              <a:rPr lang="cs-CZ" b="0" i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Pk</a:t>
            </a:r>
            <a:endParaRPr lang="cs-CZ" b="0" i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Paretovo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pravidlo pro dopočet celku = navýšení o 10 %.</a:t>
            </a:r>
            <a:endParaRPr lang="cs-CZ" b="0" i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1661262986"/>
              </p:ext>
            </p:extLst>
          </p:nvPr>
        </p:nvGraphicFramePr>
        <p:xfrm>
          <a:off x="87086" y="3063188"/>
          <a:ext cx="7155543" cy="3221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0" y="2287630"/>
                <a:ext cx="9144000" cy="8587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Pod</m:t>
                      </m:r>
                      <m:r>
                        <a:rPr lang="cs-CZ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í</m:t>
                      </m:r>
                      <m:r>
                        <m:rPr>
                          <m:sty m:val="p"/>
                        </m:rPr>
                        <a:rPr lang="cs-CZ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l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𝐴𝐷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𝐴𝑢𝑡𝑜𝑏𝑢𝑠𝑜𝑣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𝑡𝑘𝑚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𝐶𝑒𝑙𝑘𝑜𝑣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𝑛𝑎𝑣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ýš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𝑒𝑛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é </m:t>
                          </m:r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𝑡𝑘𝑚</m:t>
                          </m:r>
                        </m:den>
                      </m:f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143 820 000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4 618 640 498</m:t>
                          </m:r>
                        </m:den>
                      </m:f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=3,11</m:t>
                      </m:r>
                      <m:r>
                        <a:rPr lang="cs-CZ" b="0" i="1" smtClean="0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4</m:t>
                      </m:r>
                      <m:r>
                        <a:rPr lang="cs-CZ" i="1">
                          <a:latin typeface="Cambria Math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%</m:t>
                      </m:r>
                    </m:oMath>
                  </m:oMathPara>
                </a14:m>
                <a:endParaRPr lang="cs-CZ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87630"/>
                <a:ext cx="9144000" cy="85876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0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7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228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Riziková místa výpočtu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175" y="1127323"/>
            <a:ext cx="9140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Převodní koeficienty 2010 -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&gt; 2015,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Paretovo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pravidlo pro dopočet celku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ř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evod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tkm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určení jednotlivých hmotností na nápravu.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456373" y="2610078"/>
            <a:ext cx="8228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Citlivostní analýza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175" y="3311723"/>
            <a:ext cx="9140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Změna převodních koeficientů,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Změna </a:t>
            </a:r>
            <a:r>
              <a:rPr 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Paretova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pravidla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Změna hmotností na nápravu.</a:t>
            </a:r>
          </a:p>
        </p:txBody>
      </p:sp>
    </p:spTree>
    <p:extLst>
      <p:ext uri="{BB962C8B-B14F-4D97-AF65-F5344CB8AC3E}">
        <p14:creationId xmlns:p14="http://schemas.microsoft.com/office/powerpoint/2010/main" val="203080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8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228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Citlivostní analýza – koeficient dopravy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175" y="1127323"/>
            <a:ext cx="9140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těžké vozidlo – 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1,10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osobní automobil – 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1,20 </a:t>
            </a:r>
            <a:endParaRPr lang="cs-CZ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motocykl – 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1,10</a:t>
            </a:r>
            <a:endParaRPr 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495620977"/>
              </p:ext>
            </p:extLst>
          </p:nvPr>
        </p:nvGraphicFramePr>
        <p:xfrm>
          <a:off x="3175" y="2327651"/>
          <a:ext cx="9017454" cy="3434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8356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3" name="Picture 15" descr="lista-DFJ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 descr="lista-DFJP-znak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92750"/>
            <a:ext cx="914082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9728" y="6248400"/>
            <a:ext cx="1905000" cy="457200"/>
          </a:xfrm>
        </p:spPr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19. 5. 2016 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kolokvium </a:t>
            </a:r>
            <a:r>
              <a:rPr lang="cs-CZ" alt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ŽelAktuel</a:t>
            </a:r>
            <a:r>
              <a:rPr lang="cs-CZ" alt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2016</a:t>
            </a:r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5876544" y="6248400"/>
            <a:ext cx="1905000" cy="457200"/>
          </a:xfrm>
        </p:spPr>
        <p:txBody>
          <a:bodyPr/>
          <a:lstStyle/>
          <a:p>
            <a:fld id="{4880840D-7C80-4568-93BB-4BF7A1C96A3D}" type="slidenum">
              <a:rPr lang="cs-CZ" altLang="cs-CZ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/>
              <a:t>9</a:t>
            </a:fld>
            <a:endParaRPr lang="cs-CZ" alt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3" y="360363"/>
            <a:ext cx="8228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Citlivostní analýza – </a:t>
            </a:r>
            <a:r>
              <a:rPr lang="cs-CZ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Paretovo</a:t>
            </a:r>
            <a:r>
              <a:rPr lang="cs-C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pravidlo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175" y="1127323"/>
            <a:ext cx="9140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Navýšení </a:t>
            </a:r>
            <a:r>
              <a:rPr lang="cs-CZ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Paretova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pravidla na 15 %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Navýšení </a:t>
            </a:r>
            <a:r>
              <a:rPr lang="cs-CZ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Paretova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pravidla na </a:t>
            </a:r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20 %</a:t>
            </a:r>
            <a:endParaRPr lang="cs-C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2450520580"/>
              </p:ext>
            </p:extLst>
          </p:nvPr>
        </p:nvGraphicFramePr>
        <p:xfrm>
          <a:off x="3175" y="2327651"/>
          <a:ext cx="9017454" cy="3434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7715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6214</TotalTime>
  <Words>1074</Words>
  <Application>Microsoft Office PowerPoint</Application>
  <PresentationFormat>Předvádění na obrazovce (4:3)</PresentationFormat>
  <Paragraphs>356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Default Design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Doma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Komárkovi</dc:creator>
  <cp:lastModifiedBy>spravce</cp:lastModifiedBy>
  <cp:revision>745</cp:revision>
  <dcterms:created xsi:type="dcterms:W3CDTF">2002-09-03T16:55:02Z</dcterms:created>
  <dcterms:modified xsi:type="dcterms:W3CDTF">2016-05-19T07:32:56Z</dcterms:modified>
</cp:coreProperties>
</file>