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7"/>
  </p:notesMasterIdLst>
  <p:sldIdLst>
    <p:sldId id="256" r:id="rId2"/>
    <p:sldId id="266" r:id="rId3"/>
    <p:sldId id="282" r:id="rId4"/>
    <p:sldId id="277" r:id="rId5"/>
    <p:sldId id="257" r:id="rId6"/>
    <p:sldId id="278" r:id="rId7"/>
    <p:sldId id="279" r:id="rId8"/>
    <p:sldId id="280" r:id="rId9"/>
    <p:sldId id="281" r:id="rId10"/>
    <p:sldId id="272" r:id="rId11"/>
    <p:sldId id="273" r:id="rId12"/>
    <p:sldId id="274" r:id="rId13"/>
    <p:sldId id="260" r:id="rId14"/>
    <p:sldId id="275" r:id="rId15"/>
    <p:sldId id="276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79735" autoAdjust="0"/>
  </p:normalViewPr>
  <p:slideViewPr>
    <p:cSldViewPr>
      <p:cViewPr varScale="1">
        <p:scale>
          <a:sx n="87" d="100"/>
          <a:sy n="87" d="100"/>
        </p:scale>
        <p:origin x="-65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658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02BEE1-8FFA-4A39-830D-79DEB28BA9DE}" type="datetimeFigureOut">
              <a:rPr lang="cs-CZ" smtClean="0"/>
              <a:pPr/>
              <a:t>19.1.2015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88F49F-5A5F-4AB1-AD13-326E94C4C16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92363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88F49F-5A5F-4AB1-AD13-326E94C4C162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88F49F-5A5F-4AB1-AD13-326E94C4C162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88F49F-5A5F-4AB1-AD13-326E94C4C162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88F49F-5A5F-4AB1-AD13-326E94C4C162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88F49F-5A5F-4AB1-AD13-326E94C4C162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88F49F-5A5F-4AB1-AD13-326E94C4C162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88F49F-5A5F-4AB1-AD13-326E94C4C162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88F49F-5A5F-4AB1-AD13-326E94C4C162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88F49F-5A5F-4AB1-AD13-326E94C4C162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88F49F-5A5F-4AB1-AD13-326E94C4C162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88F49F-5A5F-4AB1-AD13-326E94C4C162}" type="slidenum">
              <a:rPr lang="cs-CZ" smtClean="0"/>
              <a:pPr/>
              <a:t>12</a:t>
            </a:fld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88F49F-5A5F-4AB1-AD13-326E94C4C162}" type="slidenum">
              <a:rPr lang="cs-CZ" smtClean="0"/>
              <a:pPr/>
              <a:t>13</a:t>
            </a:fld>
            <a:endParaRPr lang="cs-CZ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88F49F-5A5F-4AB1-AD13-326E94C4C162}" type="slidenum">
              <a:rPr lang="cs-CZ" smtClean="0"/>
              <a:pPr/>
              <a:t>14</a:t>
            </a:fld>
            <a:endParaRPr lang="cs-CZ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88F49F-5A5F-4AB1-AD13-326E94C4C162}" type="slidenum">
              <a:rPr lang="cs-CZ" smtClean="0"/>
              <a:pPr/>
              <a:t>15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F54CF-A181-4D8C-8C2B-7038F012572E}" type="datetime1">
              <a:rPr lang="cs-CZ" smtClean="0"/>
              <a:t>19.1.2015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88392-9F5C-4941-8C10-459A665B60A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57273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03CD2-29DE-4C50-90C9-20C64B1EE7E3}" type="datetime1">
              <a:rPr lang="cs-CZ" smtClean="0"/>
              <a:t>19.1.2015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88392-9F5C-4941-8C10-459A665B60A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59556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67047-4E0E-42BB-AAEA-46FDE169F3BB}" type="datetime1">
              <a:rPr lang="cs-CZ" smtClean="0"/>
              <a:t>19.1.2015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88392-9F5C-4941-8C10-459A665B60A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69854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149A4-6A49-4FAC-AFB4-E3F9F46CDEB3}" type="datetime1">
              <a:rPr lang="cs-CZ" smtClean="0"/>
              <a:t>19.1.2015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88392-9F5C-4941-8C10-459A665B60A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5640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3FD99D-5E3C-4394-B07E-77F857502669}" type="datetime1">
              <a:rPr lang="cs-CZ" smtClean="0"/>
              <a:t>19.1.2015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88392-9F5C-4941-8C10-459A665B60A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13091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075C7-8AE8-47BC-B7CD-9487C6C65708}" type="datetime1">
              <a:rPr lang="cs-CZ" smtClean="0"/>
              <a:t>19.1.2015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88392-9F5C-4941-8C10-459A665B60A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49153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F74AD-0820-448B-9DED-BF579D2AC50B}" type="datetime1">
              <a:rPr lang="cs-CZ" smtClean="0"/>
              <a:t>19.1.2015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88392-9F5C-4941-8C10-459A665B60A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01589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BC6E6-F29C-497C-995F-737202AF7FAD}" type="datetime1">
              <a:rPr lang="cs-CZ" smtClean="0"/>
              <a:t>19.1.2015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88392-9F5C-4941-8C10-459A665B60A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10127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CB0CF7-82D1-4117-8BEA-0B57BA4E4F11}" type="datetime1">
              <a:rPr lang="cs-CZ" smtClean="0"/>
              <a:t>19.1.2015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88392-9F5C-4941-8C10-459A665B60A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32664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29882A-AF91-4A7B-BB49-C595EA93E698}" type="datetime1">
              <a:rPr lang="cs-CZ" smtClean="0"/>
              <a:t>19.1.2015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88392-9F5C-4941-8C10-459A665B60A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89120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F816C-DC5A-4D0F-81EE-F185A63E21D6}" type="datetime1">
              <a:rPr lang="cs-CZ" smtClean="0"/>
              <a:t>19.1.2015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88392-9F5C-4941-8C10-459A665B60A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42812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0C376B-D05D-4463-96DD-ACD681D32420}" type="datetime1">
              <a:rPr lang="cs-CZ" smtClean="0"/>
              <a:t>19.1.2015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688392-9F5C-4941-8C10-459A665B60A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6679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2060848"/>
            <a:ext cx="9144000" cy="1470025"/>
          </a:xfrm>
        </p:spPr>
        <p:txBody>
          <a:bodyPr>
            <a:noAutofit/>
          </a:bodyPr>
          <a:lstStyle/>
          <a:p>
            <a:r>
              <a:rPr lang="cs-CZ" sz="5400" dirty="0" smtClean="0">
                <a:latin typeface="Arial" panose="020B0604020202020204" pitchFamily="34" charset="0"/>
                <a:cs typeface="Arial" panose="020B0604020202020204" pitchFamily="34" charset="0"/>
              </a:rPr>
              <a:t>Hybridní </a:t>
            </a:r>
            <a:r>
              <a:rPr lang="cs-CZ" sz="5400" dirty="0" smtClean="0">
                <a:latin typeface="Arial" panose="020B0604020202020204" pitchFamily="34" charset="0"/>
                <a:cs typeface="Arial" panose="020B0604020202020204" pitchFamily="34" charset="0"/>
              </a:rPr>
              <a:t>tramvaj</a:t>
            </a:r>
            <a:br>
              <a:rPr lang="cs-CZ" sz="54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5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Nordhausen</a:t>
            </a:r>
            <a:endParaRPr lang="cs-CZ" sz="5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066800"/>
          </a:xfrm>
        </p:spPr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Úvod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556792"/>
            <a:ext cx="8352928" cy="5040560"/>
          </a:xfrm>
        </p:spPr>
        <p:txBody>
          <a:bodyPr>
            <a:normAutofit/>
          </a:bodyPr>
          <a:lstStyle/>
          <a:p>
            <a:pPr algn="just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město v Durynsku, cca 42 tisíc obyvatel</a:t>
            </a:r>
          </a:p>
          <a:p>
            <a:pPr algn="just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dopravce MHD: 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Stadtwerke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Nordhausen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just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tramvaje: od roku 1900, 3 linky (1, 2, 10)</a:t>
            </a:r>
          </a:p>
          <a:p>
            <a:pPr algn="just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hybridní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tramvaj -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linka č.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10:</a:t>
            </a:r>
          </a:p>
          <a:p>
            <a:pPr lvl="1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spojující město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Nordhausen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s 11,4 km vzdálenou obcí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Ilfeld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tato železniční trať není elektrifikovaná,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u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žita hybridní tramvaj</a:t>
            </a:r>
          </a:p>
          <a:p>
            <a:pPr lvl="1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říčlánková obousměrná souprava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Tx/>
              <a:buChar char="-"/>
            </a:pP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066800"/>
          </a:xfrm>
        </p:spPr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Hybridní tramvaj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556792"/>
            <a:ext cx="8352928" cy="5040560"/>
          </a:xfrm>
        </p:spPr>
        <p:txBody>
          <a:bodyPr>
            <a:normAutofit/>
          </a:bodyPr>
          <a:lstStyle/>
          <a:p>
            <a:pPr algn="just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výrobce SIEMENS</a:t>
            </a:r>
          </a:p>
          <a:p>
            <a:pPr algn="just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označení 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Combino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Duo</a:t>
            </a:r>
          </a:p>
          <a:p>
            <a:pPr algn="just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rozchod 1000 mm</a:t>
            </a:r>
          </a:p>
          <a:p>
            <a:pPr algn="just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trať neelektrifikována</a:t>
            </a:r>
          </a:p>
          <a:p>
            <a:pPr algn="just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pomocný diesel-agregát</a:t>
            </a:r>
          </a:p>
          <a:p>
            <a:pPr algn="just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perioda 10 minut</a:t>
            </a:r>
          </a:p>
          <a:p>
            <a:pPr algn="just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maximální rychlost omezena na 50 km/h</a:t>
            </a:r>
          </a:p>
          <a:p>
            <a:pPr algn="just"/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celkem v provozu tři tyto hybridní soupravy</a:t>
            </a:r>
          </a:p>
        </p:txBody>
      </p:sp>
    </p:spTree>
    <p:extLst>
      <p:ext uri="{BB962C8B-B14F-4D97-AF65-F5344CB8AC3E}">
        <p14:creationId xmlns:p14="http://schemas.microsoft.com/office/powerpoint/2010/main" val="1873499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27649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764704"/>
            <a:ext cx="9484924" cy="5275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http://www.nordhausen.de/_daten/cache/604_8440_1202_9360119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7573"/>
            <a:ext cx="9684568" cy="726342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80704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2" name="Picture 14" descr="http://www.bahnbilder.de/1024/combino-duo-mit-abgesenkten-stromabnehmer-45596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024" y="3246"/>
            <a:ext cx="9143728" cy="685475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96406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4137"/>
            <a:ext cx="9145175" cy="61712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86273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1052736"/>
            <a:ext cx="9154393" cy="449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72439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2" y="908720"/>
            <a:ext cx="9037024" cy="57165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1066800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Konstrukce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Combin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88840"/>
            <a:ext cx="8291264" cy="4585696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 velké části vyrobeny z hliníku, se svařovaným rámem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těleso k rámu přišroubováno v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oddílech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- může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být smontováno v různých délkách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délka tramvaje je 19 metrů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kapacita okolo 120 cestujících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všechny verze jsou navrženy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tak,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aby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splňovaly výšku podlahy 300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mm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 desetitunové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zatížení nápravy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lze sestavit jako jedno, nebo obousměrné vozidlo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850032"/>
            <a:ext cx="8229600" cy="1066800"/>
          </a:xfrm>
        </p:spPr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Agregát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řídící stanoviště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2" descr="http://upload.wikimedia.org/wikipedia/commons/thumb/8/88/Combino_G%C5%82ogowska_RB2.JPG/800px-Combino_G%C5%82ogowska_RB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2204864"/>
            <a:ext cx="5088565" cy="3816425"/>
          </a:xfrm>
          <a:prstGeom prst="rect">
            <a:avLst/>
          </a:prstGeom>
          <a:noFill/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9221" y="2204864"/>
            <a:ext cx="3608683" cy="4581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http://www.mhd.zastavka.net/fd-svet/nor0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888" y="2636912"/>
            <a:ext cx="5381625" cy="4029075"/>
          </a:xfrm>
          <a:prstGeom prst="rect">
            <a:avLst/>
          </a:prstGeom>
          <a:noFill/>
        </p:spPr>
      </p:pic>
      <p:pic>
        <p:nvPicPr>
          <p:cNvPr id="18438" name="Picture 6" descr="http://www.mhd.zastavka.net/fd-svet/nor0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504" y="4077072"/>
            <a:ext cx="3419872" cy="2560364"/>
          </a:xfrm>
          <a:prstGeom prst="rect">
            <a:avLst/>
          </a:prstGeom>
          <a:noFill/>
        </p:spPr>
      </p:pic>
      <p:pic>
        <p:nvPicPr>
          <p:cNvPr id="18434" name="Picture 2" descr="http://www.mhd.zastavka.net/fd-svet/nor0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7504" y="548680"/>
            <a:ext cx="4135779" cy="3096344"/>
          </a:xfrm>
          <a:prstGeom prst="rect">
            <a:avLst/>
          </a:prstGeom>
          <a:noFill/>
        </p:spPr>
      </p:pic>
      <p:pic>
        <p:nvPicPr>
          <p:cNvPr id="6" name="Picture 1" descr="C:\Users\Deda\Desktop\tramvaj hybrid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55082" y="57175"/>
            <a:ext cx="4690431" cy="257973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066800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Skrytá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vada tramvají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Combino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772816"/>
            <a:ext cx="8784976" cy="4824536"/>
          </a:xfrm>
        </p:spPr>
        <p:txBody>
          <a:bodyPr>
            <a:normAutofit fontScale="77500" lnSpcReduction="20000"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 roce 2004 firma Siemens zastavila výrobu v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Krefeld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Uerdingen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, kde se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Combina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vyráběla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doporučení neprovozovat z  bezpečnostních důvodů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 ujetí 215 000 km byly zjištěny při kontrole škody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 oblasti dveřních a okenních spojů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firma Siemens 12.3.2004 vyzvala všechna města, která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 MHD používala tramvaje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Combino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s najetými více než 120 000 km o „dočasné“ stažení vozidel z oběhu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18. 5 2004 se zjistilo, že </a:t>
            </a: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všechna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(dodáno kolem 450 ks)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Combina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, musí být kompletně obnovena, vyjma kol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firma Siemens se také zavázala k řízení a hrazení nákladů na opravy i po uplynutí záruky dvou let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toto stálo téměř </a:t>
            </a: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200 miliónů eur</a:t>
            </a:r>
            <a:endParaRPr lang="cs-CZ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066800"/>
          </a:xfrm>
        </p:spPr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Závěr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5256584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Výhody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zvýšená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hospodárnost provozu (není nutná elektrifikace       po celé délce obsluhované linky)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zlepšení cestovního pohodlí a komfortu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cestující nemusí přestupovat a hledat návazné spoje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snadné začlenění do stávající struktury tramvajových linek </a:t>
            </a:r>
          </a:p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Nevýhoda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použití dieselagregátu = poměrně velký zábor podlahové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plochy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___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minimalizuje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nároky na infrastrukturu a může být                     v budoucnu zajímavou cestou pro zavádění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těchto systémů                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 menších městských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aglomeracích</a:t>
            </a: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r">
              <a:buNone/>
            </a:pPr>
            <a:r>
              <a:rPr lang="cs-CZ" u="sng" dirty="0" smtClean="0">
                <a:latin typeface="Arial" panose="020B0604020202020204" pitchFamily="34" charset="0"/>
                <a:cs typeface="Arial" panose="020B0604020202020204" pitchFamily="34" charset="0"/>
              </a:rPr>
              <a:t>http://www.youtube.com/watch?v=jWJM03gBJl4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669</TotalTime>
  <Words>223</Words>
  <Application>Microsoft Office PowerPoint</Application>
  <PresentationFormat>Předvádění na obrazovce (4:3)</PresentationFormat>
  <Paragraphs>61</Paragraphs>
  <Slides>15</Slides>
  <Notes>14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systému Office</vt:lpstr>
      <vt:lpstr>Hybridní tramvaj Nordhausen</vt:lpstr>
      <vt:lpstr>Úvod</vt:lpstr>
      <vt:lpstr>Hybridní tramvaj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Konstrukce Combin</vt:lpstr>
      <vt:lpstr>Agregát a řídící stanoviště</vt:lpstr>
      <vt:lpstr>Prezentace aplikace PowerPoint</vt:lpstr>
      <vt:lpstr>Skrytá vada tramvají Combino</vt:lpstr>
      <vt:lpstr>Závěr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Hybridní tramvaj Nordhausen</dc:title>
  <cp:lastModifiedBy>UPa</cp:lastModifiedBy>
  <cp:revision>63</cp:revision>
  <dcterms:created xsi:type="dcterms:W3CDTF">2014-11-09T14:55:11Z</dcterms:created>
  <dcterms:modified xsi:type="dcterms:W3CDTF">2015-01-19T09:44:19Z</dcterms:modified>
</cp:coreProperties>
</file>