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0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078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340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019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838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2874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6581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51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161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7523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6372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536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70C30-FCD4-4534-8A3D-5D79BCB64257}" type="datetimeFigureOut">
              <a:rPr lang="cs-CZ" smtClean="0"/>
              <a:t>5.4.2016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76BBE-FF49-4D20-8AF5-675041E719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8343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Severojižní diametr v Brně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171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1973: příprava dopravních modelů od Dopravně</a:t>
            </a:r>
            <a:br>
              <a:rPr lang="cs-CZ" dirty="0" smtClean="0"/>
            </a:br>
            <a:r>
              <a:rPr lang="cs-CZ" dirty="0" smtClean="0"/>
              <a:t>    inženýrské organizace (DIO)</a:t>
            </a:r>
          </a:p>
          <a:p>
            <a:r>
              <a:rPr lang="cs-CZ" dirty="0" smtClean="0"/>
              <a:t>včetně investiční a realizační složky</a:t>
            </a:r>
            <a:endParaRPr lang="cs-CZ" dirty="0"/>
          </a:p>
          <a:p>
            <a:r>
              <a:rPr lang="cs-CZ" dirty="0" smtClean="0"/>
              <a:t>DIO přejmenována </a:t>
            </a:r>
            <a:r>
              <a:rPr lang="cs-CZ" smtClean="0"/>
              <a:t>na </a:t>
            </a:r>
            <a:r>
              <a:rPr lang="cs-CZ" smtClean="0"/>
              <a:t>BKOM </a:t>
            </a:r>
            <a:r>
              <a:rPr lang="cs-CZ" dirty="0" smtClean="0"/>
              <a:t>(Brněnské komunikace)</a:t>
            </a:r>
          </a:p>
          <a:p>
            <a:pPr marL="0" indent="0">
              <a:buNone/>
            </a:pPr>
            <a:r>
              <a:rPr lang="cs-CZ" dirty="0" smtClean="0"/>
              <a:t>1979: projektová organizace Rudný projekt</a:t>
            </a:r>
            <a:br>
              <a:rPr lang="cs-CZ" dirty="0" smtClean="0"/>
            </a:br>
            <a:r>
              <a:rPr lang="cs-CZ" dirty="0" smtClean="0"/>
              <a:t>    vytvořila výhledovou síť rychlé tramvaje</a:t>
            </a:r>
          </a:p>
          <a:p>
            <a:r>
              <a:rPr lang="cs-CZ" dirty="0" smtClean="0"/>
              <a:t>poprvé použit pojem Diametr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7288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80. léta 20. století </a:t>
            </a:r>
            <a:r>
              <a:rPr lang="cs-CZ" dirty="0" smtClean="0">
                <a:solidFill>
                  <a:srgbClr val="00B050"/>
                </a:solidFill>
              </a:rPr>
              <a:t>(1/2)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cs-CZ" dirty="0" smtClean="0"/>
              <a:t>projekt rychlé tramvaje jako vládní program (metro: Praha; rychlá tramvaj: Brno, Ostrava, Plzeň) – zpracován metodický pokyn (dopravní infrastruktura, typy vozidel)</a:t>
            </a:r>
          </a:p>
          <a:p>
            <a:r>
              <a:rPr lang="cs-CZ" dirty="0" smtClean="0"/>
              <a:t>garance: </a:t>
            </a:r>
            <a:r>
              <a:rPr lang="cs-CZ" dirty="0" err="1" smtClean="0"/>
              <a:t>Metroprojekt</a:t>
            </a:r>
            <a:r>
              <a:rPr lang="cs-CZ" dirty="0" smtClean="0"/>
              <a:t> (partnerem ministerstvo vnitra a Správa pro dopravu)</a:t>
            </a:r>
          </a:p>
          <a:p>
            <a:r>
              <a:rPr lang="cs-CZ" dirty="0"/>
              <a:t>n</a:t>
            </a:r>
            <a:r>
              <a:rPr lang="cs-CZ" dirty="0" smtClean="0"/>
              <a:t>a Stavební fakultě VUT Brno vznikl postgraduální kurz systému rychlé tramvaje (pro specialisty na rychlé tramvaje)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0502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80. léta 20. století </a:t>
            </a:r>
            <a:r>
              <a:rPr lang="cs-CZ" dirty="0" smtClean="0">
                <a:solidFill>
                  <a:srgbClr val="00B050"/>
                </a:solidFill>
              </a:rPr>
              <a:t>(2/2)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92500"/>
          </a:bodyPr>
          <a:lstStyle/>
          <a:p>
            <a:r>
              <a:rPr lang="cs-CZ" dirty="0" err="1" smtClean="0"/>
              <a:t>Metroprojekt</a:t>
            </a:r>
            <a:r>
              <a:rPr lang="cs-CZ" dirty="0" smtClean="0"/>
              <a:t> zpracoval projektové dokumentace – úroveň generelů veřejné dopravy</a:t>
            </a:r>
          </a:p>
          <a:p>
            <a:r>
              <a:rPr lang="cs-CZ" dirty="0" smtClean="0"/>
              <a:t>komplexní studie (aktualizace představy o systému rychlé tramvaje v Brně) – upřesnění počtu diametrů + řešení návazné dopravy (několik forem naplnění)</a:t>
            </a:r>
          </a:p>
          <a:p>
            <a:r>
              <a:rPr lang="cs-CZ" dirty="0" smtClean="0"/>
              <a:t>dokumentace: vlastní projektování:</a:t>
            </a:r>
          </a:p>
          <a:p>
            <a:pPr lvl="1"/>
            <a:r>
              <a:rPr lang="cs-CZ" dirty="0" smtClean="0"/>
              <a:t>tramvajové tratě Bystrc, Bohunice, Líšeň, Lesná (sídliště, urbanizované celky, mimo centrum města)</a:t>
            </a:r>
          </a:p>
          <a:p>
            <a:pPr lvl="1"/>
            <a:r>
              <a:rPr lang="cs-CZ" dirty="0" smtClean="0"/>
              <a:t>Diametr A: Bohunice – hlavní nádraží – Kounicova – Žabovřesky – Bystrc (průchod centrem města; hloubením výstavba podzemního úseku AN Grand – Kounicova)</a:t>
            </a:r>
          </a:p>
        </p:txBody>
      </p:sp>
    </p:spTree>
    <p:extLst>
      <p:ext uri="{BB962C8B-B14F-4D97-AF65-F5344CB8AC3E}">
        <p14:creationId xmlns:p14="http://schemas.microsoft.com/office/powerpoint/2010/main" val="1226779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řelom 80. a 90. let 20. století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1988-1989: odpor části veřejnosti (proti návrhu</a:t>
            </a:r>
            <a:br>
              <a:rPr lang="cs-CZ" dirty="0" smtClean="0"/>
            </a:br>
            <a:r>
              <a:rPr lang="cs-CZ" dirty="0" smtClean="0"/>
              <a:t>   kácení zeleně u Janáčkova divadla)</a:t>
            </a:r>
          </a:p>
          <a:p>
            <a:pPr marL="0" indent="0">
              <a:buNone/>
            </a:pPr>
            <a:r>
              <a:rPr lang="cs-CZ" dirty="0" smtClean="0"/>
              <a:t>1989-1990: po politických změnách zastavení</a:t>
            </a:r>
            <a:br>
              <a:rPr lang="cs-CZ" dirty="0" smtClean="0"/>
            </a:br>
            <a:r>
              <a:rPr lang="cs-CZ" dirty="0" smtClean="0"/>
              <a:t>   projektu</a:t>
            </a:r>
          </a:p>
          <a:p>
            <a:r>
              <a:rPr lang="cs-CZ" dirty="0" smtClean="0"/>
              <a:t>v 90. letech bylo aspoň realizováno přímé spojení Bohunice – hlavní nádraží</a:t>
            </a:r>
          </a:p>
          <a:p>
            <a:r>
              <a:rPr lang="cs-CZ" dirty="0" smtClean="0"/>
              <a:t>tangenciální vedení linky 8 (vyčerpána kapacita)</a:t>
            </a:r>
          </a:p>
          <a:p>
            <a:r>
              <a:rPr lang="cs-CZ" dirty="0" smtClean="0"/>
              <a:t>nová zastávka v přednádražním prostoru</a:t>
            </a:r>
          </a:p>
          <a:p>
            <a:r>
              <a:rPr lang="cs-CZ" dirty="0" smtClean="0"/>
              <a:t>vytvořeny varianty úpravy původního návrhu (pro realizovatelnost)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2747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Začátek 90. let 20. století </a:t>
            </a:r>
            <a:r>
              <a:rPr lang="cs-CZ" dirty="0" smtClean="0">
                <a:solidFill>
                  <a:srgbClr val="00B050"/>
                </a:solidFill>
              </a:rPr>
              <a:t>(1/2)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1317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snaha o nový dopravní systém:</a:t>
            </a:r>
          </a:p>
          <a:p>
            <a:pPr lvl="1"/>
            <a:r>
              <a:rPr lang="cs-CZ" dirty="0"/>
              <a:t>s</a:t>
            </a:r>
            <a:r>
              <a:rPr lang="cs-CZ" dirty="0" smtClean="0"/>
              <a:t>ever: Technologický park (VUT)</a:t>
            </a:r>
          </a:p>
          <a:p>
            <a:pPr lvl="1"/>
            <a:r>
              <a:rPr lang="cs-CZ" dirty="0" smtClean="0"/>
              <a:t>jih: obchodní zóna (křížení D1 a D2)</a:t>
            </a:r>
            <a:endParaRPr lang="cs-CZ" dirty="0"/>
          </a:p>
          <a:p>
            <a:r>
              <a:rPr lang="cs-CZ" dirty="0"/>
              <a:t>p</a:t>
            </a:r>
            <a:r>
              <a:rPr lang="cs-CZ" dirty="0" smtClean="0"/>
              <a:t>oprvé pojem Severojižní diametr</a:t>
            </a:r>
            <a:br>
              <a:rPr lang="cs-CZ" dirty="0" smtClean="0"/>
            </a:br>
            <a:r>
              <a:rPr lang="cs-CZ" dirty="0" smtClean="0"/>
              <a:t>(doc. Pavlíček, Fakulta stavební, VUT)</a:t>
            </a:r>
          </a:p>
          <a:p>
            <a:r>
              <a:rPr lang="cs-CZ" dirty="0" smtClean="0"/>
              <a:t>na trase několik zastávek, pokrývajících nárůst poptávky sever - jih (k tomu komerční a obytná výstavba)</a:t>
            </a:r>
          </a:p>
          <a:p>
            <a:r>
              <a:rPr lang="cs-CZ" dirty="0" smtClean="0"/>
              <a:t>diskuze o poloze hlavního nádraží je pak méně závažná – dobrá návaznost</a:t>
            </a:r>
          </a:p>
        </p:txBody>
      </p:sp>
    </p:spTree>
    <p:extLst>
      <p:ext uri="{BB962C8B-B14F-4D97-AF65-F5344CB8AC3E}">
        <p14:creationId xmlns:p14="http://schemas.microsoft.com/office/powerpoint/2010/main" val="3910075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Začátek 90. let 20. století </a:t>
            </a:r>
            <a:r>
              <a:rPr lang="cs-CZ" dirty="0" smtClean="0">
                <a:solidFill>
                  <a:srgbClr val="00B050"/>
                </a:solidFill>
              </a:rPr>
              <a:t>(2/2)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21317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příprava studia proveditelnosti (propracováno nejvíce francouzskou společností SEMALY)</a:t>
            </a:r>
          </a:p>
          <a:p>
            <a:r>
              <a:rPr lang="cs-CZ" dirty="0" smtClean="0"/>
              <a:t>ověření souvislostí, provozu (depo/vozovna)</a:t>
            </a:r>
          </a:p>
          <a:p>
            <a:r>
              <a:rPr lang="cs-CZ" dirty="0" smtClean="0"/>
              <a:t>rozpor/schizofrenie: severně prodlužováno</a:t>
            </a:r>
            <a:br>
              <a:rPr lang="cs-CZ" dirty="0" smtClean="0"/>
            </a:br>
            <a:r>
              <a:rPr lang="cs-CZ" dirty="0" smtClean="0"/>
              <a:t>k </a:t>
            </a:r>
            <a:r>
              <a:rPr lang="cs-CZ" dirty="0" err="1" smtClean="0"/>
              <a:t>žst</a:t>
            </a:r>
            <a:r>
              <a:rPr lang="cs-CZ" dirty="0" smtClean="0"/>
              <a:t>. Brno Královo Pole – úvraťové koleje; jižně napojení na koridor + obchodní zóna</a:t>
            </a:r>
          </a:p>
          <a:p>
            <a:r>
              <a:rPr lang="cs-CZ" dirty="0" smtClean="0"/>
              <a:t>Útvar hlavního architekta: snaha o spojení na </a:t>
            </a:r>
            <a:r>
              <a:rPr lang="cs-CZ" dirty="0"/>
              <a:t>B</a:t>
            </a:r>
            <a:r>
              <a:rPr lang="cs-CZ" dirty="0" smtClean="0"/>
              <a:t>ystrc místo původní „S“ (Technologický park)</a:t>
            </a:r>
          </a:p>
          <a:p>
            <a:r>
              <a:rPr lang="cs-CZ" dirty="0" smtClean="0"/>
              <a:t>Odbor dopravy: pojem „SJ tramvajový diametr“</a:t>
            </a:r>
          </a:p>
          <a:p>
            <a:pPr lvl="1"/>
            <a:r>
              <a:rPr lang="cs-CZ" dirty="0" smtClean="0"/>
              <a:t>aby nebyla zmínka o železniční dopravě</a:t>
            </a:r>
          </a:p>
          <a:p>
            <a:r>
              <a:rPr lang="cs-CZ" dirty="0"/>
              <a:t>závěr: síť „Y</a:t>
            </a:r>
            <a:r>
              <a:rPr lang="cs-CZ" dirty="0" smtClean="0"/>
              <a:t>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63450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Přelom století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213176"/>
          </a:xfrm>
        </p:spPr>
        <p:txBody>
          <a:bodyPr>
            <a:normAutofit/>
          </a:bodyPr>
          <a:lstStyle/>
          <a:p>
            <a:r>
              <a:rPr lang="cs-CZ" dirty="0" smtClean="0"/>
              <a:t>1999: Odbor dopravy si nechal zpracovat studii „SJ diametr a jeho dopady do kolejové sítě MHD“ (autor doc. Pavlíček, DP města Brna)</a:t>
            </a:r>
          </a:p>
          <a:p>
            <a:pPr lvl="1"/>
            <a:r>
              <a:rPr lang="cs-CZ" dirty="0" smtClean="0"/>
              <a:t>pásmový provoz, konce napojeny na region, návrh zrušení tramvajové trati v Králově Poli</a:t>
            </a:r>
          </a:p>
          <a:p>
            <a:r>
              <a:rPr lang="cs-CZ" dirty="0" smtClean="0"/>
              <a:t>2001-2002: zpracování návrhu krajem,</a:t>
            </a:r>
            <a:br>
              <a:rPr lang="cs-CZ" dirty="0" smtClean="0"/>
            </a:br>
            <a:r>
              <a:rPr lang="cs-CZ" dirty="0" smtClean="0"/>
              <a:t>2 koncepce řešení:</a:t>
            </a:r>
          </a:p>
          <a:p>
            <a:pPr lvl="1"/>
            <a:r>
              <a:rPr lang="cs-CZ" dirty="0" smtClean="0"/>
              <a:t>Severojižní kolejový diametr (preferováno krajem)</a:t>
            </a:r>
          </a:p>
          <a:p>
            <a:pPr lvl="1"/>
            <a:r>
              <a:rPr lang="cs-CZ" dirty="0" smtClean="0"/>
              <a:t>Severojižní tramvajový diametr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2523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desetiletí 21. století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2008: </a:t>
            </a:r>
            <a:r>
              <a:rPr lang="cs-CZ" dirty="0" err="1" smtClean="0"/>
              <a:t>Metroprojekt</a:t>
            </a:r>
            <a:r>
              <a:rPr lang="cs-CZ" dirty="0" smtClean="0"/>
              <a:t> zpracoval studii</a:t>
            </a:r>
            <a:br>
              <a:rPr lang="cs-CZ" dirty="0" smtClean="0"/>
            </a:br>
            <a:r>
              <a:rPr lang="cs-CZ" dirty="0" smtClean="0"/>
              <a:t>    proveditelnosti pro posunutí jižního portálu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tunelu diametru severněji (záplavové území)</a:t>
            </a:r>
          </a:p>
          <a:p>
            <a:r>
              <a:rPr lang="cs-CZ" dirty="0" smtClean="0"/>
              <a:t>návrh odbočky do Židenic + severní část diametru</a:t>
            </a:r>
          </a:p>
          <a:p>
            <a:r>
              <a:rPr lang="cs-CZ" dirty="0"/>
              <a:t>n</a:t>
            </a:r>
            <a:r>
              <a:rPr lang="cs-CZ" dirty="0" smtClean="0"/>
              <a:t>a jihu návrh propojky z nového na stávající hlavní nádraží</a:t>
            </a:r>
          </a:p>
          <a:p>
            <a:pPr marL="0" indent="0">
              <a:buNone/>
            </a:pPr>
            <a:r>
              <a:rPr lang="cs-CZ" dirty="0" smtClean="0"/>
              <a:t>2010: projektová dokumentace – Stavební </a:t>
            </a:r>
            <a:br>
              <a:rPr lang="cs-CZ" dirty="0" smtClean="0"/>
            </a:br>
            <a:r>
              <a:rPr lang="cs-CZ" dirty="0" smtClean="0"/>
              <a:t>    připravenost Severojižního diametru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7684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Alternativa do budoucna?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68760"/>
            <a:ext cx="6475338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187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328</Words>
  <Application>Microsoft Office PowerPoint</Application>
  <PresentationFormat>Předvádění na obrazovce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Severojižní diametr v Brně</vt:lpstr>
      <vt:lpstr>Počátky</vt:lpstr>
      <vt:lpstr>80. léta 20. století (1/2)</vt:lpstr>
      <vt:lpstr>80. léta 20. století (2/2)</vt:lpstr>
      <vt:lpstr>Přelom 80. a 90. let 20. století</vt:lpstr>
      <vt:lpstr>Začátek 90. let 20. století (1/2)</vt:lpstr>
      <vt:lpstr>Začátek 90. let 20. století (2/2)</vt:lpstr>
      <vt:lpstr>Přelom století</vt:lpstr>
      <vt:lpstr>První desetiletí 21. století</vt:lpstr>
      <vt:lpstr>Alternativa do budoucna?</vt:lpstr>
    </vt:vector>
  </TitlesOfParts>
  <Company>Univerzita Pardubice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UPa</dc:creator>
  <cp:lastModifiedBy>UPa</cp:lastModifiedBy>
  <cp:revision>14</cp:revision>
  <dcterms:created xsi:type="dcterms:W3CDTF">2016-03-16T07:20:31Z</dcterms:created>
  <dcterms:modified xsi:type="dcterms:W3CDTF">2016-04-05T08:14:48Z</dcterms:modified>
</cp:coreProperties>
</file>