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0" r:id="rId5"/>
    <p:sldId id="259" r:id="rId6"/>
    <p:sldId id="261" r:id="rId7"/>
    <p:sldId id="262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7" d="100"/>
          <a:sy n="67" d="100"/>
        </p:scale>
        <p:origin x="-402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4FFB59-5F86-480C-8807-B39C52058D02}" type="datetimeFigureOut">
              <a:rPr lang="cs-CZ" smtClean="0"/>
              <a:t>16.3.2016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F15059-8D8C-4A67-901E-F34121B9B48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215443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4FFB59-5F86-480C-8807-B39C52058D02}" type="datetimeFigureOut">
              <a:rPr lang="cs-CZ" smtClean="0"/>
              <a:t>16.3.2016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F15059-8D8C-4A67-901E-F34121B9B48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74365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4FFB59-5F86-480C-8807-B39C52058D02}" type="datetimeFigureOut">
              <a:rPr lang="cs-CZ" smtClean="0"/>
              <a:t>16.3.2016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F15059-8D8C-4A67-901E-F34121B9B48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857165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4FFB59-5F86-480C-8807-B39C52058D02}" type="datetimeFigureOut">
              <a:rPr lang="cs-CZ" smtClean="0"/>
              <a:t>16.3.2016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F15059-8D8C-4A67-901E-F34121B9B48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632709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4FFB59-5F86-480C-8807-B39C52058D02}" type="datetimeFigureOut">
              <a:rPr lang="cs-CZ" smtClean="0"/>
              <a:t>16.3.2016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F15059-8D8C-4A67-901E-F34121B9B48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269091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4FFB59-5F86-480C-8807-B39C52058D02}" type="datetimeFigureOut">
              <a:rPr lang="cs-CZ" smtClean="0"/>
              <a:t>16.3.2016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F15059-8D8C-4A67-901E-F34121B9B48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103538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4FFB59-5F86-480C-8807-B39C52058D02}" type="datetimeFigureOut">
              <a:rPr lang="cs-CZ" smtClean="0"/>
              <a:t>16.3.2016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F15059-8D8C-4A67-901E-F34121B9B48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613435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4FFB59-5F86-480C-8807-B39C52058D02}" type="datetimeFigureOut">
              <a:rPr lang="cs-CZ" smtClean="0"/>
              <a:t>16.3.2016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F15059-8D8C-4A67-901E-F34121B9B48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337161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4FFB59-5F86-480C-8807-B39C52058D02}" type="datetimeFigureOut">
              <a:rPr lang="cs-CZ" smtClean="0"/>
              <a:t>16.3.2016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F15059-8D8C-4A67-901E-F34121B9B48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026915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4FFB59-5F86-480C-8807-B39C52058D02}" type="datetimeFigureOut">
              <a:rPr lang="cs-CZ" smtClean="0"/>
              <a:t>16.3.2016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F15059-8D8C-4A67-901E-F34121B9B48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091647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4FFB59-5F86-480C-8807-B39C52058D02}" type="datetimeFigureOut">
              <a:rPr lang="cs-CZ" smtClean="0"/>
              <a:t>16.3.2016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F15059-8D8C-4A67-901E-F34121B9B48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42018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4FFB59-5F86-480C-8807-B39C52058D02}" type="datetimeFigureOut">
              <a:rPr lang="cs-CZ" smtClean="0"/>
              <a:t>16.3.2016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F15059-8D8C-4A67-901E-F34121B9B48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795886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0" y="2130425"/>
            <a:ext cx="9144000" cy="1470025"/>
          </a:xfrm>
        </p:spPr>
        <p:txBody>
          <a:bodyPr>
            <a:normAutofit fontScale="90000"/>
          </a:bodyPr>
          <a:lstStyle/>
          <a:p>
            <a:r>
              <a:rPr lang="cs-CZ" sz="6000" dirty="0" smtClean="0"/>
              <a:t>VLAKOTRAMVAJ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Technologická integrace</a:t>
            </a:r>
            <a:br>
              <a:rPr lang="cs-CZ" dirty="0" smtClean="0"/>
            </a:br>
            <a:r>
              <a:rPr lang="cs-CZ" dirty="0" smtClean="0"/>
              <a:t>tramvaje se železnicí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/>
          </a:p>
          <a:p>
            <a:r>
              <a:rPr lang="cs-CZ" i="1" dirty="0" smtClean="0">
                <a:solidFill>
                  <a:schemeClr val="tx1"/>
                </a:solidFill>
              </a:rPr>
              <a:t>Univerzita třetího věku</a:t>
            </a:r>
            <a:endParaRPr lang="cs-CZ" i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7972631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Jak tento systém nazývat?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257800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dirty="0" smtClean="0"/>
              <a:t>Čeština nemá jednotný název, více možností:</a:t>
            </a:r>
          </a:p>
          <a:p>
            <a:r>
              <a:rPr lang="cs-CZ" dirty="0" err="1" smtClean="0"/>
              <a:t>Vlakotramvaj</a:t>
            </a:r>
            <a:endParaRPr lang="cs-CZ" dirty="0" smtClean="0"/>
          </a:p>
          <a:p>
            <a:r>
              <a:rPr lang="cs-CZ" dirty="0" smtClean="0"/>
              <a:t>Technologická integrace tramvaje se železnicí</a:t>
            </a:r>
          </a:p>
          <a:p>
            <a:r>
              <a:rPr lang="cs-CZ" dirty="0" err="1" smtClean="0"/>
              <a:t>Tramvlak</a:t>
            </a:r>
            <a:endParaRPr lang="cs-CZ" dirty="0" smtClean="0"/>
          </a:p>
          <a:p>
            <a:r>
              <a:rPr lang="cs-CZ" dirty="0" smtClean="0"/>
              <a:t>Tram-</a:t>
            </a:r>
            <a:r>
              <a:rPr lang="cs-CZ" dirty="0" err="1" smtClean="0"/>
              <a:t>train</a:t>
            </a:r>
            <a:endParaRPr lang="cs-CZ" dirty="0" smtClean="0"/>
          </a:p>
          <a:p>
            <a:r>
              <a:rPr lang="cs-CZ" dirty="0" err="1" smtClean="0"/>
              <a:t>Dvousystémová</a:t>
            </a:r>
            <a:r>
              <a:rPr lang="cs-CZ" dirty="0" smtClean="0"/>
              <a:t> tramvaj</a:t>
            </a:r>
          </a:p>
          <a:p>
            <a:r>
              <a:rPr lang="cs-CZ" dirty="0" smtClean="0"/>
              <a:t>Bimodální tramvaj</a:t>
            </a:r>
          </a:p>
          <a:p>
            <a:r>
              <a:rPr lang="cs-CZ" dirty="0" smtClean="0"/>
              <a:t>Model </a:t>
            </a:r>
            <a:r>
              <a:rPr lang="cs-CZ" dirty="0"/>
              <a:t>K</a:t>
            </a:r>
            <a:r>
              <a:rPr lang="cs-CZ" dirty="0" smtClean="0"/>
              <a:t>arlsruhe</a:t>
            </a:r>
          </a:p>
          <a:p>
            <a:r>
              <a:rPr lang="cs-CZ" dirty="0" smtClean="0"/>
              <a:t>……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1903397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Podstata systému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686800" cy="5257800"/>
          </a:xfrm>
        </p:spPr>
        <p:txBody>
          <a:bodyPr>
            <a:normAutofit lnSpcReduction="10000"/>
          </a:bodyPr>
          <a:lstStyle/>
          <a:p>
            <a:r>
              <a:rPr lang="cs-CZ" dirty="0" smtClean="0"/>
              <a:t>drážní vozidlo využívá tramvajovou síť</a:t>
            </a:r>
            <a:br>
              <a:rPr lang="cs-CZ" dirty="0" smtClean="0"/>
            </a:br>
            <a:r>
              <a:rPr lang="cs-CZ" dirty="0" smtClean="0"/>
              <a:t>ve městech a železniční síť v regionu</a:t>
            </a:r>
          </a:p>
          <a:p>
            <a:r>
              <a:rPr lang="cs-CZ" dirty="0" smtClean="0"/>
              <a:t>na okrajích měst zajištěno propojení mezi tramvajovou a železniční dopravní sítí</a:t>
            </a:r>
          </a:p>
          <a:p>
            <a:r>
              <a:rPr lang="cs-CZ" dirty="0"/>
              <a:t>c</a:t>
            </a:r>
            <a:r>
              <a:rPr lang="cs-CZ" dirty="0" smtClean="0"/>
              <a:t>estující v regionu využívá výhod železniční dopravy, ve městech potom dopravy tramvajové</a:t>
            </a:r>
          </a:p>
          <a:p>
            <a:r>
              <a:rPr lang="cs-CZ" dirty="0" smtClean="0"/>
              <a:t>cestující nemusí přestupovat, má zajištěno spojení přímo do centra města (na rozdíl od příměstských rychlodrah – vzdálenosti zastávek)</a:t>
            </a:r>
          </a:p>
          <a:p>
            <a:r>
              <a:rPr lang="cs-CZ" dirty="0" smtClean="0"/>
              <a:t>vozidla trakce závislé, případně nezávislé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05648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Shrnutí předchozího snímku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507288" cy="4997152"/>
          </a:xfrm>
        </p:spPr>
        <p:txBody>
          <a:bodyPr>
            <a:normAutofit fontScale="92500"/>
          </a:bodyPr>
          <a:lstStyle/>
          <a:p>
            <a:r>
              <a:rPr lang="cs-CZ" dirty="0" smtClean="0"/>
              <a:t>vozidla </a:t>
            </a:r>
            <a:r>
              <a:rPr lang="cs-CZ" dirty="0"/>
              <a:t>se v </a:t>
            </a:r>
            <a:r>
              <a:rPr lang="cs-CZ" dirty="0" smtClean="0"/>
              <a:t>regionu pohybují </a:t>
            </a:r>
            <a:r>
              <a:rPr lang="cs-CZ" dirty="0"/>
              <a:t>po železničních tratích a využívají stávající železniční zastávky a </a:t>
            </a:r>
            <a:r>
              <a:rPr lang="cs-CZ" dirty="0" smtClean="0"/>
              <a:t>stanice</a:t>
            </a:r>
          </a:p>
          <a:p>
            <a:r>
              <a:rPr lang="cs-CZ" dirty="0"/>
              <a:t>n</a:t>
            </a:r>
            <a:r>
              <a:rPr lang="cs-CZ" dirty="0" smtClean="0"/>
              <a:t>a </a:t>
            </a:r>
            <a:r>
              <a:rPr lang="cs-CZ" dirty="0"/>
              <a:t>okraji města přejíždí na tramvajovou </a:t>
            </a:r>
            <a:r>
              <a:rPr lang="cs-CZ" dirty="0" smtClean="0"/>
              <a:t>síť</a:t>
            </a:r>
            <a:br>
              <a:rPr lang="cs-CZ" dirty="0" smtClean="0"/>
            </a:br>
            <a:r>
              <a:rPr lang="cs-CZ" dirty="0" smtClean="0"/>
              <a:t>a </a:t>
            </a:r>
            <a:r>
              <a:rPr lang="cs-CZ" dirty="0"/>
              <a:t>do centra města pokračují po této síti, využívaje tramvajové zastávky, které jsou zejména v centru města četnější než </a:t>
            </a:r>
            <a:r>
              <a:rPr lang="cs-CZ" dirty="0" smtClean="0"/>
              <a:t>u </a:t>
            </a:r>
            <a:r>
              <a:rPr lang="cs-CZ" dirty="0"/>
              <a:t>příměstských </a:t>
            </a:r>
            <a:r>
              <a:rPr lang="cs-CZ" dirty="0" smtClean="0"/>
              <a:t>rychlodrah</a:t>
            </a:r>
          </a:p>
          <a:p>
            <a:r>
              <a:rPr lang="cs-CZ" dirty="0" smtClean="0"/>
              <a:t>výhoda </a:t>
            </a:r>
            <a:r>
              <a:rPr lang="cs-CZ" dirty="0"/>
              <a:t>tohoto systému v porovnání s příměstskými rychlodráhami spočívá v tom, že se </a:t>
            </a:r>
            <a:r>
              <a:rPr lang="cs-CZ" dirty="0" smtClean="0"/>
              <a:t>cestující</a:t>
            </a:r>
            <a:br>
              <a:rPr lang="cs-CZ" dirty="0" smtClean="0"/>
            </a:br>
            <a:r>
              <a:rPr lang="cs-CZ" dirty="0" smtClean="0"/>
              <a:t>bez </a:t>
            </a:r>
            <a:r>
              <a:rPr lang="cs-CZ" dirty="0"/>
              <a:t>přestupu z příměstské oblasti dostane </a:t>
            </a:r>
            <a:r>
              <a:rPr lang="cs-CZ" dirty="0" smtClean="0"/>
              <a:t>přímo</a:t>
            </a:r>
            <a:br>
              <a:rPr lang="cs-CZ" dirty="0" smtClean="0"/>
            </a:br>
            <a:r>
              <a:rPr lang="cs-CZ" dirty="0" smtClean="0"/>
              <a:t>do </a:t>
            </a:r>
            <a:r>
              <a:rPr lang="cs-CZ" dirty="0"/>
              <a:t>centra a co nejblíže cíli </a:t>
            </a:r>
            <a:r>
              <a:rPr lang="cs-CZ" dirty="0" smtClean="0"/>
              <a:t>cesty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0689577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Požadavky na vozidlo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507288" cy="5257800"/>
          </a:xfrm>
        </p:spPr>
        <p:txBody>
          <a:bodyPr>
            <a:normAutofit/>
          </a:bodyPr>
          <a:lstStyle/>
          <a:p>
            <a:r>
              <a:rPr lang="cs-CZ" dirty="0" smtClean="0"/>
              <a:t>u vozidel závislé trakce </a:t>
            </a:r>
            <a:r>
              <a:rPr lang="cs-CZ" dirty="0" err="1" smtClean="0"/>
              <a:t>dvousystémovost</a:t>
            </a:r>
            <a:r>
              <a:rPr lang="cs-CZ" dirty="0" smtClean="0"/>
              <a:t> napájení</a:t>
            </a:r>
          </a:p>
          <a:p>
            <a:r>
              <a:rPr lang="cs-CZ" dirty="0" smtClean="0"/>
              <a:t>stejný rozchod kolejí tramvajových/železničních (nepoužívat žlábkové kolejnice)</a:t>
            </a:r>
          </a:p>
          <a:p>
            <a:r>
              <a:rPr lang="cs-CZ" dirty="0" smtClean="0"/>
              <a:t>schopnost komunikace se zabezpečovacím zařízením; vybavení návěstmi jako vlak</a:t>
            </a:r>
          </a:p>
          <a:p>
            <a:r>
              <a:rPr lang="cs-CZ" dirty="0" smtClean="0"/>
              <a:t>problém obrysu vozidla (hrana nástupiště)</a:t>
            </a:r>
          </a:p>
          <a:p>
            <a:r>
              <a:rPr lang="cs-CZ" dirty="0" smtClean="0"/>
              <a:t>odolnost proti nárazům v železniční dopravě</a:t>
            </a:r>
          </a:p>
          <a:p>
            <a:r>
              <a:rPr lang="cs-CZ" dirty="0" smtClean="0"/>
              <a:t>vyřešení problému s výškami nástupní plochy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3223679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Příklady z praxe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25144"/>
          </a:xfrm>
        </p:spPr>
        <p:txBody>
          <a:bodyPr/>
          <a:lstStyle/>
          <a:p>
            <a:r>
              <a:rPr lang="cs-CZ" dirty="0" smtClean="0"/>
              <a:t>Karlsruhe (od 1992)</a:t>
            </a:r>
          </a:p>
          <a:p>
            <a:r>
              <a:rPr lang="cs-CZ" dirty="0" smtClean="0"/>
              <a:t>Saarbrücken (od 1997)</a:t>
            </a:r>
          </a:p>
          <a:p>
            <a:r>
              <a:rPr lang="cs-CZ" dirty="0" err="1" smtClean="0"/>
              <a:t>Zwickau</a:t>
            </a:r>
            <a:r>
              <a:rPr lang="cs-CZ" dirty="0" smtClean="0"/>
              <a:t> (od 1999)</a:t>
            </a:r>
          </a:p>
          <a:p>
            <a:r>
              <a:rPr lang="cs-CZ" dirty="0" smtClean="0"/>
              <a:t>Chemnitz (od 2002)</a:t>
            </a:r>
          </a:p>
          <a:p>
            <a:r>
              <a:rPr lang="cs-CZ" dirty="0" err="1" smtClean="0"/>
              <a:t>Kassel</a:t>
            </a:r>
            <a:r>
              <a:rPr lang="cs-CZ" dirty="0" smtClean="0"/>
              <a:t> (od 2006)</a:t>
            </a:r>
          </a:p>
          <a:p>
            <a:r>
              <a:rPr lang="cs-CZ" dirty="0" err="1" smtClean="0"/>
              <a:t>Wien</a:t>
            </a:r>
            <a:r>
              <a:rPr lang="cs-CZ" dirty="0" smtClean="0"/>
              <a:t> – Baden</a:t>
            </a:r>
          </a:p>
          <a:p>
            <a:r>
              <a:rPr lang="cs-CZ" dirty="0" err="1" smtClean="0"/>
              <a:t>Nordhausen</a:t>
            </a:r>
            <a:endParaRPr lang="cs-CZ" dirty="0" smtClean="0"/>
          </a:p>
          <a:p>
            <a:r>
              <a:rPr lang="cs-CZ" dirty="0" smtClean="0"/>
              <a:t>…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3075357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Aplikace i </a:t>
            </a:r>
            <a:r>
              <a:rPr lang="cs-CZ" dirty="0" smtClean="0"/>
              <a:t>v České republice?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435280" cy="4853136"/>
          </a:xfrm>
        </p:spPr>
        <p:txBody>
          <a:bodyPr/>
          <a:lstStyle/>
          <a:p>
            <a:pPr marL="0" indent="0" algn="r">
              <a:buNone/>
            </a:pPr>
            <a:r>
              <a:rPr lang="cs-CZ" i="1" dirty="0" smtClean="0"/>
              <a:t>problém právního prostředí (neznámý pojem)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Zvažované systémy v </a:t>
            </a:r>
            <a:r>
              <a:rPr lang="cs-CZ" smtClean="0"/>
              <a:t>České republice:</a:t>
            </a:r>
            <a:endParaRPr lang="cs-CZ" dirty="0" smtClean="0"/>
          </a:p>
          <a:p>
            <a:r>
              <a:rPr lang="cs-CZ" dirty="0" smtClean="0"/>
              <a:t>Brno: Severojižní kolejový diametr</a:t>
            </a:r>
          </a:p>
          <a:p>
            <a:r>
              <a:rPr lang="cs-CZ" dirty="0" err="1" smtClean="0"/>
              <a:t>Regiotram</a:t>
            </a:r>
            <a:r>
              <a:rPr lang="cs-CZ" dirty="0" smtClean="0"/>
              <a:t> Nisa</a:t>
            </a:r>
          </a:p>
          <a:p>
            <a:r>
              <a:rPr lang="cs-CZ" dirty="0" smtClean="0"/>
              <a:t>Slezsko: tratě Ostrava – Hlučín, Ostrava – Orlová</a:t>
            </a:r>
          </a:p>
          <a:p>
            <a:r>
              <a:rPr lang="cs-CZ" dirty="0" smtClean="0"/>
              <a:t>Mostecko: projekt EURO-CESTY</a:t>
            </a:r>
          </a:p>
          <a:p>
            <a:r>
              <a:rPr lang="cs-CZ" dirty="0" smtClean="0"/>
              <a:t>pražská aglomerace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88491482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40</TotalTime>
  <Words>167</Words>
  <Application>Microsoft Office PowerPoint</Application>
  <PresentationFormat>Předvádění na obrazovce (4:3)</PresentationFormat>
  <Paragraphs>49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systému Office</vt:lpstr>
      <vt:lpstr>VLAKOTRAMVAJ Technologická integrace tramvaje se železnicí</vt:lpstr>
      <vt:lpstr>Jak tento systém nazývat?</vt:lpstr>
      <vt:lpstr>Podstata systému</vt:lpstr>
      <vt:lpstr>Shrnutí předchozího snímku</vt:lpstr>
      <vt:lpstr>Požadavky na vozidlo</vt:lpstr>
      <vt:lpstr>Příklady z praxe</vt:lpstr>
      <vt:lpstr>Aplikace i v České republice?</vt:lpstr>
    </vt:vector>
  </TitlesOfParts>
  <Company>Univerzita Pardubice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UPa</dc:creator>
  <cp:lastModifiedBy>UPa</cp:lastModifiedBy>
  <cp:revision>8</cp:revision>
  <dcterms:created xsi:type="dcterms:W3CDTF">2016-03-16T06:37:29Z</dcterms:created>
  <dcterms:modified xsi:type="dcterms:W3CDTF">2016-03-16T11:42:14Z</dcterms:modified>
</cp:coreProperties>
</file>