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5.jpg" ContentType="image/png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1" r:id="rId1"/>
    <p:sldMasterId id="2147484379" r:id="rId2"/>
  </p:sldMasterIdLst>
  <p:notesMasterIdLst>
    <p:notesMasterId r:id="rId46"/>
  </p:notesMasterIdLst>
  <p:handoutMasterIdLst>
    <p:handoutMasterId r:id="rId47"/>
  </p:handoutMasterIdLst>
  <p:sldIdLst>
    <p:sldId id="256" r:id="rId3"/>
    <p:sldId id="301" r:id="rId4"/>
    <p:sldId id="257" r:id="rId5"/>
    <p:sldId id="294" r:id="rId6"/>
    <p:sldId id="304" r:id="rId7"/>
    <p:sldId id="260" r:id="rId8"/>
    <p:sldId id="259" r:id="rId9"/>
    <p:sldId id="302" r:id="rId10"/>
    <p:sldId id="261" r:id="rId11"/>
    <p:sldId id="262" r:id="rId12"/>
    <p:sldId id="263" r:id="rId13"/>
    <p:sldId id="264" r:id="rId14"/>
    <p:sldId id="265" r:id="rId15"/>
    <p:sldId id="295" r:id="rId16"/>
    <p:sldId id="267" r:id="rId17"/>
    <p:sldId id="268" r:id="rId18"/>
    <p:sldId id="269" r:id="rId19"/>
    <p:sldId id="270" r:id="rId20"/>
    <p:sldId id="296" r:id="rId21"/>
    <p:sldId id="297" r:id="rId22"/>
    <p:sldId id="273" r:id="rId23"/>
    <p:sldId id="274" r:id="rId24"/>
    <p:sldId id="303" r:id="rId25"/>
    <p:sldId id="275" r:id="rId26"/>
    <p:sldId id="276" r:id="rId27"/>
    <p:sldId id="277" r:id="rId28"/>
    <p:sldId id="278" r:id="rId29"/>
    <p:sldId id="318" r:id="rId30"/>
    <p:sldId id="298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00" r:id="rId45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8C"/>
    <a:srgbClr val="00AECB"/>
    <a:srgbClr val="77B800"/>
    <a:srgbClr val="747679"/>
    <a:srgbClr val="D10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14" autoAdjust="0"/>
  </p:normalViewPr>
  <p:slideViewPr>
    <p:cSldViewPr>
      <p:cViewPr varScale="1">
        <p:scale>
          <a:sx n="108" d="100"/>
          <a:sy n="108" d="100"/>
        </p:scale>
        <p:origin x="-16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5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DF61A-15AF-4C9F-A493-DEF45F74871D}" type="datetimeFigureOut">
              <a:rPr lang="fi-FI" smtClean="0"/>
              <a:t>25.11.2015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88EE3-4F22-44F2-984E-E8D1C758493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80774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67725-9DF5-4E97-BB4E-D6E272B0B2BE}" type="datetimeFigureOut">
              <a:rPr lang="fi-FI" smtClean="0"/>
              <a:t>25.11.2015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8029C-4727-4E8A-81C9-8742B26D44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59939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n.nova.cz/zpravy/regionalni/video-zvirata-na-silnici-kone-obsadili-tunel-svist-prekazel-formuli-1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MPC, MSC, D</a:t>
            </a:r>
          </a:p>
          <a:p>
            <a:r>
              <a:rPr lang="cs-CZ" dirty="0" err="1" smtClean="0"/>
              <a:t>Harmonisation</a:t>
            </a:r>
            <a:r>
              <a:rPr lang="cs-CZ" dirty="0" smtClean="0"/>
              <a:t>, </a:t>
            </a:r>
            <a:r>
              <a:rPr lang="cs-CZ" dirty="0" err="1" smtClean="0"/>
              <a:t>regulation</a:t>
            </a:r>
            <a:r>
              <a:rPr lang="cs-CZ" dirty="0" smtClean="0"/>
              <a:t>, </a:t>
            </a:r>
            <a:r>
              <a:rPr lang="cs-CZ" dirty="0" err="1" smtClean="0"/>
              <a:t>fiscal</a:t>
            </a:r>
            <a:r>
              <a:rPr lang="cs-CZ" dirty="0" smtClean="0"/>
              <a:t> </a:t>
            </a:r>
            <a:r>
              <a:rPr lang="cs-CZ" dirty="0" err="1" smtClean="0"/>
              <a:t>reasons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8029C-4727-4E8A-81C9-8742B26D44DE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9214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http://tn.nova.cz/zpravy/regionalni/video-zvirata-na-silnici-kone-obsadili-tunel-svist-prekazel-formuli-1.html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http://media.novinky.cz/614/376140-original1-hcdra.jpg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852 211 </a:t>
            </a:r>
            <a:r>
              <a:rPr lang="cs-CZ" dirty="0" err="1" smtClean="0"/>
              <a:t>passengers</a:t>
            </a:r>
            <a:r>
              <a:rPr lang="cs-CZ" dirty="0" smtClean="0"/>
              <a:t> per </a:t>
            </a:r>
            <a:r>
              <a:rPr lang="cs-CZ" dirty="0" err="1" smtClean="0"/>
              <a:t>day</a:t>
            </a:r>
            <a:endParaRPr lang="cs-CZ" dirty="0" smtClean="0"/>
          </a:p>
          <a:p>
            <a:r>
              <a:rPr lang="cs-CZ" dirty="0" smtClean="0"/>
              <a:t>123 336 km per </a:t>
            </a:r>
            <a:r>
              <a:rPr lang="cs-CZ" dirty="0" err="1" smtClean="0"/>
              <a:t>day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Terrestrial</a:t>
            </a:r>
            <a:r>
              <a:rPr lang="cs-CZ" dirty="0" smtClean="0"/>
              <a:t> </a:t>
            </a:r>
            <a:r>
              <a:rPr lang="cs-CZ" dirty="0" err="1" smtClean="0"/>
              <a:t>Trunked</a:t>
            </a:r>
            <a:r>
              <a:rPr lang="cs-CZ" dirty="0" smtClean="0"/>
              <a:t> </a:t>
            </a:r>
            <a:r>
              <a:rPr lang="cs-CZ" dirty="0" err="1" smtClean="0"/>
              <a:t>Radio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1300</a:t>
            </a:r>
            <a:r>
              <a:rPr lang="cs-CZ" baseline="0" dirty="0" smtClean="0"/>
              <a:t> km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8029C-4727-4E8A-81C9-8742B26D44DE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4240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http://www.xanthus.cz/referencni-projekty/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http://www.xanthus.cz/referencni-projekty/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Zeleně zobrazený vlak jede v toleranci, tedy je zpožděn o 0 až 179 sekund.</a:t>
            </a:r>
          </a:p>
          <a:p>
            <a:r>
              <a:rPr lang="cs-CZ" dirty="0" smtClean="0"/>
              <a:t>Červeně zobrazený vlak jede napřed o více jak 1 sekundu.</a:t>
            </a:r>
          </a:p>
          <a:p>
            <a:r>
              <a:rPr lang="cs-CZ" dirty="0" smtClean="0"/>
              <a:t>Červeně blikající zobrazený vlak jede napřed o více jak 1 minutu.</a:t>
            </a:r>
          </a:p>
          <a:p>
            <a:r>
              <a:rPr lang="cs-CZ" dirty="0" smtClean="0"/>
              <a:t>Žlutě zobrazený vlak je zpožděn o více jak 180 až 419 sekund.</a:t>
            </a:r>
          </a:p>
          <a:p>
            <a:r>
              <a:rPr lang="cs-CZ" dirty="0" smtClean="0"/>
              <a:t>Žlutě blikající zobrazený vlak je zpožděn o více jak 420 sekund.</a:t>
            </a:r>
          </a:p>
          <a:p>
            <a:r>
              <a:rPr lang="cs-CZ" dirty="0" smtClean="0"/>
              <a:t>Bíle zobrazený vlak je zpožděn o dobu svého obratového času na nejbližší konečné.</a:t>
            </a:r>
          </a:p>
          <a:p>
            <a:r>
              <a:rPr lang="cs-CZ" dirty="0" smtClean="0"/>
              <a:t>Bíle blikající zobrazený vlak je zpožděn o více než činí obratový čas na nejbližší konečné.</a:t>
            </a:r>
          </a:p>
          <a:p>
            <a:r>
              <a:rPr lang="cs-CZ" dirty="0" smtClean="0"/>
              <a:t>Šedě zobrazený vlak zatáhl do vozovny nebo se teprve připravuje k výjezdu (palubní počítač je aktivní).</a:t>
            </a:r>
          </a:p>
          <a:p>
            <a:r>
              <a:rPr lang="cs-CZ" dirty="0" smtClean="0"/>
              <a:t>Šedě inverzně zobrazený vlak není v síti (zatažen ve vozovně dle JŘ), ale má určený JŘ pro tento den.</a:t>
            </a:r>
          </a:p>
          <a:p>
            <a:r>
              <a:rPr lang="cs-CZ" dirty="0" smtClean="0"/>
              <a:t>Fialově zobrazený vlak dočasně nekomunikuje s řídicím počítačem.</a:t>
            </a:r>
          </a:p>
          <a:p>
            <a:r>
              <a:rPr lang="cs-CZ" dirty="0" smtClean="0"/>
              <a:t>Fialově inverzně zobrazený vlak má být dle JŘ na trase, ale má závadu palubního počítače, případně je překódován na jiné pořadí (tedy jde například o vlak odstavený po mimořádné </a:t>
            </a:r>
            <a:r>
              <a:rPr lang="cs-CZ" dirty="0" err="1" smtClean="0"/>
              <a:t>události,případně</a:t>
            </a:r>
            <a:r>
              <a:rPr lang="cs-CZ" dirty="0" smtClean="0"/>
              <a:t> jede na opravu nebo výměnu vozu či řidič špatně </a:t>
            </a:r>
            <a:r>
              <a:rPr lang="cs-CZ" dirty="0" err="1" smtClean="0"/>
              <a:t>nakódoval</a:t>
            </a:r>
            <a:r>
              <a:rPr lang="cs-CZ" dirty="0" smtClean="0"/>
              <a:t> linku nebo pořadí, nebo vůbec nevyjel z vozovny).Světle modře zobrazený vlak sjel z trasy určené jízdním řádem.</a:t>
            </a:r>
          </a:p>
          <a:p>
            <a:r>
              <a:rPr lang="cs-CZ" dirty="0" smtClean="0"/>
              <a:t>Azurově zobrazený vlak je neurčený jízdním řádem, jde tedy o záložní vlaky, manipulační, zkušební, cvičné jízdy, vlaky po nehodě apod., ale je osazen fungující radiostanicí.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Open-</a:t>
            </a:r>
            <a:r>
              <a:rPr lang="cs-CZ" dirty="0" err="1" smtClean="0"/>
              <a:t>road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tolling</a:t>
            </a:r>
            <a:r>
              <a:rPr lang="cs-CZ" baseline="0" dirty="0" smtClean="0"/>
              <a:t> / free </a:t>
            </a:r>
            <a:r>
              <a:rPr lang="cs-CZ" baseline="0" dirty="0" err="1" smtClean="0"/>
              <a:t>flow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barriered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http://wbb.forum.impressrd.jp/files/images/mob-sec/mob-sec04_zu01_l.jpg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8029C-4727-4E8A-81C9-8742B26D44DE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559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emission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8029C-4727-4E8A-81C9-8742B26D44DE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9344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8029C-4727-4E8A-81C9-8742B26D44DE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6967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RSE – </a:t>
            </a:r>
            <a:r>
              <a:rPr lang="cs-CZ" dirty="0" err="1" smtClean="0"/>
              <a:t>Road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Side</a:t>
            </a:r>
            <a:r>
              <a:rPr lang="cs-CZ" baseline="0" dirty="0" smtClean="0"/>
              <a:t> </a:t>
            </a:r>
            <a:r>
              <a:rPr lang="cs-CZ" baseline="0" dirty="0" err="1" smtClean="0"/>
              <a:t>Equipment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67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expropriation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8029C-4727-4E8A-81C9-8742B26D44DE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200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precaution</a:t>
            </a: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Uninterruptible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</a:t>
            </a: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3DF37-C112-4ACA-A500-8F6F969F093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60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457200" y="548679"/>
            <a:ext cx="5338936" cy="15121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457200" y="2060848"/>
            <a:ext cx="5338936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191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alstainen 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18488" cy="93856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 b="1" cap="none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42144" y="2708920"/>
            <a:ext cx="2592288" cy="254037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rgbClr val="26262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3"/>
          </p:nvPr>
        </p:nvSpPr>
        <p:spPr>
          <a:xfrm>
            <a:off x="3203848" y="2708920"/>
            <a:ext cx="2592288" cy="254037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rgbClr val="26262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type="body" idx="14"/>
          </p:nvPr>
        </p:nvSpPr>
        <p:spPr>
          <a:xfrm>
            <a:off x="5957565" y="2708920"/>
            <a:ext cx="2592288" cy="254037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rgbClr val="26262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Alaotsikko 2"/>
          <p:cNvSpPr>
            <a:spLocks noGrp="1"/>
          </p:cNvSpPr>
          <p:nvPr>
            <p:ph type="subTitle" idx="15"/>
          </p:nvPr>
        </p:nvSpPr>
        <p:spPr>
          <a:xfrm>
            <a:off x="3203848" y="2060848"/>
            <a:ext cx="2592288" cy="5760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  <p:sp>
        <p:nvSpPr>
          <p:cNvPr id="18" name="Tekstin paikkamerkki 2"/>
          <p:cNvSpPr>
            <a:spLocks noGrp="1"/>
          </p:cNvSpPr>
          <p:nvPr>
            <p:ph type="body" idx="16" hasCustomPrompt="1"/>
          </p:nvPr>
        </p:nvSpPr>
        <p:spPr>
          <a:xfrm>
            <a:off x="467544" y="2069232"/>
            <a:ext cx="2592288" cy="56768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>
                <a:solidFill>
                  <a:srgbClr val="005A8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 smtClean="0"/>
              <a:t>Muokkaa alaotsikon perustyylejä naps.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type="body" idx="17" hasCustomPrompt="1"/>
          </p:nvPr>
        </p:nvSpPr>
        <p:spPr>
          <a:xfrm>
            <a:off x="5940152" y="2069232"/>
            <a:ext cx="2592288" cy="56768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>
                <a:solidFill>
                  <a:srgbClr val="005A8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 smtClean="0"/>
              <a:t>Muokkaa alaotsikon perustyylejä naps.</a:t>
            </a:r>
          </a:p>
        </p:txBody>
      </p:sp>
      <p:sp>
        <p:nvSpPr>
          <p:cNvPr id="13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207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2492897"/>
            <a:ext cx="3740224" cy="295232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427984" y="2492897"/>
            <a:ext cx="3740224" cy="295232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395536" y="764704"/>
            <a:ext cx="7772400" cy="9361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1"/>
          </p:nvPr>
        </p:nvSpPr>
        <p:spPr>
          <a:xfrm>
            <a:off x="395536" y="1556791"/>
            <a:ext cx="7776864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1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1078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457200" y="548679"/>
            <a:ext cx="5338936" cy="1800199"/>
          </a:xfrm>
          <a:prstGeom prst="rect">
            <a:avLst/>
          </a:prstGeom>
        </p:spPr>
        <p:txBody>
          <a:bodyPr/>
          <a:lstStyle>
            <a:lvl1pPr>
              <a:defRPr sz="5200"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4033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457200" y="548679"/>
            <a:ext cx="5338936" cy="1800199"/>
          </a:xfrm>
          <a:prstGeom prst="rect">
            <a:avLst/>
          </a:prstGeom>
        </p:spPr>
        <p:txBody>
          <a:bodyPr/>
          <a:lstStyle>
            <a:lvl1pPr>
              <a:defRPr sz="5200"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847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uvan 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/>
          <p:cNvSpPr>
            <a:spLocks noGrp="1"/>
          </p:cNvSpPr>
          <p:nvPr>
            <p:ph type="pic" idx="13"/>
          </p:nvPr>
        </p:nvSpPr>
        <p:spPr>
          <a:xfrm>
            <a:off x="429841" y="908720"/>
            <a:ext cx="2627313" cy="1514029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fi-FI" dirty="0"/>
          </a:p>
        </p:txBody>
      </p:sp>
      <p:sp>
        <p:nvSpPr>
          <p:cNvPr id="11" name="Kuvan paikkamerkki 2"/>
          <p:cNvSpPr>
            <a:spLocks noGrp="1"/>
          </p:cNvSpPr>
          <p:nvPr>
            <p:ph type="pic" idx="14"/>
          </p:nvPr>
        </p:nvSpPr>
        <p:spPr>
          <a:xfrm>
            <a:off x="6034881" y="908720"/>
            <a:ext cx="2627313" cy="1514029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fi-FI" dirty="0"/>
          </a:p>
        </p:txBody>
      </p:sp>
      <p:sp>
        <p:nvSpPr>
          <p:cNvPr id="14" name="Kuvan paikkamerkki 2"/>
          <p:cNvSpPr>
            <a:spLocks noGrp="1"/>
          </p:cNvSpPr>
          <p:nvPr>
            <p:ph type="pic" idx="15"/>
          </p:nvPr>
        </p:nvSpPr>
        <p:spPr>
          <a:xfrm>
            <a:off x="3240831" y="908720"/>
            <a:ext cx="2627313" cy="1514029"/>
          </a:xfrm>
          <a:prstGeom prst="rect">
            <a:avLst/>
          </a:prstGeom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fi-FI" dirty="0"/>
          </a:p>
        </p:txBody>
      </p:sp>
      <p:sp>
        <p:nvSpPr>
          <p:cNvPr id="8" name="Tekstin paikkamerkki 1"/>
          <p:cNvSpPr>
            <a:spLocks noGrp="1"/>
          </p:cNvSpPr>
          <p:nvPr>
            <p:ph type="body" idx="1" hasCustomPrompt="1"/>
          </p:nvPr>
        </p:nvSpPr>
        <p:spPr>
          <a:xfrm>
            <a:off x="3851920" y="2708920"/>
            <a:ext cx="4810274" cy="316835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marL="285750" indent="-285750">
              <a:buFont typeface="Arial"/>
              <a:buChar char="•"/>
            </a:pPr>
            <a:r>
              <a:rPr lang="fi-FI" sz="1700" dirty="0" smtClean="0">
                <a:solidFill>
                  <a:schemeClr val="tx1"/>
                </a:solidFill>
              </a:rPr>
              <a:t>tekstikenttä</a:t>
            </a:r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Otsikko 1"/>
          <p:cNvSpPr>
            <a:spLocks noGrp="1"/>
          </p:cNvSpPr>
          <p:nvPr>
            <p:ph type="ctrTitle"/>
          </p:nvPr>
        </p:nvSpPr>
        <p:spPr>
          <a:xfrm>
            <a:off x="395536" y="2708920"/>
            <a:ext cx="3310467" cy="9361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15" name="Alaotsikko 2"/>
          <p:cNvSpPr>
            <a:spLocks noGrp="1"/>
          </p:cNvSpPr>
          <p:nvPr>
            <p:ph type="subTitle" idx="11"/>
          </p:nvPr>
        </p:nvSpPr>
        <p:spPr>
          <a:xfrm>
            <a:off x="395536" y="3501007"/>
            <a:ext cx="3312368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8827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syvätyllä kuva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635476" y="2683297"/>
            <a:ext cx="5112987" cy="26899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72" y="980728"/>
            <a:ext cx="3348228" cy="5616702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3635896" y="764704"/>
            <a:ext cx="5122912" cy="18001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4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syvätyllä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3235900" cy="5938313"/>
          </a:xfrm>
          <a:prstGeom prst="rect">
            <a:avLst/>
          </a:prstGeom>
        </p:spPr>
      </p:pic>
      <p:sp>
        <p:nvSpPr>
          <p:cNvPr id="12" name="Tekstin paikkamerkki 2"/>
          <p:cNvSpPr>
            <a:spLocks noGrp="1"/>
          </p:cNvSpPr>
          <p:nvPr>
            <p:ph type="body" idx="1"/>
          </p:nvPr>
        </p:nvSpPr>
        <p:spPr>
          <a:xfrm>
            <a:off x="3635476" y="2683297"/>
            <a:ext cx="5112987" cy="26899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Otsikko 1"/>
          <p:cNvSpPr>
            <a:spLocks noGrp="1"/>
          </p:cNvSpPr>
          <p:nvPr>
            <p:ph type="ctrTitle"/>
          </p:nvPr>
        </p:nvSpPr>
        <p:spPr>
          <a:xfrm>
            <a:off x="3635896" y="764704"/>
            <a:ext cx="5122912" cy="180019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415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765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/kaaviodia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4400" y="2933700"/>
            <a:ext cx="4775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6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petusdi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4400" y="2933700"/>
            <a:ext cx="4775200" cy="977900"/>
          </a:xfrm>
          <a:prstGeom prst="rect">
            <a:avLst/>
          </a:prstGeom>
        </p:spPr>
      </p:pic>
      <p:pic>
        <p:nvPicPr>
          <p:cNvPr id="2" name="Kuva 1" descr="jamk_kv_varilogo_vaak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14" y="2925564"/>
            <a:ext cx="467995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2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7772400" cy="9361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323528" y="1844824"/>
            <a:ext cx="7776864" cy="3600400"/>
          </a:xfrm>
          <a:prstGeom prst="rect">
            <a:avLst/>
          </a:prstGeom>
        </p:spPr>
        <p:txBody>
          <a:bodyPr anchor="t"/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2778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9" name="TextovéPole 8"/>
          <p:cNvSpPr txBox="1"/>
          <p:nvPr userDrawn="1"/>
        </p:nvSpPr>
        <p:spPr>
          <a:xfrm>
            <a:off x="325840" y="6248345"/>
            <a:ext cx="64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E2AFA2-B622-406A-9265-7067638572FD}" type="slidenum">
              <a:rPr lang="cs-CZ" sz="1100" smtClean="0">
                <a:solidFill>
                  <a:schemeClr val="bg1"/>
                </a:solidFill>
              </a:rPr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cs-CZ" sz="1100" dirty="0" smtClean="0">
                <a:solidFill>
                  <a:schemeClr val="bg1"/>
                </a:solidFill>
              </a:rPr>
              <a:t>/43</a:t>
            </a:r>
            <a:r>
              <a:rPr lang="cs-CZ" sz="11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82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457200" y="548680"/>
            <a:ext cx="7772400" cy="9361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457200" y="1340767"/>
            <a:ext cx="6400800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Muokkaa alaotsikon perustyyliä naps.</a:t>
            </a:r>
            <a:endParaRPr lang="fi-FI" dirty="0"/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2003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jamk_kv_valklogo_vaak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06" y="2859906"/>
            <a:ext cx="4679950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0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457200" y="548679"/>
            <a:ext cx="5338936" cy="15121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457200" y="2060848"/>
            <a:ext cx="5338936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8125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3">
    <p:bg>
      <p:bgPr>
        <a:blipFill rotWithShape="1">
          <a:blip r:embed="rId2">
            <a:alphaModFix amt="9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457200" y="548679"/>
            <a:ext cx="5338936" cy="15121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457200" y="2060848"/>
            <a:ext cx="5338936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6536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/>
          <p:cNvSpPr>
            <a:spLocks noGrp="1"/>
          </p:cNvSpPr>
          <p:nvPr>
            <p:ph type="ctrTitle"/>
          </p:nvPr>
        </p:nvSpPr>
        <p:spPr>
          <a:xfrm>
            <a:off x="457200" y="548679"/>
            <a:ext cx="8147248" cy="79208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14" name="Alaotsikko 2"/>
          <p:cNvSpPr>
            <a:spLocks noGrp="1"/>
          </p:cNvSpPr>
          <p:nvPr>
            <p:ph type="subTitle" idx="1"/>
          </p:nvPr>
        </p:nvSpPr>
        <p:spPr>
          <a:xfrm>
            <a:off x="457200" y="1340768"/>
            <a:ext cx="8147248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1230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5">
    <p:bg>
      <p:bgPr>
        <a:blipFill rotWithShape="1">
          <a:blip r:embed="rId2">
            <a:alphaModFix amt="9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457200" y="548679"/>
            <a:ext cx="5338936" cy="15121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457200" y="2060848"/>
            <a:ext cx="5338936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838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457200" y="548680"/>
            <a:ext cx="7772400" cy="9361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457200" y="1340767"/>
            <a:ext cx="7787208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38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7772400" cy="9361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"/>
          </p:nvPr>
        </p:nvSpPr>
        <p:spPr>
          <a:xfrm>
            <a:off x="323528" y="1556791"/>
            <a:ext cx="7776864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323528" y="2420888"/>
            <a:ext cx="7776864" cy="2540372"/>
          </a:xfrm>
          <a:prstGeom prst="rect">
            <a:avLst/>
          </a:prstGeom>
        </p:spPr>
        <p:txBody>
          <a:bodyPr anchor="t"/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9317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bullet-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2"/>
          <p:cNvSpPr>
            <a:spLocks noGrp="1"/>
          </p:cNvSpPr>
          <p:nvPr>
            <p:ph idx="1"/>
          </p:nvPr>
        </p:nvSpPr>
        <p:spPr bwMode="auto">
          <a:xfrm>
            <a:off x="323528" y="2492896"/>
            <a:ext cx="7776864" cy="298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400"/>
            </a:lvl2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7772400" cy="9361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A8C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fi-FI" dirty="0"/>
          </a:p>
        </p:txBody>
      </p:sp>
      <p:sp>
        <p:nvSpPr>
          <p:cNvPr id="11" name="Alaotsikko 2"/>
          <p:cNvSpPr>
            <a:spLocks noGrp="1"/>
          </p:cNvSpPr>
          <p:nvPr>
            <p:ph type="subTitle" idx="10"/>
          </p:nvPr>
        </p:nvSpPr>
        <p:spPr>
          <a:xfrm>
            <a:off x="323528" y="1556791"/>
            <a:ext cx="7776864" cy="8640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246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sp>
        <p:nvSpPr>
          <p:cNvPr id="2" name="Suorakulmio 1"/>
          <p:cNvSpPr/>
          <p:nvPr/>
        </p:nvSpPr>
        <p:spPr>
          <a:xfrm>
            <a:off x="443409" y="5589240"/>
            <a:ext cx="411659" cy="936973"/>
          </a:xfrm>
          <a:prstGeom prst="rect">
            <a:avLst/>
          </a:prstGeom>
          <a:solidFill>
            <a:srgbClr val="00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88224" y="5910967"/>
            <a:ext cx="2098576" cy="615245"/>
          </a:xfrm>
          <a:prstGeom prst="rect">
            <a:avLst/>
          </a:prstGeom>
        </p:spPr>
      </p:pic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954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11" r:id="rId2"/>
    <p:sldLayoutId id="2147484413" r:id="rId3"/>
    <p:sldLayoutId id="2147484402" r:id="rId4"/>
    <p:sldLayoutId id="2147484380" r:id="rId5"/>
    <p:sldLayoutId id="2147484414" r:id="rId6"/>
    <p:sldLayoutId id="2147484312" r:id="rId7"/>
    <p:sldLayoutId id="2147484353" r:id="rId8"/>
    <p:sldLayoutId id="2147484313" r:id="rId9"/>
    <p:sldLayoutId id="2147484355" r:id="rId10"/>
    <p:sldLayoutId id="2147484315" r:id="rId11"/>
    <p:sldLayoutId id="2147484403" r:id="rId12"/>
    <p:sldLayoutId id="2147484408" r:id="rId13"/>
    <p:sldLayoutId id="2147484407" r:id="rId14"/>
    <p:sldLayoutId id="2147484405" r:id="rId15"/>
    <p:sldLayoutId id="2147484406" r:id="rId16"/>
    <p:sldLayoutId id="2147484356" r:id="rId17"/>
    <p:sldLayoutId id="2147484410" r:id="rId18"/>
    <p:sldLayoutId id="2147484412" r:id="rId19"/>
    <p:sldLayoutId id="2147484415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5000" b="1" kern="1200">
          <a:solidFill>
            <a:srgbClr val="005A8C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D3A4D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D3A4D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D3A4D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D3A4D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D3A4D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5889972"/>
            <a:ext cx="2098576" cy="622804"/>
          </a:xfrm>
          <a:prstGeom prst="rect">
            <a:avLst/>
          </a:prstGeom>
        </p:spPr>
      </p:pic>
      <p:sp>
        <p:nvSpPr>
          <p:cNvPr id="6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960040" y="6237312"/>
            <a:ext cx="1090464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50504" y="6237312"/>
            <a:ext cx="417768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593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88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rgbClr val="B2D235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torway.cz/" TargetMode="External"/><Relationship Id="rId2" Type="http://schemas.openxmlformats.org/officeDocument/2006/relationships/hyperlink" Target="http://www.mytocz.eu/en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vutbr.cz/www_base/zav_prace_soubor_verejne.php?file_id=59931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b-portal.cz/inzenyrske-stavby/tunely/technologicke-vybaveni-tunelu-na-prazskem-okruhu-2790.html" TargetMode="External"/><Relationship Id="rId2" Type="http://schemas.openxmlformats.org/officeDocument/2006/relationships/hyperlink" Target="http://www.rsd.cz/en" TargetMode="Externa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cfaa.ca/files/flash/MEMBERSHIP/Siemens/Overview_of_Cerberus_FibroLaserII.pdf" TargetMode="External"/><Relationship Id="rId4" Type="http://schemas.openxmlformats.org/officeDocument/2006/relationships/hyperlink" Target="http://www.auto-mania.cz/exkluzivne-jak-funguje-dispecink-rizeni-dopravy-prazskeho-okruh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pp.cz/" TargetMode="External"/><Relationship Id="rId2" Type="http://schemas.openxmlformats.org/officeDocument/2006/relationships/hyperlink" Target="http://www.prazsketramvaje.cz/" TargetMode="Externa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dpp.cz/en/" TargetMode="External"/><Relationship Id="rId4" Type="http://schemas.openxmlformats.org/officeDocument/2006/relationships/hyperlink" Target="http://ropid.cz/?Lang=en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548679"/>
            <a:ext cx="8147248" cy="1512169"/>
          </a:xfrm>
        </p:spPr>
        <p:txBody>
          <a:bodyPr/>
          <a:lstStyle/>
          <a:p>
            <a:r>
              <a:rPr lang="cs-CZ" dirty="0" err="1"/>
              <a:t>Intelligent</a:t>
            </a:r>
            <a:r>
              <a:rPr lang="cs-CZ" dirty="0"/>
              <a:t> </a:t>
            </a:r>
            <a:r>
              <a:rPr lang="cs-CZ" smtClean="0"/>
              <a:t>transportation </a:t>
            </a:r>
            <a:r>
              <a:rPr lang="cs-CZ" dirty="0" err="1"/>
              <a:t>systems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Czech Republic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33264" y="1988840"/>
            <a:ext cx="5338936" cy="1224136"/>
          </a:xfrm>
        </p:spPr>
        <p:txBody>
          <a:bodyPr/>
          <a:lstStyle/>
          <a:p>
            <a:r>
              <a:rPr lang="cs-CZ" dirty="0" smtClean="0"/>
              <a:t>Martin Trpišovský</a:t>
            </a:r>
          </a:p>
          <a:p>
            <a:r>
              <a:rPr lang="cs-CZ" dirty="0" smtClean="0"/>
              <a:t>24. 11. 2015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92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Premid</a:t>
            </a:r>
            <a:r>
              <a:rPr lang="cs-CZ" dirty="0" smtClean="0"/>
              <a:t> </a:t>
            </a:r>
            <a:r>
              <a:rPr lang="cs-CZ" dirty="0" err="1" smtClean="0"/>
              <a:t>OnBoard</a:t>
            </a:r>
            <a:r>
              <a:rPr lang="cs-CZ" dirty="0" smtClean="0"/>
              <a:t> Unit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cs-CZ" dirty="0" err="1" smtClean="0"/>
              <a:t>Battery</a:t>
            </a:r>
            <a:r>
              <a:rPr lang="cs-CZ" dirty="0" smtClean="0"/>
              <a:t> – </a:t>
            </a:r>
            <a:r>
              <a:rPr lang="cs-CZ" dirty="0" err="1" smtClean="0"/>
              <a:t>service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3 </a:t>
            </a:r>
            <a:r>
              <a:rPr lang="cs-CZ" dirty="0" err="1" smtClean="0"/>
              <a:t>years</a:t>
            </a:r>
            <a:endParaRPr lang="cs-CZ" dirty="0" smtClean="0"/>
          </a:p>
          <a:p>
            <a:r>
              <a:rPr lang="cs-CZ" dirty="0" err="1" smtClean="0"/>
              <a:t>Strips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velcro</a:t>
            </a:r>
            <a:r>
              <a:rPr lang="cs-CZ" dirty="0" smtClean="0"/>
              <a:t> to </a:t>
            </a:r>
            <a:r>
              <a:rPr lang="cs-CZ" dirty="0" err="1" smtClean="0"/>
              <a:t>install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premid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to </a:t>
            </a:r>
            <a:r>
              <a:rPr lang="cs-CZ" dirty="0" err="1" smtClean="0"/>
              <a:t>windshield</a:t>
            </a:r>
            <a:endParaRPr lang="cs-CZ" dirty="0" smtClean="0"/>
          </a:p>
          <a:p>
            <a:r>
              <a:rPr lang="cs-CZ" dirty="0" smtClean="0"/>
              <a:t>Driver </a:t>
            </a:r>
            <a:r>
              <a:rPr lang="cs-CZ" dirty="0" err="1" smtClean="0"/>
              <a:t>sets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amount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axles</a:t>
            </a:r>
            <a:r>
              <a:rPr lang="cs-CZ" dirty="0" smtClean="0"/>
              <a:t> (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toll</a:t>
            </a:r>
            <a:r>
              <a:rPr lang="cs-CZ" dirty="0" smtClean="0"/>
              <a:t> </a:t>
            </a:r>
            <a:r>
              <a:rPr lang="cs-CZ" dirty="0" err="1" smtClean="0"/>
              <a:t>tariff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Premid</a:t>
            </a:r>
            <a:r>
              <a:rPr lang="cs-CZ" dirty="0" smtClean="0"/>
              <a:t> plus </a:t>
            </a:r>
            <a:r>
              <a:rPr lang="en-US" dirty="0"/>
              <a:t>with an external antenna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vehicles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en-US" dirty="0" err="1"/>
              <a:t>metallised</a:t>
            </a:r>
            <a:r>
              <a:rPr lang="en-US" dirty="0"/>
              <a:t> </a:t>
            </a:r>
            <a:r>
              <a:rPr lang="en-US" dirty="0" smtClean="0"/>
              <a:t>windshields</a:t>
            </a:r>
            <a:endParaRPr lang="cs-CZ" dirty="0" smtClean="0"/>
          </a:p>
          <a:p>
            <a:r>
              <a:rPr lang="cs-CZ" dirty="0" err="1" smtClean="0"/>
              <a:t>Beeps</a:t>
            </a:r>
            <a:r>
              <a:rPr lang="cs-CZ" dirty="0" smtClean="0"/>
              <a:t> </a:t>
            </a:r>
            <a:r>
              <a:rPr lang="cs-CZ" dirty="0" err="1" smtClean="0"/>
              <a:t>everytime</a:t>
            </a:r>
            <a:r>
              <a:rPr lang="cs-CZ" dirty="0" smtClean="0"/>
              <a:t> 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goes</a:t>
            </a:r>
            <a:r>
              <a:rPr lang="cs-CZ" dirty="0" smtClean="0"/>
              <a:t> </a:t>
            </a:r>
            <a:r>
              <a:rPr lang="cs-CZ" dirty="0" err="1" smtClean="0"/>
              <a:t>through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gantry</a:t>
            </a:r>
            <a:endParaRPr lang="cs-CZ" dirty="0" smtClean="0"/>
          </a:p>
        </p:txBody>
      </p:sp>
      <p:pic>
        <p:nvPicPr>
          <p:cNvPr id="2050" name="Picture 2" descr="http://img.aktualne.centrum.cz/336/81/3368130-palubni-jednotka-premid-pro-vyber-mytneho-v-c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21673" r="6355" b="17207"/>
          <a:stretch/>
        </p:blipFill>
        <p:spPr bwMode="auto">
          <a:xfrm>
            <a:off x="2483768" y="4839219"/>
            <a:ext cx="3252876" cy="2046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28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electronic</a:t>
            </a:r>
            <a:r>
              <a:rPr lang="cs-CZ" dirty="0"/>
              <a:t> </a:t>
            </a:r>
            <a:r>
              <a:rPr lang="cs-CZ" dirty="0" err="1"/>
              <a:t>toll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stations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cameras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endParaRPr lang="cs-CZ" dirty="0" smtClean="0"/>
          </a:p>
          <a:p>
            <a:pPr lvl="1"/>
            <a:r>
              <a:rPr lang="cs-CZ" dirty="0" err="1" smtClean="0"/>
              <a:t>Checking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use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premids</a:t>
            </a:r>
            <a:r>
              <a:rPr lang="cs-CZ" dirty="0" smtClean="0"/>
              <a:t> and </a:t>
            </a:r>
            <a:r>
              <a:rPr lang="cs-CZ" dirty="0" err="1" smtClean="0"/>
              <a:t>right</a:t>
            </a:r>
            <a:r>
              <a:rPr lang="cs-CZ" dirty="0" smtClean="0"/>
              <a:t> </a:t>
            </a:r>
            <a:r>
              <a:rPr lang="cs-CZ" dirty="0" err="1" smtClean="0"/>
              <a:t>tariffs</a:t>
            </a:r>
            <a:endParaRPr lang="cs-CZ" dirty="0" smtClean="0"/>
          </a:p>
          <a:p>
            <a:r>
              <a:rPr lang="cs-CZ" dirty="0" err="1" smtClean="0"/>
              <a:t>Toll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collected</a:t>
            </a:r>
            <a:r>
              <a:rPr lang="cs-CZ" dirty="0" smtClean="0"/>
              <a:t> 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it‘s</a:t>
            </a:r>
            <a:r>
              <a:rPr lang="cs-CZ" dirty="0" smtClean="0"/>
              <a:t> </a:t>
            </a:r>
            <a:r>
              <a:rPr lang="cs-CZ" dirty="0" err="1" smtClean="0"/>
              <a:t>sure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vehicle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had to use </a:t>
            </a:r>
            <a:r>
              <a:rPr lang="cs-CZ" dirty="0" err="1" smtClean="0"/>
              <a:t>certain</a:t>
            </a:r>
            <a:r>
              <a:rPr lang="cs-CZ" dirty="0" smtClean="0"/>
              <a:t> </a:t>
            </a:r>
            <a:r>
              <a:rPr lang="cs-CZ" dirty="0" err="1" smtClean="0"/>
              <a:t>section</a:t>
            </a:r>
            <a:endParaRPr lang="cs-CZ" dirty="0" smtClean="0"/>
          </a:p>
          <a:p>
            <a:r>
              <a:rPr lang="en-US" dirty="0" smtClean="0"/>
              <a:t>Domestic </a:t>
            </a:r>
            <a:r>
              <a:rPr lang="en-US" dirty="0"/>
              <a:t>and foreign road users are charged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the </a:t>
            </a:r>
            <a:r>
              <a:rPr lang="en-US" dirty="0"/>
              <a:t>same </a:t>
            </a:r>
            <a:r>
              <a:rPr lang="en-US" dirty="0" smtClean="0"/>
              <a:t>amount</a:t>
            </a:r>
            <a:endParaRPr lang="cs-CZ" dirty="0" smtClean="0"/>
          </a:p>
          <a:p>
            <a:r>
              <a:rPr lang="cs-CZ" dirty="0" err="1" smtClean="0"/>
              <a:t>Account</a:t>
            </a:r>
            <a:r>
              <a:rPr lang="cs-CZ" dirty="0" smtClean="0"/>
              <a:t> </a:t>
            </a:r>
            <a:r>
              <a:rPr lang="cs-CZ" dirty="0" err="1" smtClean="0"/>
              <a:t>connected</a:t>
            </a:r>
            <a:r>
              <a:rPr lang="cs-CZ" dirty="0" smtClean="0"/>
              <a:t> to OBU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OBUs</a:t>
            </a:r>
            <a:endParaRPr lang="cs-CZ" dirty="0" smtClean="0"/>
          </a:p>
          <a:p>
            <a:pPr lvl="1"/>
            <a:r>
              <a:rPr lang="cs-CZ" dirty="0" err="1" smtClean="0"/>
              <a:t>Prepaid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– </a:t>
            </a:r>
            <a:r>
              <a:rPr lang="cs-CZ" dirty="0" err="1" smtClean="0"/>
              <a:t>credit</a:t>
            </a:r>
            <a:r>
              <a:rPr lang="cs-CZ" dirty="0" smtClean="0"/>
              <a:t> (</a:t>
            </a:r>
            <a:r>
              <a:rPr lang="cs-CZ" dirty="0" err="1" smtClean="0"/>
              <a:t>signal</a:t>
            </a:r>
            <a:r>
              <a:rPr lang="cs-CZ" dirty="0" smtClean="0"/>
              <a:t> </a:t>
            </a:r>
            <a:r>
              <a:rPr lang="cs-CZ" dirty="0" err="1" smtClean="0"/>
              <a:t>under</a:t>
            </a:r>
            <a:r>
              <a:rPr lang="cs-CZ" dirty="0" smtClean="0"/>
              <a:t> 600 CZK / 23 €)</a:t>
            </a:r>
          </a:p>
          <a:p>
            <a:pPr lvl="1"/>
            <a:r>
              <a:rPr lang="cs-CZ" dirty="0" err="1" smtClean="0"/>
              <a:t>Postpaid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– </a:t>
            </a:r>
            <a:r>
              <a:rPr lang="cs-CZ" dirty="0" err="1" smtClean="0"/>
              <a:t>postpaid</a:t>
            </a:r>
            <a:r>
              <a:rPr lang="cs-CZ" dirty="0" smtClean="0"/>
              <a:t> </a:t>
            </a:r>
            <a:r>
              <a:rPr lang="cs-CZ" dirty="0" err="1" smtClean="0"/>
              <a:t>contract</a:t>
            </a:r>
            <a:endParaRPr lang="cs-CZ" dirty="0" smtClean="0"/>
          </a:p>
          <a:p>
            <a:pPr lvl="1"/>
            <a:r>
              <a:rPr lang="cs-CZ" dirty="0" smtClean="0"/>
              <a:t>Cash, </a:t>
            </a:r>
            <a:r>
              <a:rPr lang="cs-CZ" dirty="0" err="1" smtClean="0"/>
              <a:t>payment</a:t>
            </a:r>
            <a:r>
              <a:rPr lang="cs-CZ" dirty="0" smtClean="0"/>
              <a:t> </a:t>
            </a:r>
            <a:r>
              <a:rPr lang="cs-CZ" dirty="0" err="1" smtClean="0"/>
              <a:t>cards</a:t>
            </a:r>
            <a:r>
              <a:rPr lang="cs-CZ" dirty="0" smtClean="0"/>
              <a:t>, </a:t>
            </a:r>
            <a:r>
              <a:rPr lang="cs-CZ" dirty="0" err="1" smtClean="0"/>
              <a:t>fleet</a:t>
            </a:r>
            <a:r>
              <a:rPr lang="cs-CZ" dirty="0" smtClean="0"/>
              <a:t> </a:t>
            </a:r>
            <a:r>
              <a:rPr lang="cs-CZ" dirty="0" err="1" smtClean="0"/>
              <a:t>cards</a:t>
            </a:r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9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Physical</a:t>
            </a:r>
            <a:r>
              <a:rPr lang="cs-CZ" dirty="0" smtClean="0"/>
              <a:t> </a:t>
            </a:r>
            <a:r>
              <a:rPr lang="cs-CZ" dirty="0" err="1" smtClean="0"/>
              <a:t>architecture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1. </a:t>
            </a:r>
            <a:r>
              <a:rPr lang="cs-CZ" dirty="0" err="1" smtClean="0"/>
              <a:t>layer</a:t>
            </a:r>
            <a:r>
              <a:rPr lang="cs-CZ" dirty="0" smtClean="0"/>
              <a:t>: </a:t>
            </a:r>
            <a:r>
              <a:rPr lang="cs-CZ" dirty="0" err="1" smtClean="0"/>
              <a:t>OBUs</a:t>
            </a:r>
            <a:r>
              <a:rPr lang="cs-CZ" dirty="0" smtClean="0"/>
              <a:t> and </a:t>
            </a:r>
            <a:r>
              <a:rPr lang="cs-CZ" dirty="0" err="1" smtClean="0"/>
              <a:t>toll</a:t>
            </a:r>
            <a:r>
              <a:rPr lang="cs-CZ" dirty="0" smtClean="0"/>
              <a:t> </a:t>
            </a:r>
            <a:r>
              <a:rPr lang="cs-CZ" dirty="0" err="1" smtClean="0"/>
              <a:t>gantrys</a:t>
            </a:r>
            <a:r>
              <a:rPr lang="cs-CZ" dirty="0" smtClean="0"/>
              <a:t> (RSE)</a:t>
            </a:r>
            <a:endParaRPr lang="cs-CZ" dirty="0"/>
          </a:p>
          <a:p>
            <a:r>
              <a:rPr lang="cs-CZ" dirty="0" smtClean="0"/>
              <a:t>2. </a:t>
            </a:r>
            <a:r>
              <a:rPr lang="cs-CZ" dirty="0" err="1" smtClean="0"/>
              <a:t>layer</a:t>
            </a:r>
            <a:r>
              <a:rPr lang="cs-CZ" dirty="0" smtClean="0"/>
              <a:t>: </a:t>
            </a:r>
            <a:r>
              <a:rPr lang="cs-CZ" dirty="0" err="1" smtClean="0"/>
              <a:t>communication</a:t>
            </a:r>
            <a:r>
              <a:rPr lang="cs-CZ" dirty="0" smtClean="0"/>
              <a:t> (</a:t>
            </a:r>
            <a:r>
              <a:rPr lang="cs-CZ" dirty="0" err="1" smtClean="0"/>
              <a:t>infrared</a:t>
            </a:r>
            <a:r>
              <a:rPr lang="cs-CZ" dirty="0" smtClean="0"/>
              <a:t>)</a:t>
            </a:r>
          </a:p>
          <a:p>
            <a:r>
              <a:rPr lang="cs-CZ" dirty="0" smtClean="0"/>
              <a:t>3. </a:t>
            </a:r>
            <a:r>
              <a:rPr lang="cs-CZ" dirty="0" err="1" smtClean="0"/>
              <a:t>layer</a:t>
            </a:r>
            <a:r>
              <a:rPr lang="cs-CZ" dirty="0" smtClean="0"/>
              <a:t>: </a:t>
            </a:r>
            <a:r>
              <a:rPr lang="cs-CZ" dirty="0" err="1" smtClean="0"/>
              <a:t>service</a:t>
            </a:r>
            <a:r>
              <a:rPr lang="cs-CZ" dirty="0" smtClean="0"/>
              <a:t> and controlling center</a:t>
            </a:r>
          </a:p>
          <a:p>
            <a:endParaRPr lang="en-US" dirty="0"/>
          </a:p>
        </p:txBody>
      </p:sp>
      <p:pic>
        <p:nvPicPr>
          <p:cNvPr id="3074" name="Picture 2" descr="http://i.idnes.cz/06/102/nesd/VSE1655fd_brana_fro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" b="7157"/>
          <a:stretch/>
        </p:blipFill>
        <p:spPr bwMode="auto">
          <a:xfrm>
            <a:off x="1259632" y="3475805"/>
            <a:ext cx="5122451" cy="326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5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Sources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90872" y="1484784"/>
            <a:ext cx="8229600" cy="42484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D3A4D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D3A4D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D3A4D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D3A4D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D3A4D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electronic</a:t>
            </a:r>
            <a:r>
              <a:rPr lang="cs-CZ" dirty="0"/>
              <a:t> </a:t>
            </a:r>
            <a:r>
              <a:rPr lang="cs-CZ" dirty="0" err="1"/>
              <a:t>toll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Czech Republic – </a:t>
            </a:r>
            <a:r>
              <a:rPr lang="cs-CZ" dirty="0" err="1"/>
              <a:t>official</a:t>
            </a:r>
            <a:r>
              <a:rPr lang="cs-CZ" dirty="0"/>
              <a:t> </a:t>
            </a:r>
            <a:r>
              <a:rPr lang="cs-CZ" dirty="0" err="1" smtClean="0"/>
              <a:t>webpage</a:t>
            </a:r>
            <a:endParaRPr lang="cs-CZ" dirty="0"/>
          </a:p>
          <a:p>
            <a:pPr lvl="1"/>
            <a:r>
              <a:rPr lang="cs-CZ" dirty="0">
                <a:hlinkClick r:id="rId2"/>
              </a:rPr>
              <a:t>http://www.mytocz.eu/en</a:t>
            </a:r>
            <a:endParaRPr lang="cs-CZ" dirty="0"/>
          </a:p>
          <a:p>
            <a:pPr>
              <a:lnSpc>
                <a:spcPct val="110000"/>
              </a:lnSpc>
            </a:pPr>
            <a:r>
              <a:rPr lang="cs-CZ" dirty="0"/>
              <a:t>Czech </a:t>
            </a:r>
            <a:r>
              <a:rPr lang="cs-CZ" dirty="0" err="1"/>
              <a:t>motorway</a:t>
            </a:r>
            <a:r>
              <a:rPr lang="cs-CZ" dirty="0"/>
              <a:t> network </a:t>
            </a:r>
            <a:r>
              <a:rPr lang="cs-CZ" dirty="0" err="1" smtClean="0"/>
              <a:t>information</a:t>
            </a:r>
            <a:endParaRPr lang="cs-CZ" dirty="0"/>
          </a:p>
          <a:p>
            <a:pPr lvl="1"/>
            <a:r>
              <a:rPr lang="cs-CZ" dirty="0">
                <a:hlinkClick r:id="rId3"/>
              </a:rPr>
              <a:t>http://www.motorway.cz/</a:t>
            </a:r>
            <a:endParaRPr lang="cs-CZ" dirty="0"/>
          </a:p>
          <a:p>
            <a:r>
              <a:rPr lang="cs-CZ" dirty="0"/>
              <a:t>Jaroslav Novák: </a:t>
            </a:r>
            <a:r>
              <a:rPr lang="cs-CZ" dirty="0" err="1"/>
              <a:t>Road</a:t>
            </a:r>
            <a:r>
              <a:rPr lang="cs-CZ" dirty="0"/>
              <a:t> </a:t>
            </a:r>
            <a:r>
              <a:rPr lang="cs-CZ" dirty="0" err="1"/>
              <a:t>Pricing</a:t>
            </a:r>
            <a:r>
              <a:rPr lang="cs-CZ" dirty="0"/>
              <a:t> and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Impact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on </a:t>
            </a:r>
            <a:r>
              <a:rPr lang="cs-CZ" dirty="0" err="1"/>
              <a:t>Road</a:t>
            </a:r>
            <a:r>
              <a:rPr lang="cs-CZ" dirty="0"/>
              <a:t> </a:t>
            </a:r>
            <a:r>
              <a:rPr lang="cs-CZ" dirty="0" err="1"/>
              <a:t>Traffic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Czech Republic – master </a:t>
            </a:r>
            <a:r>
              <a:rPr lang="cs-CZ" dirty="0" err="1"/>
              <a:t>degree</a:t>
            </a:r>
            <a:r>
              <a:rPr lang="cs-CZ" dirty="0"/>
              <a:t> </a:t>
            </a:r>
            <a:r>
              <a:rPr lang="cs-CZ" dirty="0" smtClean="0"/>
              <a:t>thesis</a:t>
            </a:r>
            <a:endParaRPr lang="cs-CZ" dirty="0"/>
          </a:p>
          <a:p>
            <a:pPr lvl="1"/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www.vutbr.cz/www_base/zav_prace_soubor_verejne.php?file_id=59931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92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Telematic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Prague </a:t>
            </a:r>
            <a:r>
              <a:rPr lang="cs-CZ" dirty="0"/>
              <a:t>Ring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87028" y="625287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E2AFA2-B622-406A-9265-7067638572FD}" type="slidenum">
              <a:rPr lang="cs-CZ" sz="1100" smtClean="0">
                <a:solidFill>
                  <a:schemeClr val="bg1"/>
                </a:solidFill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lang="cs-CZ" sz="1100" dirty="0" smtClean="0">
                <a:solidFill>
                  <a:schemeClr val="bg1"/>
                </a:solidFill>
              </a:rPr>
              <a:t>/43</a:t>
            </a:r>
            <a:r>
              <a:rPr lang="cs-CZ" sz="11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06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Prague Ring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362900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Express </a:t>
            </a:r>
            <a:r>
              <a:rPr lang="cs-CZ" dirty="0" err="1" smtClean="0"/>
              <a:t>way</a:t>
            </a:r>
            <a:r>
              <a:rPr lang="cs-CZ" dirty="0" smtClean="0"/>
              <a:t> R1 – </a:t>
            </a:r>
            <a:r>
              <a:rPr lang="cs-CZ" dirty="0" err="1" smtClean="0"/>
              <a:t>beltway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city </a:t>
            </a:r>
            <a:br>
              <a:rPr lang="cs-CZ" dirty="0" smtClean="0"/>
            </a:br>
            <a:r>
              <a:rPr lang="cs-CZ" dirty="0" err="1" smtClean="0"/>
              <a:t>of</a:t>
            </a:r>
            <a:r>
              <a:rPr lang="cs-CZ" dirty="0" smtClean="0"/>
              <a:t> Prague (40.4 / </a:t>
            </a:r>
            <a:r>
              <a:rPr lang="cs-CZ" dirty="0" err="1" smtClean="0"/>
              <a:t>total</a:t>
            </a:r>
            <a:r>
              <a:rPr lang="cs-CZ" dirty="0" smtClean="0"/>
              <a:t> 82.7 km)</a:t>
            </a:r>
          </a:p>
          <a:p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flow</a:t>
            </a:r>
            <a:r>
              <a:rPr lang="cs-CZ" dirty="0" smtClean="0"/>
              <a:t> </a:t>
            </a:r>
            <a:r>
              <a:rPr lang="cs-CZ" dirty="0" err="1" smtClean="0"/>
              <a:t>over</a:t>
            </a:r>
            <a:r>
              <a:rPr lang="cs-CZ" dirty="0" smtClean="0"/>
              <a:t> 60,000 </a:t>
            </a:r>
            <a:r>
              <a:rPr lang="cs-CZ" dirty="0" err="1" smtClean="0"/>
              <a:t>vehicles</a:t>
            </a:r>
            <a:r>
              <a:rPr lang="cs-CZ" dirty="0" smtClean="0"/>
              <a:t> per </a:t>
            </a:r>
            <a:r>
              <a:rPr lang="cs-CZ" dirty="0" err="1" smtClean="0"/>
              <a:t>day</a:t>
            </a:r>
            <a:endParaRPr lang="cs-CZ" dirty="0" smtClean="0"/>
          </a:p>
          <a:p>
            <a:pPr lvl="1"/>
            <a:r>
              <a:rPr lang="cs-CZ" dirty="0" err="1" smtClean="0"/>
              <a:t>Prognosed</a:t>
            </a:r>
            <a:r>
              <a:rPr lang="cs-CZ" dirty="0" smtClean="0"/>
              <a:t> more </a:t>
            </a:r>
            <a:r>
              <a:rPr lang="cs-CZ" dirty="0" err="1" smtClean="0"/>
              <a:t>than</a:t>
            </a:r>
            <a:r>
              <a:rPr lang="cs-CZ" dirty="0" smtClean="0"/>
              <a:t> 120,000 </a:t>
            </a:r>
            <a:r>
              <a:rPr lang="cs-CZ" dirty="0" err="1" smtClean="0"/>
              <a:t>vehicles</a:t>
            </a:r>
            <a:r>
              <a:rPr lang="cs-CZ" dirty="0" smtClean="0"/>
              <a:t> in 2040</a:t>
            </a:r>
          </a:p>
          <a:p>
            <a:r>
              <a:rPr lang="cs-CZ" dirty="0" smtClean="0"/>
              <a:t>More </a:t>
            </a:r>
            <a:r>
              <a:rPr lang="cs-CZ" dirty="0" err="1" smtClean="0"/>
              <a:t>than</a:t>
            </a:r>
            <a:r>
              <a:rPr lang="cs-CZ" dirty="0" smtClean="0"/>
              <a:t> 70 </a:t>
            </a:r>
            <a:r>
              <a:rPr lang="cs-CZ" dirty="0" err="1" smtClean="0"/>
              <a:t>bridges</a:t>
            </a:r>
            <a:r>
              <a:rPr lang="cs-CZ" dirty="0" smtClean="0"/>
              <a:t> and 2 </a:t>
            </a:r>
            <a:r>
              <a:rPr lang="cs-CZ" dirty="0" err="1" smtClean="0"/>
              <a:t>tunnels</a:t>
            </a:r>
            <a:endParaRPr lang="cs-CZ" dirty="0" smtClean="0"/>
          </a:p>
          <a:p>
            <a:pPr lvl="1"/>
            <a:r>
              <a:rPr lang="cs-CZ" dirty="0" smtClean="0"/>
              <a:t>Radotínský </a:t>
            </a:r>
            <a:r>
              <a:rPr lang="cs-CZ" dirty="0" err="1" smtClean="0"/>
              <a:t>bridge</a:t>
            </a:r>
            <a:r>
              <a:rPr lang="cs-CZ" dirty="0" smtClean="0"/>
              <a:t> – 2,291 m (</a:t>
            </a:r>
            <a:r>
              <a:rPr lang="cs-CZ" dirty="0" err="1" smtClean="0"/>
              <a:t>longest</a:t>
            </a:r>
            <a:r>
              <a:rPr lang="cs-CZ" dirty="0" smtClean="0"/>
              <a:t> </a:t>
            </a:r>
            <a:r>
              <a:rPr lang="cs-CZ" dirty="0" err="1" smtClean="0"/>
              <a:t>bridge</a:t>
            </a:r>
            <a:r>
              <a:rPr lang="cs-CZ" dirty="0" smtClean="0"/>
              <a:t> in CZE)</a:t>
            </a:r>
          </a:p>
          <a:p>
            <a:pPr lvl="1"/>
            <a:r>
              <a:rPr lang="cs-CZ" dirty="0" err="1" smtClean="0"/>
              <a:t>Tunnel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Zlíchov</a:t>
            </a:r>
            <a:r>
              <a:rPr lang="cs-CZ" dirty="0"/>
              <a:t> </a:t>
            </a:r>
            <a:r>
              <a:rPr lang="cs-CZ" dirty="0" smtClean="0"/>
              <a:t>– 1,620 / 1,661 m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5181391"/>
            <a:ext cx="8568952" cy="148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4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83"/>
            <a:ext cx="9144000" cy="629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Telematic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/>
              <a:t> </a:t>
            </a:r>
            <a:r>
              <a:rPr lang="cs-CZ" dirty="0" err="1" smtClean="0"/>
              <a:t>used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205064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Most </a:t>
            </a:r>
            <a:r>
              <a:rPr lang="cs-CZ" dirty="0" err="1" smtClean="0"/>
              <a:t>complex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Czech Republic</a:t>
            </a:r>
          </a:p>
          <a:p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includes</a:t>
            </a:r>
            <a:r>
              <a:rPr lang="cs-CZ" dirty="0" smtClean="0"/>
              <a:t> </a:t>
            </a:r>
            <a:r>
              <a:rPr lang="cs-CZ" dirty="0" err="1" smtClean="0"/>
              <a:t>changeable</a:t>
            </a:r>
            <a:r>
              <a:rPr lang="cs-CZ" dirty="0" smtClean="0"/>
              <a:t> </a:t>
            </a: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, 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signals</a:t>
            </a:r>
            <a:r>
              <a:rPr lang="cs-CZ" dirty="0" smtClean="0"/>
              <a:t>, </a:t>
            </a:r>
            <a:r>
              <a:rPr lang="cs-CZ" dirty="0" err="1" smtClean="0"/>
              <a:t>information</a:t>
            </a:r>
            <a:r>
              <a:rPr lang="cs-CZ" dirty="0" smtClean="0"/>
              <a:t> </a:t>
            </a:r>
            <a:r>
              <a:rPr lang="cs-CZ" dirty="0" err="1" smtClean="0"/>
              <a:t>content</a:t>
            </a:r>
            <a:r>
              <a:rPr lang="cs-CZ" dirty="0" smtClean="0"/>
              <a:t>, </a:t>
            </a:r>
            <a:r>
              <a:rPr lang="cs-CZ" dirty="0" err="1" smtClean="0"/>
              <a:t>meteorological</a:t>
            </a:r>
            <a:r>
              <a:rPr lang="cs-CZ" dirty="0" smtClean="0"/>
              <a:t> </a:t>
            </a:r>
            <a:r>
              <a:rPr lang="cs-CZ" dirty="0" err="1" smtClean="0"/>
              <a:t>stations</a:t>
            </a:r>
            <a:r>
              <a:rPr lang="cs-CZ" dirty="0" smtClean="0"/>
              <a:t>, </a:t>
            </a: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flow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sensors</a:t>
            </a:r>
            <a:endParaRPr lang="cs-CZ" dirty="0" smtClean="0"/>
          </a:p>
          <a:p>
            <a:r>
              <a:rPr lang="cs-CZ" dirty="0" err="1" smtClean="0"/>
              <a:t>Automative</a:t>
            </a:r>
            <a:r>
              <a:rPr lang="cs-CZ" dirty="0" smtClean="0"/>
              <a:t> </a:t>
            </a:r>
            <a:r>
              <a:rPr lang="cs-CZ" dirty="0" err="1" smtClean="0"/>
              <a:t>immediate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- </a:t>
            </a: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flow</a:t>
            </a:r>
            <a:r>
              <a:rPr lang="cs-CZ" dirty="0" smtClean="0"/>
              <a:t> </a:t>
            </a:r>
            <a:r>
              <a:rPr lang="cs-CZ" dirty="0" err="1" smtClean="0"/>
              <a:t>regulation</a:t>
            </a:r>
            <a:endParaRPr lang="cs-CZ" dirty="0"/>
          </a:p>
          <a:p>
            <a:pPr lvl="1"/>
            <a:r>
              <a:rPr lang="cs-CZ" dirty="0" smtClean="0"/>
              <a:t>Speed and lines </a:t>
            </a:r>
            <a:r>
              <a:rPr lang="cs-CZ" dirty="0" err="1" smtClean="0"/>
              <a:t>limiting</a:t>
            </a:r>
            <a:endParaRPr lang="cs-CZ" dirty="0" smtClean="0"/>
          </a:p>
          <a:p>
            <a:pPr lvl="1"/>
            <a:r>
              <a:rPr lang="cs-CZ" dirty="0" smtClean="0"/>
              <a:t>No </a:t>
            </a:r>
            <a:r>
              <a:rPr lang="cs-CZ" dirty="0" err="1" smtClean="0"/>
              <a:t>entry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freight</a:t>
            </a:r>
            <a:r>
              <a:rPr lang="cs-CZ" dirty="0" smtClean="0"/>
              <a:t> </a:t>
            </a:r>
            <a:r>
              <a:rPr lang="cs-CZ" dirty="0" err="1" smtClean="0"/>
              <a:t>vehicles</a:t>
            </a:r>
            <a:r>
              <a:rPr lang="cs-CZ" dirty="0" smtClean="0"/>
              <a:t> (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left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lines)</a:t>
            </a:r>
          </a:p>
          <a:p>
            <a:pPr lvl="1"/>
            <a:r>
              <a:rPr lang="cs-CZ" dirty="0" err="1" smtClean="0"/>
              <a:t>Glaze</a:t>
            </a:r>
            <a:r>
              <a:rPr lang="cs-CZ" dirty="0" smtClean="0"/>
              <a:t> </a:t>
            </a:r>
            <a:r>
              <a:rPr lang="cs-CZ" dirty="0" err="1" smtClean="0"/>
              <a:t>ice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endParaRPr lang="cs-CZ" dirty="0" smtClean="0"/>
          </a:p>
          <a:p>
            <a:pPr lvl="1"/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accidents</a:t>
            </a:r>
            <a:r>
              <a:rPr lang="cs-CZ" dirty="0" smtClean="0"/>
              <a:t>, </a:t>
            </a:r>
            <a:r>
              <a:rPr lang="cs-CZ" dirty="0" err="1" smtClean="0"/>
              <a:t>road</a:t>
            </a:r>
            <a:r>
              <a:rPr lang="cs-CZ" dirty="0" smtClean="0"/>
              <a:t> </a:t>
            </a:r>
            <a:r>
              <a:rPr lang="cs-CZ" dirty="0" err="1" smtClean="0"/>
              <a:t>works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endParaRPr lang="cs-CZ" dirty="0" smtClean="0"/>
          </a:p>
        </p:txBody>
      </p:sp>
      <p:pic>
        <p:nvPicPr>
          <p:cNvPr id="4" name="Picture 2" descr="http://upload.wikimedia.org/wikipedia/commons/thumb/2/2b/Cholupice,_DOD_Pra%C5%BEsk%C3%BD_okruh,_prom%C4%9Bnn%C3%A9_dopravn%C3%AD_zna%C4%8Dky_a_ekodukty.jpg/1280px-Cholupice,_DOD_Pra%C5%BEsk%C3%BD_okruh,_prom%C4%9Bnn%C3%A9_dopravn%C3%AD_zna%C4%8Dky_a_ekoduk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59" y="202332"/>
            <a:ext cx="9198519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76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Control</a:t>
            </a:r>
            <a:r>
              <a:rPr lang="cs-CZ" dirty="0" smtClean="0"/>
              <a:t> center in Rudná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277072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4 </a:t>
            </a:r>
            <a:r>
              <a:rPr lang="cs-CZ" dirty="0" err="1" smtClean="0"/>
              <a:t>operators</a:t>
            </a:r>
            <a:r>
              <a:rPr lang="cs-CZ" dirty="0" smtClean="0"/>
              <a:t> 24/7</a:t>
            </a:r>
          </a:p>
          <a:p>
            <a:pPr lvl="1"/>
            <a:r>
              <a:rPr lang="cs-CZ" dirty="0" smtClean="0"/>
              <a:t>2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them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technological</a:t>
            </a:r>
            <a:r>
              <a:rPr lang="cs-CZ" dirty="0" smtClean="0"/>
              <a:t> </a:t>
            </a:r>
            <a:r>
              <a:rPr lang="cs-CZ" dirty="0" err="1" smtClean="0"/>
              <a:t>parts</a:t>
            </a:r>
            <a:endParaRPr lang="cs-CZ" dirty="0" smtClean="0"/>
          </a:p>
          <a:p>
            <a:pPr lvl="1"/>
            <a:r>
              <a:rPr lang="cs-CZ" dirty="0" smtClean="0"/>
              <a:t>2 </a:t>
            </a:r>
            <a:r>
              <a:rPr lang="cs-CZ" dirty="0" err="1" smtClean="0"/>
              <a:t>policemen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– </a:t>
            </a: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flow</a:t>
            </a:r>
            <a:r>
              <a:rPr lang="cs-CZ" dirty="0" smtClean="0"/>
              <a:t> </a:t>
            </a:r>
            <a:r>
              <a:rPr lang="cs-CZ" dirty="0" err="1" smtClean="0"/>
              <a:t>regulation</a:t>
            </a:r>
            <a:r>
              <a:rPr lang="cs-CZ" dirty="0" smtClean="0"/>
              <a:t> (Prague Ring 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consequental</a:t>
            </a:r>
            <a:r>
              <a:rPr lang="cs-CZ" dirty="0" smtClean="0"/>
              <a:t> </a:t>
            </a:r>
            <a:r>
              <a:rPr lang="cs-CZ" dirty="0" err="1" smtClean="0"/>
              <a:t>sections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highways</a:t>
            </a:r>
            <a:r>
              <a:rPr lang="cs-CZ" dirty="0" smtClean="0"/>
              <a:t>)</a:t>
            </a:r>
          </a:p>
          <a:p>
            <a:r>
              <a:rPr lang="cs-CZ" dirty="0" smtClean="0"/>
              <a:t>HD </a:t>
            </a:r>
            <a:r>
              <a:rPr lang="cs-CZ" dirty="0" err="1" smtClean="0"/>
              <a:t>overview</a:t>
            </a:r>
            <a:r>
              <a:rPr lang="cs-CZ" dirty="0" smtClean="0"/>
              <a:t> display</a:t>
            </a:r>
          </a:p>
          <a:p>
            <a:r>
              <a:rPr lang="cs-CZ" dirty="0" smtClean="0"/>
              <a:t>32 </a:t>
            </a:r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displays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cameras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Prague Ring</a:t>
            </a:r>
          </a:p>
          <a:p>
            <a:r>
              <a:rPr lang="cs-CZ" dirty="0" err="1" smtClean="0"/>
              <a:t>Cooperation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National</a:t>
            </a:r>
            <a:r>
              <a:rPr lang="cs-CZ" dirty="0" smtClean="0"/>
              <a:t> transport </a:t>
            </a:r>
            <a:r>
              <a:rPr lang="cs-CZ" dirty="0" err="1" smtClean="0"/>
              <a:t>information</a:t>
            </a:r>
            <a:r>
              <a:rPr lang="cs-CZ" dirty="0" smtClean="0"/>
              <a:t> center</a:t>
            </a:r>
          </a:p>
          <a:p>
            <a:r>
              <a:rPr lang="cs-CZ" dirty="0" err="1"/>
              <a:t>Operation</a:t>
            </a:r>
            <a:r>
              <a:rPr lang="cs-CZ" dirty="0"/>
              <a:t> center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Cerberus </a:t>
            </a:r>
            <a:r>
              <a:rPr lang="cs-CZ" dirty="0" err="1" smtClean="0"/>
              <a:t>system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6" y="404664"/>
            <a:ext cx="9200748" cy="61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3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Tunnels</a:t>
            </a:r>
            <a:r>
              <a:rPr lang="cs-CZ" dirty="0" smtClean="0"/>
              <a:t> – Cerberus </a:t>
            </a:r>
            <a:r>
              <a:rPr lang="cs-CZ" dirty="0" err="1" smtClean="0"/>
              <a:t>system</a:t>
            </a:r>
            <a:r>
              <a:rPr lang="cs-CZ" dirty="0" smtClean="0"/>
              <a:t> I/II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295232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2 independent transformer stations at every portal</a:t>
            </a:r>
          </a:p>
          <a:p>
            <a:r>
              <a:rPr lang="en-US" dirty="0" smtClean="0"/>
              <a:t>Rotary UPSs, diesel aggregates</a:t>
            </a:r>
          </a:p>
          <a:p>
            <a:r>
              <a:rPr lang="en-US" dirty="0" smtClean="0"/>
              <a:t>Electricity sections divided according to fire brigade needs</a:t>
            </a:r>
          </a:p>
          <a:p>
            <a:r>
              <a:rPr lang="en-US" dirty="0" smtClean="0"/>
              <a:t>Lighting for drivers visual comfort</a:t>
            </a:r>
          </a:p>
          <a:p>
            <a:pPr lvl="1"/>
            <a:r>
              <a:rPr lang="en-US" dirty="0" smtClean="0"/>
              <a:t>Changeable from entrance to inside</a:t>
            </a:r>
          </a:p>
          <a:p>
            <a:pPr lvl="1"/>
            <a:r>
              <a:rPr lang="en-US" dirty="0" smtClean="0"/>
              <a:t>Adapting to the light conditions outside</a:t>
            </a:r>
          </a:p>
          <a:p>
            <a:pPr lvl="1"/>
            <a:r>
              <a:rPr lang="en-US" dirty="0" smtClean="0"/>
              <a:t>Emergency lighting (1 m above the ground level)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05490"/>
            <a:ext cx="5688632" cy="2591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1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Short</a:t>
            </a:r>
            <a:r>
              <a:rPr lang="cs-CZ" dirty="0" smtClean="0"/>
              <a:t> </a:t>
            </a:r>
            <a:r>
              <a:rPr lang="cs-CZ" dirty="0" err="1" smtClean="0"/>
              <a:t>introduction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281339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Martin Trpišovský</a:t>
            </a:r>
          </a:p>
          <a:p>
            <a:r>
              <a:rPr lang="cs-CZ" dirty="0" smtClean="0"/>
              <a:t>PhD student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University </a:t>
            </a:r>
            <a:r>
              <a:rPr lang="cs-CZ" dirty="0" err="1" smtClean="0"/>
              <a:t>of</a:t>
            </a:r>
            <a:r>
              <a:rPr lang="cs-CZ" dirty="0" smtClean="0"/>
              <a:t> Pardubice, </a:t>
            </a:r>
            <a:br>
              <a:rPr lang="cs-CZ" dirty="0" smtClean="0"/>
            </a:br>
            <a:r>
              <a:rPr lang="cs-CZ" dirty="0" smtClean="0"/>
              <a:t>Jan </a:t>
            </a:r>
            <a:r>
              <a:rPr lang="cs-CZ" dirty="0" err="1" smtClean="0"/>
              <a:t>Perner</a:t>
            </a:r>
            <a:r>
              <a:rPr lang="cs-CZ" dirty="0" smtClean="0"/>
              <a:t> Transport </a:t>
            </a:r>
            <a:r>
              <a:rPr lang="cs-CZ" dirty="0" err="1" smtClean="0"/>
              <a:t>Faculty</a:t>
            </a:r>
            <a:endParaRPr lang="cs-CZ" dirty="0" smtClean="0"/>
          </a:p>
          <a:p>
            <a:pPr lvl="1"/>
            <a:r>
              <a:rPr lang="cs-CZ" dirty="0" smtClean="0"/>
              <a:t>Public transport </a:t>
            </a:r>
            <a:r>
              <a:rPr lang="cs-CZ" dirty="0" err="1" smtClean="0"/>
              <a:t>services</a:t>
            </a:r>
            <a:endParaRPr lang="cs-CZ" dirty="0" smtClean="0"/>
          </a:p>
          <a:p>
            <a:r>
              <a:rPr lang="cs-CZ" dirty="0" err="1" smtClean="0"/>
              <a:t>Finished</a:t>
            </a:r>
            <a:r>
              <a:rPr lang="cs-CZ" dirty="0" smtClean="0"/>
              <a:t> master </a:t>
            </a:r>
            <a:r>
              <a:rPr lang="cs-CZ" dirty="0" err="1" smtClean="0"/>
              <a:t>degree</a:t>
            </a:r>
            <a:r>
              <a:rPr lang="cs-CZ" dirty="0" smtClean="0"/>
              <a:t> in June 2012</a:t>
            </a:r>
          </a:p>
          <a:p>
            <a:pPr lvl="1"/>
            <a:r>
              <a:rPr lang="cs-CZ" dirty="0" smtClean="0"/>
              <a:t>Master thesis </a:t>
            </a:r>
            <a:r>
              <a:rPr lang="cs-CZ" dirty="0" err="1" smtClean="0"/>
              <a:t>focused</a:t>
            </a:r>
            <a:r>
              <a:rPr lang="cs-CZ" dirty="0" smtClean="0"/>
              <a:t> on </a:t>
            </a:r>
            <a:r>
              <a:rPr lang="cs-CZ" dirty="0" err="1" smtClean="0"/>
              <a:t>social-economical</a:t>
            </a:r>
            <a:r>
              <a:rPr lang="cs-CZ" dirty="0" smtClean="0"/>
              <a:t> </a:t>
            </a:r>
            <a:r>
              <a:rPr lang="cs-CZ" dirty="0" err="1" smtClean="0"/>
              <a:t>appraisal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building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tram track in </a:t>
            </a:r>
            <a:r>
              <a:rPr lang="cs-CZ" dirty="0" err="1" smtClean="0"/>
              <a:t>the</a:t>
            </a:r>
            <a:r>
              <a:rPr lang="cs-CZ" dirty="0" smtClean="0"/>
              <a:t> city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Pilsen</a:t>
            </a:r>
            <a:endParaRPr lang="cs-CZ" dirty="0" smtClean="0"/>
          </a:p>
          <a:p>
            <a:r>
              <a:rPr lang="cs-CZ" dirty="0" smtClean="0"/>
              <a:t>2013/2014 in JAMK – </a:t>
            </a:r>
            <a:r>
              <a:rPr lang="cs-CZ" dirty="0" err="1" smtClean="0"/>
              <a:t>School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Technology</a:t>
            </a:r>
          </a:p>
          <a:p>
            <a:r>
              <a:rPr lang="cs-CZ" dirty="0"/>
              <a:t>m</a:t>
            </a:r>
            <a:r>
              <a:rPr lang="cs-CZ" dirty="0" smtClean="0"/>
              <a:t>artin.trpisovsky@gmail.com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202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r>
              <a:rPr lang="cs-CZ" dirty="0" err="1" smtClean="0"/>
              <a:t>Tunnels</a:t>
            </a:r>
            <a:r>
              <a:rPr lang="cs-CZ" dirty="0" smtClean="0"/>
              <a:t> – Cerberus </a:t>
            </a:r>
            <a:r>
              <a:rPr lang="cs-CZ" dirty="0" err="1" smtClean="0"/>
              <a:t>system</a:t>
            </a:r>
            <a:r>
              <a:rPr lang="cs-CZ" dirty="0" smtClean="0"/>
              <a:t> II/II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24847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Air-handling systems</a:t>
            </a:r>
          </a:p>
          <a:p>
            <a:pPr lvl="1"/>
            <a:r>
              <a:rPr lang="en-US" dirty="0" err="1" smtClean="0"/>
              <a:t>Exhaus</a:t>
            </a:r>
            <a:r>
              <a:rPr lang="cs-CZ" dirty="0"/>
              <a:t>t</a:t>
            </a:r>
            <a:r>
              <a:rPr lang="en-US" dirty="0"/>
              <a:t> gases detection</a:t>
            </a:r>
            <a:r>
              <a:rPr lang="cs-CZ" dirty="0"/>
              <a:t> (</a:t>
            </a:r>
            <a:r>
              <a:rPr lang="cs-CZ" dirty="0" err="1"/>
              <a:t>NO</a:t>
            </a:r>
            <a:r>
              <a:rPr lang="cs-CZ" baseline="-25000" dirty="0" err="1"/>
              <a:t>x</a:t>
            </a:r>
            <a:r>
              <a:rPr lang="cs-CZ" dirty="0"/>
              <a:t>, CO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Airflow</a:t>
            </a:r>
            <a:r>
              <a:rPr lang="cs-CZ" dirty="0"/>
              <a:t> </a:t>
            </a:r>
            <a:r>
              <a:rPr lang="cs-CZ" dirty="0" err="1"/>
              <a:t>detection</a:t>
            </a:r>
            <a:r>
              <a:rPr lang="cs-CZ" dirty="0"/>
              <a:t> (</a:t>
            </a:r>
            <a:r>
              <a:rPr lang="cs-CZ" dirty="0" err="1"/>
              <a:t>also</a:t>
            </a:r>
            <a:r>
              <a:rPr lang="cs-CZ" dirty="0"/>
              <a:t> in </a:t>
            </a:r>
            <a:r>
              <a:rPr lang="cs-CZ" dirty="0" err="1"/>
              <a:t>crossing</a:t>
            </a:r>
            <a:r>
              <a:rPr lang="cs-CZ" dirty="0"/>
              <a:t> </a:t>
            </a:r>
            <a:r>
              <a:rPr lang="cs-CZ" dirty="0" err="1"/>
              <a:t>passages</a:t>
            </a:r>
            <a:r>
              <a:rPr lang="cs-CZ" dirty="0" smtClean="0"/>
              <a:t>)</a:t>
            </a:r>
          </a:p>
          <a:p>
            <a:pPr lvl="1"/>
            <a:r>
              <a:rPr lang="en-US" dirty="0"/>
              <a:t>Fire detection</a:t>
            </a:r>
          </a:p>
          <a:p>
            <a:r>
              <a:rPr lang="cs-CZ" dirty="0" smtClean="0"/>
              <a:t>Siemens Cerberus® </a:t>
            </a:r>
            <a:r>
              <a:rPr lang="en-US" dirty="0" err="1" smtClean="0"/>
              <a:t>FibroLaser</a:t>
            </a:r>
            <a:r>
              <a:rPr lang="cs-CZ" dirty="0" smtClean="0"/>
              <a:t> </a:t>
            </a:r>
            <a:r>
              <a:rPr lang="cs-CZ" dirty="0"/>
              <a:t>f</a:t>
            </a:r>
            <a:r>
              <a:rPr lang="en-US" dirty="0"/>
              <a:t>ire alarm detection </a:t>
            </a:r>
            <a:r>
              <a:rPr lang="en-US" dirty="0" smtClean="0"/>
              <a:t>cable</a:t>
            </a:r>
            <a:endParaRPr lang="cs-CZ" dirty="0" smtClean="0"/>
          </a:p>
          <a:p>
            <a:pPr lvl="1"/>
            <a:r>
              <a:rPr lang="cs-CZ" dirty="0" err="1" smtClean="0"/>
              <a:t>Molecular</a:t>
            </a:r>
            <a:r>
              <a:rPr lang="cs-CZ" dirty="0" smtClean="0"/>
              <a:t> </a:t>
            </a:r>
            <a:r>
              <a:rPr lang="cs-CZ" dirty="0" err="1" smtClean="0"/>
              <a:t>structural</a:t>
            </a:r>
            <a:r>
              <a:rPr lang="cs-CZ" dirty="0" smtClean="0"/>
              <a:t> </a:t>
            </a:r>
            <a:r>
              <a:rPr lang="cs-CZ" dirty="0" err="1" smtClean="0"/>
              <a:t>changes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laser 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inside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cable</a:t>
            </a:r>
            <a:endParaRPr lang="cs-CZ" dirty="0" smtClean="0"/>
          </a:p>
          <a:p>
            <a:pPr lvl="1"/>
            <a:r>
              <a:rPr lang="cs-CZ" dirty="0" err="1" smtClean="0"/>
              <a:t>Scattering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laser 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varies</a:t>
            </a:r>
            <a:r>
              <a:rPr lang="cs-CZ" dirty="0" smtClean="0"/>
              <a:t> in </a:t>
            </a:r>
            <a:r>
              <a:rPr lang="cs-CZ" dirty="0" err="1" smtClean="0"/>
              <a:t>function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temperature</a:t>
            </a:r>
            <a:endParaRPr lang="cs-CZ" dirty="0" smtClean="0"/>
          </a:p>
          <a:p>
            <a:pPr lvl="1"/>
            <a:r>
              <a:rPr lang="cs-CZ" dirty="0" err="1" smtClean="0"/>
              <a:t>Convected</a:t>
            </a:r>
            <a:r>
              <a:rPr lang="cs-CZ" dirty="0" smtClean="0"/>
              <a:t> as </a:t>
            </a:r>
            <a:r>
              <a:rPr lang="cs-CZ" dirty="0" err="1" smtClean="0"/>
              <a:t>well</a:t>
            </a:r>
            <a:r>
              <a:rPr lang="cs-CZ" dirty="0" smtClean="0"/>
              <a:t> as </a:t>
            </a:r>
            <a:r>
              <a:rPr lang="cs-CZ" dirty="0" err="1" smtClean="0"/>
              <a:t>radiated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1026" name="Picture 2" descr="http://img.ihned.cz/attachment.php/640/30965640/aostuv48EFKMjl6QWbcdfgpqx0TUw2Rm/1029063434_08_Tunel_Lochkov_650x433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082621"/>
            <a:ext cx="3203848" cy="1804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53841" r="46757" b="29615"/>
          <a:stretch/>
        </p:blipFill>
        <p:spPr bwMode="auto">
          <a:xfrm>
            <a:off x="1619672" y="5215827"/>
            <a:ext cx="3919984" cy="159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6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Camera</a:t>
            </a:r>
            <a:r>
              <a:rPr lang="cs-CZ" dirty="0" smtClean="0"/>
              <a:t> </a:t>
            </a:r>
            <a:r>
              <a:rPr lang="cs-CZ" dirty="0" err="1" smtClean="0"/>
              <a:t>systems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4978896" cy="4608512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 smtClean="0"/>
              <a:t>Cameras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highways</a:t>
            </a:r>
            <a:endParaRPr lang="cs-CZ" dirty="0" smtClean="0"/>
          </a:p>
          <a:p>
            <a:r>
              <a:rPr lang="cs-CZ" dirty="0" smtClean="0"/>
              <a:t>Extra </a:t>
            </a:r>
            <a:r>
              <a:rPr lang="cs-CZ" dirty="0" err="1" smtClean="0"/>
              <a:t>cameras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tunnels</a:t>
            </a:r>
            <a:r>
              <a:rPr lang="cs-CZ" dirty="0" smtClean="0"/>
              <a:t> </a:t>
            </a:r>
            <a:r>
              <a:rPr lang="cs-CZ" dirty="0" err="1" smtClean="0"/>
              <a:t>covering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places</a:t>
            </a:r>
            <a:r>
              <a:rPr lang="cs-CZ" dirty="0" smtClean="0"/>
              <a:t> </a:t>
            </a:r>
            <a:r>
              <a:rPr lang="cs-CZ" dirty="0" err="1" smtClean="0"/>
              <a:t>inside</a:t>
            </a:r>
            <a:r>
              <a:rPr lang="cs-CZ" dirty="0" smtClean="0"/>
              <a:t> and </a:t>
            </a:r>
            <a:r>
              <a:rPr lang="cs-CZ" dirty="0" err="1" smtClean="0"/>
              <a:t>subsequental</a:t>
            </a:r>
            <a:r>
              <a:rPr lang="cs-CZ" dirty="0" smtClean="0"/>
              <a:t> </a:t>
            </a:r>
            <a:r>
              <a:rPr lang="cs-CZ" dirty="0" err="1" smtClean="0"/>
              <a:t>zones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tunnels</a:t>
            </a:r>
            <a:endParaRPr lang="cs-CZ" dirty="0" smtClean="0"/>
          </a:p>
          <a:p>
            <a:r>
              <a:rPr lang="cs-CZ" dirty="0" smtClean="0"/>
              <a:t>35x zoom</a:t>
            </a:r>
          </a:p>
          <a:p>
            <a:r>
              <a:rPr lang="cs-CZ" dirty="0" err="1"/>
              <a:t>Screen</a:t>
            </a:r>
            <a:r>
              <a:rPr lang="cs-CZ" dirty="0"/>
              <a:t> </a:t>
            </a:r>
            <a:r>
              <a:rPr lang="cs-CZ" dirty="0" err="1"/>
              <a:t>wipers</a:t>
            </a:r>
            <a:endParaRPr lang="cs-CZ" dirty="0"/>
          </a:p>
          <a:p>
            <a:r>
              <a:rPr lang="cs-CZ" dirty="0" err="1" smtClean="0"/>
              <a:t>Analysis</a:t>
            </a:r>
            <a:r>
              <a:rPr lang="cs-CZ" dirty="0" smtClean="0"/>
              <a:t> by video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device</a:t>
            </a:r>
            <a:r>
              <a:rPr lang="cs-CZ" dirty="0" smtClean="0"/>
              <a:t> (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cards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/>
              <a:t>Automatic</a:t>
            </a:r>
            <a:r>
              <a:rPr lang="cs-CZ" dirty="0"/>
              <a:t> </a:t>
            </a:r>
            <a:r>
              <a:rPr lang="cs-CZ" dirty="0" err="1"/>
              <a:t>detection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variety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 smtClean="0"/>
              <a:t>events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2052" name="Picture 4" descr="http://www.ictsecurity.cz/images/10/schneider09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43719"/>
            <a:ext cx="3728126" cy="49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99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Automatic</a:t>
            </a:r>
            <a:r>
              <a:rPr lang="cs-CZ" dirty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I/III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4464496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Evaluation</a:t>
            </a:r>
            <a:r>
              <a:rPr lang="cs-CZ" dirty="0" smtClean="0"/>
              <a:t> </a:t>
            </a:r>
            <a:r>
              <a:rPr lang="cs-CZ" dirty="0" err="1" smtClean="0"/>
              <a:t>carried</a:t>
            </a:r>
            <a:r>
              <a:rPr lang="cs-CZ" dirty="0" smtClean="0"/>
              <a:t> </a:t>
            </a:r>
            <a:r>
              <a:rPr lang="cs-CZ" dirty="0" err="1" smtClean="0"/>
              <a:t>out</a:t>
            </a:r>
            <a:r>
              <a:rPr lang="cs-CZ" dirty="0" smtClean="0"/>
              <a:t> </a:t>
            </a:r>
            <a:r>
              <a:rPr lang="cs-CZ" dirty="0" err="1" smtClean="0"/>
              <a:t>through</a:t>
            </a:r>
            <a:r>
              <a:rPr lang="cs-CZ" dirty="0" smtClean="0"/>
              <a:t> </a:t>
            </a:r>
            <a:r>
              <a:rPr lang="cs-CZ" dirty="0" err="1" smtClean="0"/>
              <a:t>algorithms</a:t>
            </a:r>
            <a:r>
              <a:rPr lang="cs-CZ" dirty="0" smtClean="0"/>
              <a:t> </a:t>
            </a:r>
            <a:r>
              <a:rPr lang="cs-CZ" dirty="0" err="1" smtClean="0"/>
              <a:t>observing</a:t>
            </a:r>
            <a:r>
              <a:rPr lang="cs-CZ" dirty="0" smtClean="0"/>
              <a:t>:</a:t>
            </a:r>
          </a:p>
          <a:p>
            <a:pPr lvl="1"/>
            <a:r>
              <a:rPr lang="cs-CZ" dirty="0" err="1" smtClean="0"/>
              <a:t>Color</a:t>
            </a:r>
            <a:r>
              <a:rPr lang="cs-CZ" dirty="0" smtClean="0"/>
              <a:t> </a:t>
            </a:r>
            <a:r>
              <a:rPr lang="cs-CZ" dirty="0" err="1" smtClean="0"/>
              <a:t>changes</a:t>
            </a:r>
            <a:r>
              <a:rPr lang="cs-CZ" dirty="0" smtClean="0"/>
              <a:t> in </a:t>
            </a:r>
            <a:r>
              <a:rPr lang="cs-CZ" dirty="0" err="1" smtClean="0"/>
              <a:t>detected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endParaRPr lang="cs-CZ" dirty="0" smtClean="0"/>
          </a:p>
          <a:p>
            <a:pPr lvl="1"/>
            <a:r>
              <a:rPr lang="cs-CZ" dirty="0" err="1" smtClean="0"/>
              <a:t>Shade</a:t>
            </a:r>
            <a:r>
              <a:rPr lang="cs-CZ" dirty="0" smtClean="0"/>
              <a:t> </a:t>
            </a:r>
            <a:r>
              <a:rPr lang="cs-CZ" dirty="0" err="1" smtClean="0"/>
              <a:t>color-matching</a:t>
            </a:r>
            <a:endParaRPr lang="cs-CZ" dirty="0" smtClean="0"/>
          </a:p>
          <a:p>
            <a:r>
              <a:rPr lang="cs-CZ" dirty="0" smtClean="0"/>
              <a:t>M</a:t>
            </a:r>
            <a:r>
              <a:rPr lang="en-US" dirty="0" err="1" smtClean="0"/>
              <a:t>onitoring</a:t>
            </a:r>
            <a:r>
              <a:rPr lang="en-US" dirty="0" smtClean="0"/>
              <a:t> </a:t>
            </a:r>
            <a:r>
              <a:rPr lang="cs-CZ" dirty="0" err="1" smtClean="0"/>
              <a:t>object</a:t>
            </a:r>
            <a:r>
              <a:rPr lang="en-US" dirty="0" smtClean="0"/>
              <a:t>s of various sizes </a:t>
            </a:r>
            <a:r>
              <a:rPr lang="cs-CZ" dirty="0" smtClean="0"/>
              <a:t>in</a:t>
            </a:r>
            <a:r>
              <a:rPr lang="en-US" dirty="0" smtClean="0"/>
              <a:t> defined areas</a:t>
            </a:r>
            <a:endParaRPr lang="cs-CZ" dirty="0" smtClean="0"/>
          </a:p>
          <a:p>
            <a:r>
              <a:rPr lang="cs-CZ" dirty="0"/>
              <a:t>S</a:t>
            </a:r>
            <a:r>
              <a:rPr lang="en-US" dirty="0" smtClean="0"/>
              <a:t>peed and direction of traffic flow</a:t>
            </a:r>
            <a:endParaRPr lang="cs-CZ" dirty="0" smtClean="0"/>
          </a:p>
          <a:p>
            <a:r>
              <a:rPr lang="cs-CZ" dirty="0" err="1"/>
              <a:t>Smoke</a:t>
            </a:r>
            <a:r>
              <a:rPr lang="cs-CZ" dirty="0"/>
              <a:t> </a:t>
            </a:r>
            <a:r>
              <a:rPr lang="cs-CZ" dirty="0" err="1"/>
              <a:t>detection</a:t>
            </a:r>
            <a:r>
              <a:rPr lang="cs-CZ" dirty="0"/>
              <a:t> – </a:t>
            </a:r>
            <a:r>
              <a:rPr lang="cs-CZ" dirty="0" err="1"/>
              <a:t>gradual</a:t>
            </a:r>
            <a:r>
              <a:rPr lang="cs-CZ" dirty="0"/>
              <a:t> </a:t>
            </a:r>
            <a:r>
              <a:rPr lang="cs-CZ" dirty="0" err="1"/>
              <a:t>deterioration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of</a:t>
            </a:r>
            <a:r>
              <a:rPr lang="cs-CZ" dirty="0" smtClean="0"/>
              <a:t> image </a:t>
            </a:r>
            <a:r>
              <a:rPr lang="cs-CZ" dirty="0" err="1" smtClean="0"/>
              <a:t>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Automatic</a:t>
            </a:r>
            <a:r>
              <a:rPr lang="cs-CZ" dirty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II/III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446449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</a:t>
            </a:r>
            <a:r>
              <a:rPr lang="en-US" dirty="0" smtClean="0"/>
              <a:t>topped vehicle</a:t>
            </a:r>
            <a:endParaRPr lang="cs-CZ" dirty="0" smtClean="0"/>
          </a:p>
          <a:p>
            <a:r>
              <a:rPr lang="cs-CZ" dirty="0" smtClean="0"/>
              <a:t>P</a:t>
            </a:r>
            <a:r>
              <a:rPr lang="en-US" dirty="0" err="1" smtClean="0"/>
              <a:t>edestrian</a:t>
            </a:r>
            <a:r>
              <a:rPr lang="en-US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animal </a:t>
            </a:r>
            <a:br>
              <a:rPr lang="cs-CZ" dirty="0" smtClean="0"/>
            </a:br>
            <a:r>
              <a:rPr lang="cs-CZ" dirty="0" smtClean="0"/>
              <a:t>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tunnel</a:t>
            </a:r>
            <a:endParaRPr lang="cs-CZ" dirty="0" smtClean="0"/>
          </a:p>
          <a:p>
            <a:r>
              <a:rPr lang="cs-CZ" dirty="0"/>
              <a:t>D</a:t>
            </a:r>
            <a:r>
              <a:rPr lang="en-US" dirty="0" smtClean="0"/>
              <a:t>riving in the opposite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direction</a:t>
            </a:r>
            <a:endParaRPr lang="cs-CZ" dirty="0" smtClean="0"/>
          </a:p>
          <a:p>
            <a:r>
              <a:rPr lang="cs-CZ" dirty="0"/>
              <a:t>F</a:t>
            </a:r>
            <a:r>
              <a:rPr lang="en-US" dirty="0" err="1" smtClean="0"/>
              <a:t>ast</a:t>
            </a:r>
            <a:r>
              <a:rPr lang="en-US" dirty="0" smtClean="0"/>
              <a:t> or slow moving vehicles</a:t>
            </a:r>
            <a:endParaRPr lang="cs-CZ" dirty="0"/>
          </a:p>
          <a:p>
            <a:r>
              <a:rPr lang="cs-CZ" dirty="0"/>
              <a:t>C</a:t>
            </a:r>
            <a:r>
              <a:rPr lang="en-US" dirty="0" err="1" smtClean="0"/>
              <a:t>ollect</a:t>
            </a:r>
            <a:r>
              <a:rPr lang="cs-CZ" dirty="0" err="1" smtClean="0"/>
              <a:t>ing</a:t>
            </a:r>
            <a:r>
              <a:rPr lang="en-US" dirty="0" smtClean="0"/>
              <a:t> traffic data with the parameters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of intensity, availability, speed</a:t>
            </a:r>
            <a:endParaRPr lang="cs-CZ" dirty="0" smtClean="0"/>
          </a:p>
          <a:p>
            <a:r>
              <a:rPr lang="cs-CZ" dirty="0" smtClean="0"/>
              <a:t>V</a:t>
            </a:r>
            <a:r>
              <a:rPr lang="en-US" dirty="0" err="1" smtClean="0"/>
              <a:t>ehicle</a:t>
            </a:r>
            <a:r>
              <a:rPr lang="en-US" dirty="0" smtClean="0"/>
              <a:t> classification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t="5963" r="969" b="14596"/>
          <a:stretch/>
        </p:blipFill>
        <p:spPr bwMode="auto">
          <a:xfrm>
            <a:off x="4499992" y="1268760"/>
            <a:ext cx="4629089" cy="2331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7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Automatic</a:t>
            </a:r>
            <a:r>
              <a:rPr lang="cs-CZ" dirty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III/III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37111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Licence </a:t>
            </a:r>
            <a:r>
              <a:rPr lang="cs-CZ" dirty="0" err="1" smtClean="0"/>
              <a:t>plates</a:t>
            </a:r>
            <a:r>
              <a:rPr lang="cs-CZ" dirty="0" smtClean="0"/>
              <a:t> </a:t>
            </a:r>
            <a:r>
              <a:rPr lang="cs-CZ" dirty="0" err="1" smtClean="0"/>
              <a:t>recognition</a:t>
            </a:r>
            <a:r>
              <a:rPr lang="cs-CZ" dirty="0" smtClean="0"/>
              <a:t> – speed </a:t>
            </a:r>
            <a:r>
              <a:rPr lang="cs-CZ" dirty="0" err="1" smtClean="0"/>
              <a:t>measuring</a:t>
            </a:r>
            <a:endParaRPr lang="cs-CZ" dirty="0" smtClean="0"/>
          </a:p>
          <a:p>
            <a:r>
              <a:rPr lang="cs-CZ" dirty="0" smtClean="0"/>
              <a:t>ADR </a:t>
            </a:r>
            <a:r>
              <a:rPr lang="cs-CZ" dirty="0" err="1" smtClean="0"/>
              <a:t>plates</a:t>
            </a:r>
            <a:r>
              <a:rPr lang="cs-CZ" dirty="0" smtClean="0"/>
              <a:t> </a:t>
            </a:r>
            <a:r>
              <a:rPr lang="cs-CZ" dirty="0" err="1" smtClean="0"/>
              <a:t>recognition</a:t>
            </a:r>
            <a:r>
              <a:rPr lang="cs-CZ" dirty="0" smtClean="0"/>
              <a:t> – </a:t>
            </a:r>
            <a:r>
              <a:rPr lang="cs-CZ" dirty="0" err="1" smtClean="0"/>
              <a:t>infomation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fire</a:t>
            </a:r>
            <a:r>
              <a:rPr lang="cs-CZ" dirty="0" smtClean="0"/>
              <a:t> </a:t>
            </a:r>
            <a:r>
              <a:rPr lang="cs-CZ" dirty="0" err="1" smtClean="0"/>
              <a:t>brigade</a:t>
            </a:r>
            <a:r>
              <a:rPr lang="cs-CZ" dirty="0" smtClean="0"/>
              <a:t> in case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endParaRPr lang="cs-CZ" dirty="0" smtClean="0"/>
          </a:p>
          <a:p>
            <a:r>
              <a:rPr lang="cs-CZ" dirty="0" err="1" smtClean="0"/>
              <a:t>Self</a:t>
            </a:r>
            <a:r>
              <a:rPr lang="cs-CZ" dirty="0" smtClean="0"/>
              <a:t> </a:t>
            </a:r>
            <a:r>
              <a:rPr lang="cs-CZ" dirty="0" err="1" smtClean="0"/>
              <a:t>maintenance</a:t>
            </a:r>
            <a:endParaRPr lang="cs-CZ" dirty="0" smtClean="0"/>
          </a:p>
          <a:p>
            <a:pPr lvl="1"/>
            <a:r>
              <a:rPr lang="cs-CZ" dirty="0"/>
              <a:t>I</a:t>
            </a:r>
            <a:r>
              <a:rPr lang="en-US" dirty="0" err="1" smtClean="0"/>
              <a:t>ndividual</a:t>
            </a:r>
            <a:r>
              <a:rPr lang="en-US" dirty="0" smtClean="0"/>
              <a:t> cells</a:t>
            </a:r>
            <a:r>
              <a:rPr lang="cs-CZ" dirty="0" smtClean="0"/>
              <a:t> </a:t>
            </a:r>
            <a:r>
              <a:rPr lang="en-US" dirty="0" smtClean="0"/>
              <a:t>separately </a:t>
            </a:r>
            <a:r>
              <a:rPr lang="en-US" dirty="0"/>
              <a:t>evaluated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algorithms </a:t>
            </a:r>
            <a:r>
              <a:rPr lang="en-US" dirty="0"/>
              <a:t>for measuring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quality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and </a:t>
            </a:r>
            <a:r>
              <a:rPr lang="en-US" dirty="0"/>
              <a:t>contrast of the </a:t>
            </a:r>
            <a:r>
              <a:rPr lang="en-US" dirty="0" smtClean="0"/>
              <a:t>image</a:t>
            </a:r>
            <a:endParaRPr lang="cs-CZ" dirty="0" smtClean="0"/>
          </a:p>
          <a:p>
            <a:r>
              <a:rPr lang="cs-CZ" dirty="0" err="1" smtClean="0"/>
              <a:t>Vehicles</a:t>
            </a:r>
            <a:r>
              <a:rPr lang="cs-CZ" dirty="0" smtClean="0"/>
              <a:t> </a:t>
            </a:r>
            <a:r>
              <a:rPr lang="cs-CZ" dirty="0" err="1" smtClean="0"/>
              <a:t>height</a:t>
            </a:r>
            <a:r>
              <a:rPr lang="cs-CZ" dirty="0" smtClean="0"/>
              <a:t> </a:t>
            </a:r>
            <a:r>
              <a:rPr lang="cs-CZ" dirty="0" err="1" smtClean="0"/>
              <a:t>measurement</a:t>
            </a:r>
            <a:endParaRPr lang="cs-CZ" dirty="0" smtClean="0"/>
          </a:p>
          <a:p>
            <a:pPr lvl="1"/>
            <a:r>
              <a:rPr lang="cs-CZ" dirty="0" err="1" smtClean="0"/>
              <a:t>Prevention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damaging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technology </a:t>
            </a:r>
            <a:br>
              <a:rPr lang="cs-CZ" dirty="0" smtClean="0"/>
            </a:br>
            <a:r>
              <a:rPr lang="cs-CZ" dirty="0" err="1" smtClean="0"/>
              <a:t>above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road</a:t>
            </a:r>
            <a:r>
              <a:rPr lang="cs-CZ" dirty="0" smtClean="0"/>
              <a:t> (4,5 m)</a:t>
            </a:r>
          </a:p>
          <a:p>
            <a:pPr lvl="1"/>
            <a:r>
              <a:rPr lang="cs-CZ" dirty="0" err="1" smtClean="0"/>
              <a:t>Automatic</a:t>
            </a:r>
            <a:r>
              <a:rPr lang="cs-CZ" dirty="0" smtClean="0"/>
              <a:t> </a:t>
            </a:r>
            <a:r>
              <a:rPr lang="cs-CZ" dirty="0" err="1" smtClean="0"/>
              <a:t>closure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tunnel</a:t>
            </a:r>
            <a:r>
              <a:rPr lang="cs-CZ" dirty="0" smtClean="0"/>
              <a:t> 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needed</a:t>
            </a:r>
            <a:endParaRPr lang="en-US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907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</a:t>
            </a:r>
            <a:r>
              <a:rPr lang="cs-CZ" dirty="0" err="1" smtClean="0"/>
              <a:t>raffic</a:t>
            </a:r>
            <a:r>
              <a:rPr lang="cs-CZ" dirty="0" smtClean="0"/>
              <a:t> </a:t>
            </a:r>
            <a:r>
              <a:rPr lang="cs-CZ" dirty="0" err="1" smtClean="0"/>
              <a:t>flow</a:t>
            </a:r>
            <a:r>
              <a:rPr lang="cs-CZ" dirty="0" smtClean="0"/>
              <a:t> </a:t>
            </a:r>
            <a:r>
              <a:rPr lang="cs-CZ" dirty="0" err="1" smtClean="0"/>
              <a:t>regulation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5583560" cy="3653943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Mastering</a:t>
            </a:r>
            <a:r>
              <a:rPr lang="cs-CZ" dirty="0" smtClean="0"/>
              <a:t> </a:t>
            </a:r>
            <a:r>
              <a:rPr lang="cs-CZ" dirty="0" err="1" smtClean="0"/>
              <a:t>sections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are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tunnels</a:t>
            </a:r>
            <a:endParaRPr lang="cs-CZ" dirty="0" smtClean="0"/>
          </a:p>
          <a:p>
            <a:r>
              <a:rPr lang="cs-CZ" dirty="0" err="1" smtClean="0"/>
              <a:t>Changeable</a:t>
            </a:r>
            <a:r>
              <a:rPr lang="cs-CZ" dirty="0" smtClean="0"/>
              <a:t> </a:t>
            </a: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endParaRPr lang="cs-CZ" dirty="0"/>
          </a:p>
          <a:p>
            <a:pPr lvl="1"/>
            <a:r>
              <a:rPr lang="cs-CZ" dirty="0" err="1" smtClean="0"/>
              <a:t>mostly</a:t>
            </a:r>
            <a:r>
              <a:rPr lang="cs-CZ" dirty="0" smtClean="0"/>
              <a:t> LED technology</a:t>
            </a:r>
          </a:p>
          <a:p>
            <a:pPr lvl="2"/>
            <a:r>
              <a:rPr lang="cs-CZ" dirty="0" err="1" smtClean="0"/>
              <a:t>Brightness</a:t>
            </a:r>
            <a:r>
              <a:rPr lang="cs-CZ" dirty="0" smtClean="0"/>
              <a:t> </a:t>
            </a:r>
            <a:r>
              <a:rPr lang="cs-CZ" dirty="0" err="1" smtClean="0"/>
              <a:t>adjusting</a:t>
            </a:r>
            <a:r>
              <a:rPr lang="cs-CZ" dirty="0" smtClean="0"/>
              <a:t> and </a:t>
            </a:r>
            <a:r>
              <a:rPr lang="cs-CZ" dirty="0" err="1" smtClean="0"/>
              <a:t>fauls</a:t>
            </a:r>
            <a:r>
              <a:rPr lang="cs-CZ" dirty="0" smtClean="0"/>
              <a:t> </a:t>
            </a:r>
            <a:r>
              <a:rPr lang="cs-CZ" dirty="0" err="1" smtClean="0"/>
              <a:t>detecting</a:t>
            </a:r>
            <a:endParaRPr lang="cs-CZ" dirty="0" smtClean="0"/>
          </a:p>
          <a:p>
            <a:pPr lvl="2"/>
            <a:r>
              <a:rPr lang="cs-CZ" dirty="0" smtClean="0"/>
              <a:t>100 lines </a:t>
            </a:r>
            <a:r>
              <a:rPr lang="cs-CZ" dirty="0" err="1" smtClean="0"/>
              <a:t>signalization</a:t>
            </a:r>
            <a:r>
              <a:rPr lang="cs-CZ" dirty="0" smtClean="0"/>
              <a:t> </a:t>
            </a:r>
            <a:r>
              <a:rPr lang="cs-CZ" dirty="0" err="1" smtClean="0"/>
              <a:t>only</a:t>
            </a:r>
            <a:r>
              <a:rPr lang="cs-CZ" dirty="0" smtClean="0"/>
              <a:t> in </a:t>
            </a:r>
            <a:r>
              <a:rPr lang="cs-CZ" dirty="0" err="1" smtClean="0"/>
              <a:t>tunnels</a:t>
            </a:r>
            <a:endParaRPr lang="cs-CZ" dirty="0" smtClean="0"/>
          </a:p>
          <a:p>
            <a:pPr lvl="1"/>
            <a:r>
              <a:rPr lang="cs-CZ" dirty="0" err="1" smtClean="0"/>
              <a:t>Lamellar</a:t>
            </a:r>
            <a:r>
              <a:rPr lang="cs-CZ" dirty="0" smtClean="0"/>
              <a:t> </a:t>
            </a: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endParaRPr lang="cs-CZ" dirty="0" smtClean="0"/>
          </a:p>
          <a:p>
            <a:pPr lvl="2"/>
            <a:r>
              <a:rPr lang="cs-CZ" dirty="0" err="1" smtClean="0"/>
              <a:t>Crossing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tunnels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longer</a:t>
            </a:r>
            <a:r>
              <a:rPr lang="cs-CZ" dirty="0" smtClean="0"/>
              <a:t> </a:t>
            </a:r>
            <a:r>
              <a:rPr lang="cs-CZ" dirty="0" err="1" smtClean="0"/>
              <a:t>closures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 smtClean="0"/>
          </a:p>
          <a:p>
            <a:endParaRPr lang="cs-CZ" dirty="0" smtClean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65" y="980728"/>
            <a:ext cx="2772849" cy="4798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54143"/>
            <a:ext cx="15335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28" y="5254143"/>
            <a:ext cx="17335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244618"/>
            <a:ext cx="18288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-180528" y="0"/>
            <a:ext cx="9505056" cy="6858000"/>
            <a:chOff x="-108520" y="0"/>
            <a:chExt cx="9505056" cy="6858000"/>
          </a:xfrm>
        </p:grpSpPr>
        <p:sp>
          <p:nvSpPr>
            <p:cNvPr id="4" name="Obdélník 3"/>
            <p:cNvSpPr/>
            <p:nvPr/>
          </p:nvSpPr>
          <p:spPr>
            <a:xfrm>
              <a:off x="-108520" y="0"/>
              <a:ext cx="9505056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3" t="45566" r="5998" b="23542"/>
            <a:stretch/>
          </p:blipFill>
          <p:spPr bwMode="auto">
            <a:xfrm>
              <a:off x="755576" y="800706"/>
              <a:ext cx="7607450" cy="51589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80528" y="0"/>
            <a:ext cx="9505056" cy="6858000"/>
            <a:chOff x="-108520" y="1528"/>
            <a:chExt cx="9505056" cy="6858000"/>
          </a:xfrm>
        </p:grpSpPr>
        <p:sp>
          <p:nvSpPr>
            <p:cNvPr id="11" name="Obdélník 10"/>
            <p:cNvSpPr/>
            <p:nvPr/>
          </p:nvSpPr>
          <p:spPr>
            <a:xfrm>
              <a:off x="-108520" y="1528"/>
              <a:ext cx="9505056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081" name="Picture 9" descr="http://www.lp-praha.cz/znacka4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504" y="651490"/>
              <a:ext cx="7386992" cy="55550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081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Meteorological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37111"/>
          </a:xfrm>
        </p:spPr>
        <p:txBody>
          <a:bodyPr>
            <a:normAutofit/>
          </a:bodyPr>
          <a:lstStyle/>
          <a:p>
            <a:r>
              <a:rPr lang="cs-CZ" dirty="0" err="1" smtClean="0"/>
              <a:t>Meteorological</a:t>
            </a:r>
            <a:r>
              <a:rPr lang="cs-CZ" dirty="0" smtClean="0"/>
              <a:t> station </a:t>
            </a:r>
            <a:r>
              <a:rPr lang="cs-CZ" dirty="0" err="1" smtClean="0"/>
              <a:t>based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center in Rudná</a:t>
            </a:r>
          </a:p>
          <a:p>
            <a:r>
              <a:rPr lang="cs-CZ" dirty="0" err="1" smtClean="0"/>
              <a:t>Thermomethers</a:t>
            </a:r>
            <a:r>
              <a:rPr lang="cs-CZ" dirty="0" smtClean="0"/>
              <a:t> in </a:t>
            </a:r>
            <a:r>
              <a:rPr lang="cs-CZ" dirty="0" err="1" smtClean="0"/>
              <a:t>each</a:t>
            </a:r>
            <a:r>
              <a:rPr lang="cs-CZ" dirty="0" smtClean="0"/>
              <a:t> line</a:t>
            </a:r>
          </a:p>
          <a:p>
            <a:r>
              <a:rPr lang="cs-CZ" dirty="0" err="1" smtClean="0"/>
              <a:t>Icing</a:t>
            </a:r>
            <a:r>
              <a:rPr lang="cs-CZ" dirty="0" smtClean="0"/>
              <a:t> </a:t>
            </a:r>
            <a:r>
              <a:rPr lang="cs-CZ" dirty="0" err="1" smtClean="0"/>
              <a:t>reflective</a:t>
            </a:r>
            <a:r>
              <a:rPr lang="cs-CZ" dirty="0" smtClean="0"/>
              <a:t> </a:t>
            </a:r>
            <a:r>
              <a:rPr lang="cs-CZ" dirty="0" err="1" smtClean="0"/>
              <a:t>sensors</a:t>
            </a:r>
            <a:endParaRPr lang="cs-CZ" dirty="0" smtClean="0"/>
          </a:p>
          <a:p>
            <a:r>
              <a:rPr lang="cs-CZ" dirty="0" smtClean="0"/>
              <a:t>Salinity </a:t>
            </a:r>
            <a:r>
              <a:rPr lang="cs-CZ" dirty="0" err="1" smtClean="0"/>
              <a:t>sensors</a:t>
            </a:r>
            <a:endParaRPr lang="cs-CZ" dirty="0" smtClean="0"/>
          </a:p>
          <a:p>
            <a:r>
              <a:rPr lang="cs-CZ" dirty="0" err="1" smtClean="0"/>
              <a:t>Cooperation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winter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maintenance</a:t>
            </a:r>
            <a:r>
              <a:rPr lang="cs-CZ" dirty="0" smtClean="0"/>
              <a:t> </a:t>
            </a:r>
            <a:r>
              <a:rPr lang="cs-CZ" dirty="0" err="1" smtClean="0"/>
              <a:t>service</a:t>
            </a:r>
            <a:endParaRPr lang="en-US" dirty="0" smtClean="0"/>
          </a:p>
          <a:p>
            <a:endParaRPr lang="cs-CZ" dirty="0" smtClean="0"/>
          </a:p>
        </p:txBody>
      </p:sp>
      <p:pic>
        <p:nvPicPr>
          <p:cNvPr id="6146" name="Picture 2" descr="http://media.novinky.cz/614/376140-original1-hcd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Sources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96544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Road</a:t>
            </a:r>
            <a:r>
              <a:rPr lang="cs-CZ" dirty="0"/>
              <a:t> and </a:t>
            </a:r>
            <a:r>
              <a:rPr lang="cs-CZ" dirty="0" err="1"/>
              <a:t>Motorway</a:t>
            </a:r>
            <a:r>
              <a:rPr lang="cs-CZ" dirty="0"/>
              <a:t> </a:t>
            </a:r>
            <a:r>
              <a:rPr lang="cs-CZ" dirty="0" err="1"/>
              <a:t>Directorate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Czech </a:t>
            </a:r>
            <a:r>
              <a:rPr lang="cs-CZ" dirty="0" smtClean="0"/>
              <a:t>Republic</a:t>
            </a:r>
            <a:endParaRPr lang="cs-CZ" dirty="0"/>
          </a:p>
          <a:p>
            <a:pPr lvl="1"/>
            <a:r>
              <a:rPr lang="cs-CZ" dirty="0" smtClean="0">
                <a:solidFill>
                  <a:schemeClr val="tx1"/>
                </a:solidFill>
                <a:hlinkClick r:id="rId2"/>
              </a:rPr>
              <a:t>http</a:t>
            </a:r>
            <a:r>
              <a:rPr lang="cs-CZ" dirty="0">
                <a:solidFill>
                  <a:schemeClr val="tx1"/>
                </a:solidFill>
                <a:hlinkClick r:id="rId2"/>
              </a:rPr>
              <a:t>://</a:t>
            </a:r>
            <a:r>
              <a:rPr lang="cs-CZ" dirty="0" smtClean="0">
                <a:solidFill>
                  <a:schemeClr val="tx1"/>
                </a:solidFill>
                <a:hlinkClick r:id="rId2"/>
              </a:rPr>
              <a:t>www.rsd.cz/en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err="1"/>
              <a:t>Technological</a:t>
            </a:r>
            <a:r>
              <a:rPr lang="cs-CZ" dirty="0"/>
              <a:t> </a:t>
            </a:r>
            <a:r>
              <a:rPr lang="cs-CZ" dirty="0" err="1"/>
              <a:t>equipment</a:t>
            </a:r>
            <a:r>
              <a:rPr lang="cs-CZ" dirty="0"/>
              <a:t> in Prague Ring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  <a:hlinkClick r:id="rId3"/>
              </a:rPr>
              <a:t>http</a:t>
            </a:r>
            <a:r>
              <a:rPr lang="cs-CZ" dirty="0">
                <a:solidFill>
                  <a:schemeClr val="tx1"/>
                </a:solidFill>
                <a:hlinkClick r:id="rId3"/>
              </a:rPr>
              <a:t>://</a:t>
            </a:r>
            <a:r>
              <a:rPr lang="cs-CZ" dirty="0" smtClean="0">
                <a:solidFill>
                  <a:schemeClr val="tx1"/>
                </a:solidFill>
                <a:hlinkClick r:id="rId3"/>
              </a:rPr>
              <a:t>www.asb-portal.cz/inzenyrske-stavby/tunely/technologicke-vybaveni-tunelu-na-prazskem-okruhu-2790.html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operation</a:t>
            </a:r>
            <a:r>
              <a:rPr lang="cs-CZ" dirty="0"/>
              <a:t> center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Prague Ring </a:t>
            </a:r>
            <a:r>
              <a:rPr lang="cs-CZ" dirty="0" err="1"/>
              <a:t>work</a:t>
            </a:r>
            <a:r>
              <a:rPr lang="cs-CZ" dirty="0"/>
              <a:t>?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cs-CZ" dirty="0">
                <a:solidFill>
                  <a:schemeClr val="tx1"/>
                </a:solidFill>
                <a:hlinkClick r:id="rId4"/>
              </a:rPr>
              <a:t>://www.auto-mania.cz/exkluzivne-jak-funguje-dispecink-rizeni-dopravy-prazskeho-okruhu</a:t>
            </a:r>
            <a:r>
              <a:rPr lang="cs-CZ" dirty="0" smtClean="0">
                <a:solidFill>
                  <a:schemeClr val="tx1"/>
                </a:solidFill>
                <a:hlinkClick r:id="rId4"/>
              </a:rPr>
              <a:t>/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Siemens Cerberus® </a:t>
            </a:r>
            <a:r>
              <a:rPr lang="cs-CZ" dirty="0" err="1" smtClean="0">
                <a:solidFill>
                  <a:schemeClr val="tx1"/>
                </a:solidFill>
              </a:rPr>
              <a:t>FibloLaser</a:t>
            </a:r>
            <a:r>
              <a:rPr lang="cs-CZ" dirty="0" smtClean="0">
                <a:solidFill>
                  <a:schemeClr val="tx1"/>
                </a:solidFill>
              </a:rPr>
              <a:t> II</a:t>
            </a:r>
            <a:endParaRPr lang="cs-CZ" dirty="0">
              <a:solidFill>
                <a:schemeClr val="tx1"/>
              </a:solidFill>
            </a:endParaRPr>
          </a:p>
          <a:p>
            <a:pPr lvl="1"/>
            <a:r>
              <a:rPr lang="cs-CZ" dirty="0">
                <a:hlinkClick r:id="rId5"/>
              </a:rPr>
              <a:t>http://www.cfaa.ca/files/flash/MEMBERSHIP/Siemens/Overview_of_Cerberus_FibroLaserII.pdf</a:t>
            </a:r>
            <a:endParaRPr lang="cs-CZ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Overview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87413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electronic</a:t>
            </a:r>
            <a:r>
              <a:rPr lang="cs-CZ" dirty="0" smtClean="0"/>
              <a:t> </a:t>
            </a:r>
            <a:r>
              <a:rPr lang="cs-CZ" dirty="0" err="1" smtClean="0"/>
              <a:t>toll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Telematic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Prague Ring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/>
              <a:t>Management and </a:t>
            </a:r>
            <a:r>
              <a:rPr lang="cs-CZ" dirty="0" err="1"/>
              <a:t>Information</a:t>
            </a:r>
            <a:r>
              <a:rPr lang="cs-CZ" dirty="0"/>
              <a:t> System </a:t>
            </a:r>
            <a:r>
              <a:rPr lang="cs-CZ" dirty="0" err="1"/>
              <a:t>for</a:t>
            </a:r>
            <a:r>
              <a:rPr lang="cs-CZ" dirty="0"/>
              <a:t> Prague </a:t>
            </a:r>
            <a:r>
              <a:rPr lang="cs-CZ" dirty="0" err="1" smtClean="0"/>
              <a:t>trams</a:t>
            </a:r>
            <a:endParaRPr lang="cs-CZ" dirty="0" smtClean="0"/>
          </a:p>
        </p:txBody>
      </p:sp>
      <p:pic>
        <p:nvPicPr>
          <p:cNvPr id="1026" name="Picture 2" descr="http://upload.wikimedia.org/wikipedia/commons/d/dd/Flag_of_the_Czech_Republic_2007_Prag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777860" cy="2110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mestec-kralove.cz/nezav15/obrazky/splnen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285627"/>
            <a:ext cx="647700" cy="495301"/>
          </a:xfrm>
          <a:prstGeom prst="rect">
            <a:avLst/>
          </a:prstGeom>
          <a:solidFill>
            <a:srgbClr val="0012C0"/>
          </a:solidFill>
        </p:spPr>
      </p:pic>
      <p:pic>
        <p:nvPicPr>
          <p:cNvPr id="6" name="Picture 2" descr="http://www.mestec-kralove.cz/nezav15/obrazky/splnen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748" y="2933699"/>
            <a:ext cx="647700" cy="495301"/>
          </a:xfrm>
          <a:prstGeom prst="rect">
            <a:avLst/>
          </a:prstGeom>
          <a:solidFill>
            <a:srgbClr val="0012C0"/>
          </a:solidFill>
        </p:spPr>
      </p:pic>
    </p:spTree>
    <p:extLst>
      <p:ext uri="{BB962C8B-B14F-4D97-AF65-F5344CB8AC3E}">
        <p14:creationId xmlns:p14="http://schemas.microsoft.com/office/powerpoint/2010/main" val="218201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260647"/>
            <a:ext cx="8147248" cy="792089"/>
          </a:xfrm>
        </p:spPr>
        <p:txBody>
          <a:bodyPr/>
          <a:lstStyle/>
          <a:p>
            <a:r>
              <a:rPr lang="cs-CZ" dirty="0"/>
              <a:t>DORIS </a:t>
            </a:r>
            <a:r>
              <a:rPr lang="cs-CZ" dirty="0" err="1"/>
              <a:t>Traffic</a:t>
            </a:r>
            <a:r>
              <a:rPr lang="cs-CZ" dirty="0"/>
              <a:t> Management and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/>
              <a:t>Prague </a:t>
            </a:r>
            <a:r>
              <a:rPr lang="cs-CZ" dirty="0" err="1"/>
              <a:t>trams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7028" y="625287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E2AFA2-B622-406A-9265-7067638572FD}" type="slidenum">
              <a:rPr lang="cs-CZ" sz="1100" smtClean="0">
                <a:solidFill>
                  <a:schemeClr val="bg1"/>
                </a:solidFill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r>
              <a:rPr lang="cs-CZ" sz="1100" dirty="0" smtClean="0">
                <a:solidFill>
                  <a:schemeClr val="bg1"/>
                </a:solidFill>
              </a:rPr>
              <a:t>/43</a:t>
            </a:r>
            <a:r>
              <a:rPr lang="cs-CZ" sz="11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1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Overview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359421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electronic</a:t>
            </a:r>
            <a:r>
              <a:rPr lang="cs-CZ" dirty="0" smtClean="0"/>
              <a:t> </a:t>
            </a:r>
            <a:r>
              <a:rPr lang="cs-CZ" dirty="0" err="1" smtClean="0"/>
              <a:t>toll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Telematic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used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Prague Ring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/>
              <a:t>Management and </a:t>
            </a:r>
            <a:r>
              <a:rPr lang="cs-CZ" dirty="0" err="1"/>
              <a:t>Information</a:t>
            </a:r>
            <a:r>
              <a:rPr lang="cs-CZ" dirty="0"/>
              <a:t> System </a:t>
            </a:r>
            <a:r>
              <a:rPr lang="cs-CZ" dirty="0" err="1"/>
              <a:t>for</a:t>
            </a:r>
            <a:r>
              <a:rPr lang="cs-CZ" dirty="0"/>
              <a:t> Prague </a:t>
            </a:r>
            <a:r>
              <a:rPr lang="cs-CZ" dirty="0" err="1" smtClean="0"/>
              <a:t>trams</a:t>
            </a:r>
            <a:endParaRPr lang="cs-CZ" dirty="0" smtClean="0"/>
          </a:p>
        </p:txBody>
      </p:sp>
      <p:pic>
        <p:nvPicPr>
          <p:cNvPr id="1026" name="Picture 2" descr="http://upload.wikimedia.org/wikipedia/commons/d/dd/Flag_of_the_Czech_Republic_2007_Prag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777860" cy="2110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6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Prague Tram </a:t>
            </a:r>
            <a:r>
              <a:rPr lang="cs-CZ" dirty="0" err="1" smtClean="0"/>
              <a:t>System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5122912" cy="463711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Essential</a:t>
            </a:r>
            <a:r>
              <a:rPr lang="cs-CZ" dirty="0" smtClean="0"/>
              <a:t> part </a:t>
            </a:r>
            <a:r>
              <a:rPr lang="cs-CZ" dirty="0" err="1" smtClean="0"/>
              <a:t>of</a:t>
            </a:r>
            <a:r>
              <a:rPr lang="cs-CZ" dirty="0" smtClean="0"/>
              <a:t> Prague public transport </a:t>
            </a:r>
            <a:r>
              <a:rPr lang="cs-CZ" dirty="0" err="1" smtClean="0"/>
              <a:t>system</a:t>
            </a:r>
            <a:endParaRPr lang="cs-CZ" dirty="0" smtClean="0"/>
          </a:p>
          <a:p>
            <a:r>
              <a:rPr lang="cs-CZ" dirty="0" err="1" smtClean="0"/>
              <a:t>Operational</a:t>
            </a:r>
            <a:r>
              <a:rPr lang="cs-CZ" dirty="0" smtClean="0"/>
              <a:t> network </a:t>
            </a:r>
            <a:br>
              <a:rPr lang="cs-CZ" dirty="0" smtClean="0"/>
            </a:br>
            <a:r>
              <a:rPr lang="cs-CZ" dirty="0" smtClean="0"/>
              <a:t>142.40 km</a:t>
            </a:r>
          </a:p>
          <a:p>
            <a:r>
              <a:rPr lang="cs-CZ" dirty="0" smtClean="0"/>
              <a:t>21 </a:t>
            </a:r>
            <a:r>
              <a:rPr lang="cs-CZ" dirty="0" err="1" smtClean="0"/>
              <a:t>day</a:t>
            </a:r>
            <a:r>
              <a:rPr lang="cs-CZ" dirty="0" smtClean="0"/>
              <a:t> lines, 9 night lines</a:t>
            </a:r>
          </a:p>
          <a:p>
            <a:r>
              <a:rPr lang="cs-CZ" dirty="0" err="1" smtClean="0"/>
              <a:t>Approximately</a:t>
            </a:r>
            <a:r>
              <a:rPr lang="cs-CZ" dirty="0" smtClean="0"/>
              <a:t> 450 </a:t>
            </a:r>
            <a:r>
              <a:rPr lang="cs-CZ" dirty="0" err="1" smtClean="0"/>
              <a:t>trains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in </a:t>
            </a:r>
            <a:r>
              <a:rPr lang="cs-CZ" dirty="0" err="1" smtClean="0"/>
              <a:t>operation</a:t>
            </a:r>
            <a:r>
              <a:rPr lang="cs-CZ" dirty="0" smtClean="0"/>
              <a:t> </a:t>
            </a:r>
            <a:r>
              <a:rPr lang="cs-CZ" dirty="0" err="1" smtClean="0"/>
              <a:t>daily</a:t>
            </a:r>
            <a:endParaRPr lang="cs-CZ" dirty="0" smtClean="0"/>
          </a:p>
          <a:p>
            <a:r>
              <a:rPr lang="cs-CZ" dirty="0" smtClean="0"/>
              <a:t>311,057,000 </a:t>
            </a:r>
            <a:r>
              <a:rPr lang="cs-CZ" dirty="0" err="1" smtClean="0"/>
              <a:t>passengers</a:t>
            </a:r>
            <a:r>
              <a:rPr lang="cs-CZ" dirty="0" smtClean="0"/>
              <a:t> </a:t>
            </a:r>
            <a:r>
              <a:rPr lang="cs-CZ" dirty="0" err="1" smtClean="0"/>
              <a:t>transported</a:t>
            </a:r>
            <a:r>
              <a:rPr lang="cs-CZ" dirty="0" smtClean="0"/>
              <a:t> </a:t>
            </a:r>
            <a:r>
              <a:rPr lang="cs-CZ" dirty="0" err="1" smtClean="0"/>
              <a:t>annualy</a:t>
            </a:r>
            <a:endParaRPr lang="cs-CZ" dirty="0" smtClean="0"/>
          </a:p>
          <a:p>
            <a:r>
              <a:rPr lang="cs-CZ" dirty="0" smtClean="0"/>
              <a:t>45,017,769 km </a:t>
            </a:r>
            <a:r>
              <a:rPr lang="cs-CZ" dirty="0" err="1" smtClean="0"/>
              <a:t>annualy</a:t>
            </a:r>
            <a:endParaRPr lang="en-US" dirty="0" smtClean="0"/>
          </a:p>
          <a:p>
            <a:endParaRPr lang="cs-CZ" dirty="0" smtClean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716843" cy="4676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52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-684584" y="5877272"/>
            <a:ext cx="10009112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 descr="04_metro_tram_daily_wstops.pdf (ZABEZPEČENÝ)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4186" r="10104" b="2360"/>
          <a:stretch/>
        </p:blipFill>
        <p:spPr>
          <a:xfrm>
            <a:off x="35496" y="360040"/>
            <a:ext cx="910694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DORIS </a:t>
            </a:r>
            <a:r>
              <a:rPr lang="cs-CZ" dirty="0" err="1" smtClean="0"/>
              <a:t>system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3711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Information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positions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trams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and </a:t>
            </a:r>
            <a:r>
              <a:rPr lang="cs-CZ" dirty="0" err="1" smtClean="0"/>
              <a:t>their</a:t>
            </a:r>
            <a:r>
              <a:rPr lang="cs-CZ" dirty="0" smtClean="0"/>
              <a:t> management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consists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5 </a:t>
            </a:r>
            <a:r>
              <a:rPr lang="cs-CZ" dirty="0" err="1" smtClean="0"/>
              <a:t>layers</a:t>
            </a:r>
            <a:r>
              <a:rPr lang="cs-CZ" dirty="0" smtClean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chosen</a:t>
            </a:r>
            <a:r>
              <a:rPr lang="cs-CZ" dirty="0" smtClean="0"/>
              <a:t> tram </a:t>
            </a:r>
            <a:r>
              <a:rPr lang="cs-CZ" dirty="0" err="1" smtClean="0"/>
              <a:t>stops</a:t>
            </a:r>
            <a:r>
              <a:rPr lang="cs-CZ" dirty="0" smtClean="0"/>
              <a:t> and </a:t>
            </a:r>
            <a:r>
              <a:rPr lang="cs-CZ" dirty="0" err="1" smtClean="0"/>
              <a:t>places</a:t>
            </a:r>
            <a:endParaRPr lang="cs-CZ" dirty="0" smtClean="0"/>
          </a:p>
          <a:p>
            <a:pPr marL="971550" lvl="1" indent="-514350">
              <a:buFont typeface="+mj-lt"/>
              <a:buAutoNum type="arabicPeriod"/>
            </a:pPr>
            <a:r>
              <a:rPr lang="cs-CZ" dirty="0" err="1" smtClean="0"/>
              <a:t>Radiostation</a:t>
            </a:r>
            <a:r>
              <a:rPr lang="cs-CZ" dirty="0" smtClean="0"/>
              <a:t>, on-</a:t>
            </a:r>
            <a:r>
              <a:rPr lang="cs-CZ" dirty="0" err="1" smtClean="0"/>
              <a:t>board</a:t>
            </a:r>
            <a:r>
              <a:rPr lang="cs-CZ" dirty="0" smtClean="0"/>
              <a:t> </a:t>
            </a:r>
            <a:r>
              <a:rPr lang="cs-CZ" dirty="0" err="1" smtClean="0"/>
              <a:t>computer</a:t>
            </a:r>
            <a:r>
              <a:rPr lang="cs-CZ" dirty="0" smtClean="0"/>
              <a:t> and </a:t>
            </a:r>
            <a:r>
              <a:rPr lang="cs-CZ" dirty="0" err="1" smtClean="0"/>
              <a:t>infrared</a:t>
            </a:r>
            <a:r>
              <a:rPr lang="cs-CZ" dirty="0" smtClean="0"/>
              <a:t> </a:t>
            </a:r>
            <a:r>
              <a:rPr lang="cs-CZ" dirty="0" err="1" smtClean="0"/>
              <a:t>beacon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every</a:t>
            </a:r>
            <a:r>
              <a:rPr lang="cs-CZ" dirty="0" smtClean="0"/>
              <a:t> tram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 smtClean="0"/>
              <a:t>19 </a:t>
            </a:r>
            <a:r>
              <a:rPr lang="cs-CZ" dirty="0" err="1" smtClean="0"/>
              <a:t>fixed</a:t>
            </a:r>
            <a:r>
              <a:rPr lang="cs-CZ" dirty="0" smtClean="0"/>
              <a:t> </a:t>
            </a:r>
            <a:r>
              <a:rPr lang="cs-CZ" dirty="0" err="1" smtClean="0"/>
              <a:t>radio</a:t>
            </a:r>
            <a:r>
              <a:rPr lang="cs-CZ" dirty="0" smtClean="0"/>
              <a:t> </a:t>
            </a:r>
            <a:r>
              <a:rPr lang="cs-CZ" dirty="0" err="1" smtClean="0"/>
              <a:t>basestations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city</a:t>
            </a:r>
            <a:br>
              <a:rPr lang="cs-CZ" dirty="0" smtClean="0"/>
            </a:br>
            <a:r>
              <a:rPr lang="cs-CZ" dirty="0" smtClean="0"/>
              <a:t>(TETRA </a:t>
            </a:r>
            <a:r>
              <a:rPr lang="cs-CZ" dirty="0" err="1"/>
              <a:t>radio</a:t>
            </a:r>
            <a:r>
              <a:rPr lang="cs-CZ" dirty="0"/>
              <a:t> </a:t>
            </a:r>
            <a:r>
              <a:rPr lang="cs-CZ" dirty="0" smtClean="0"/>
              <a:t>network)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 err="1" smtClean="0"/>
              <a:t>Operation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center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 err="1" smtClean="0"/>
              <a:t>Communicational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r>
              <a:rPr lang="cs-CZ" dirty="0" smtClean="0"/>
              <a:t>: 2 simplex data </a:t>
            </a:r>
            <a:r>
              <a:rPr lang="cs-CZ" dirty="0" err="1" smtClean="0"/>
              <a:t>radio</a:t>
            </a:r>
            <a:r>
              <a:rPr lang="cs-CZ" dirty="0" smtClean="0"/>
              <a:t> </a:t>
            </a:r>
            <a:r>
              <a:rPr lang="cs-CZ" dirty="0" err="1" smtClean="0"/>
              <a:t>channels</a:t>
            </a:r>
            <a:r>
              <a:rPr lang="cs-CZ" dirty="0" smtClean="0"/>
              <a:t> and 3 simplex audio </a:t>
            </a:r>
            <a:r>
              <a:rPr lang="cs-CZ" dirty="0" err="1" smtClean="0"/>
              <a:t>channels</a:t>
            </a:r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4105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4906888" cy="4680520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Infra</a:t>
            </a:r>
            <a:r>
              <a:rPr lang="cs-CZ" dirty="0" smtClean="0"/>
              <a:t> </a:t>
            </a:r>
            <a:r>
              <a:rPr lang="cs-CZ" dirty="0" err="1" smtClean="0"/>
              <a:t>red</a:t>
            </a:r>
            <a:r>
              <a:rPr lang="cs-CZ" dirty="0" smtClean="0"/>
              <a:t> </a:t>
            </a:r>
            <a:r>
              <a:rPr lang="cs-CZ" dirty="0" err="1" smtClean="0"/>
              <a:t>sensors</a:t>
            </a:r>
            <a:r>
              <a:rPr lang="cs-CZ" dirty="0" smtClean="0"/>
              <a:t> in </a:t>
            </a:r>
            <a:r>
              <a:rPr lang="cs-CZ" dirty="0" err="1" smtClean="0"/>
              <a:t>chosen</a:t>
            </a:r>
            <a:r>
              <a:rPr lang="cs-CZ" dirty="0" smtClean="0"/>
              <a:t> tram </a:t>
            </a:r>
            <a:r>
              <a:rPr lang="cs-CZ" dirty="0" err="1" smtClean="0"/>
              <a:t>stops</a:t>
            </a:r>
            <a:r>
              <a:rPr lang="cs-CZ" dirty="0" smtClean="0"/>
              <a:t> – </a:t>
            </a:r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endParaRPr lang="cs-CZ" dirty="0" smtClean="0"/>
          </a:p>
          <a:p>
            <a:pPr lvl="1"/>
            <a:r>
              <a:rPr lang="cs-CZ" dirty="0" err="1" smtClean="0"/>
              <a:t>Terminals</a:t>
            </a:r>
            <a:endParaRPr lang="cs-CZ" dirty="0" smtClean="0"/>
          </a:p>
          <a:p>
            <a:pPr lvl="1"/>
            <a:r>
              <a:rPr lang="cs-CZ" dirty="0" err="1" smtClean="0"/>
              <a:t>Stops</a:t>
            </a:r>
            <a:r>
              <a:rPr lang="cs-CZ" dirty="0" smtClean="0"/>
              <a:t> by </a:t>
            </a:r>
            <a:r>
              <a:rPr lang="cs-CZ" dirty="0" err="1" smtClean="0"/>
              <a:t>important</a:t>
            </a:r>
            <a:r>
              <a:rPr lang="cs-CZ" dirty="0" smtClean="0"/>
              <a:t> </a:t>
            </a:r>
            <a:r>
              <a:rPr lang="cs-CZ" dirty="0" err="1" smtClean="0"/>
              <a:t>crossings</a:t>
            </a:r>
            <a:endParaRPr lang="cs-CZ" dirty="0" smtClean="0"/>
          </a:p>
          <a:p>
            <a:pPr lvl="1"/>
            <a:r>
              <a:rPr lang="cs-CZ" dirty="0" err="1" smtClean="0"/>
              <a:t>Stops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metro </a:t>
            </a:r>
            <a:r>
              <a:rPr lang="cs-CZ" dirty="0" err="1" smtClean="0"/>
              <a:t>stations</a:t>
            </a:r>
            <a:endParaRPr lang="cs-CZ" dirty="0" smtClean="0"/>
          </a:p>
          <a:p>
            <a:pPr lvl="1"/>
            <a:r>
              <a:rPr lang="cs-CZ" dirty="0" err="1" smtClean="0"/>
              <a:t>Stops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tram </a:t>
            </a:r>
            <a:r>
              <a:rPr lang="cs-CZ" dirty="0" err="1" smtClean="0"/>
              <a:t>depots</a:t>
            </a:r>
            <a:endParaRPr lang="cs-CZ" dirty="0" smtClean="0"/>
          </a:p>
          <a:p>
            <a:r>
              <a:rPr lang="cs-CZ" dirty="0" err="1" smtClean="0"/>
              <a:t>Spacing</a:t>
            </a:r>
            <a:r>
              <a:rPr lang="cs-CZ" dirty="0" smtClean="0"/>
              <a:t> 5 – 10 </a:t>
            </a:r>
            <a:r>
              <a:rPr lang="cs-CZ" dirty="0" err="1" smtClean="0"/>
              <a:t>minutes</a:t>
            </a:r>
            <a:endParaRPr lang="cs-CZ" dirty="0" smtClean="0"/>
          </a:p>
          <a:p>
            <a:r>
              <a:rPr lang="cs-CZ" dirty="0" smtClean="0"/>
              <a:t>More </a:t>
            </a:r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tracks</a:t>
            </a:r>
            <a:r>
              <a:rPr lang="cs-CZ" dirty="0" smtClean="0"/>
              <a:t> – </a:t>
            </a:r>
            <a:r>
              <a:rPr lang="cs-CZ" dirty="0" err="1" smtClean="0"/>
              <a:t>also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stops</a:t>
            </a:r>
            <a:endParaRPr lang="cs-CZ" dirty="0" smtClean="0"/>
          </a:p>
          <a:p>
            <a:r>
              <a:rPr lang="cs-CZ" dirty="0" smtClean="0"/>
              <a:t>200 </a:t>
            </a:r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endParaRPr lang="cs-CZ" dirty="0" smtClean="0"/>
          </a:p>
        </p:txBody>
      </p:sp>
      <p:pic>
        <p:nvPicPr>
          <p:cNvPr id="5" name="Picture 2" descr="http://www.xanthus.cz/wp-content/gallery/doris/doris-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r="19072"/>
          <a:stretch/>
        </p:blipFill>
        <p:spPr bwMode="auto">
          <a:xfrm>
            <a:off x="5094635" y="836712"/>
            <a:ext cx="4013869" cy="4920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Tram </a:t>
            </a:r>
            <a:r>
              <a:rPr lang="cs-CZ" dirty="0" err="1" smtClean="0"/>
              <a:t>trains</a:t>
            </a:r>
            <a:r>
              <a:rPr lang="cs-CZ" dirty="0" smtClean="0"/>
              <a:t> </a:t>
            </a:r>
            <a:r>
              <a:rPr lang="cs-CZ" dirty="0" err="1" smtClean="0"/>
              <a:t>localisation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266928" cy="4680520"/>
          </a:xfrm>
        </p:spPr>
        <p:txBody>
          <a:bodyPr>
            <a:normAutofit fontScale="92500"/>
          </a:bodyPr>
          <a:lstStyle/>
          <a:p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endParaRPr lang="cs-CZ" dirty="0" smtClean="0"/>
          </a:p>
          <a:p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stops</a:t>
            </a:r>
            <a:r>
              <a:rPr lang="cs-CZ" dirty="0" smtClean="0"/>
              <a:t> </a:t>
            </a:r>
            <a:r>
              <a:rPr lang="cs-CZ" dirty="0" err="1" smtClean="0"/>
              <a:t>recognized</a:t>
            </a:r>
            <a:r>
              <a:rPr lang="cs-CZ" dirty="0" smtClean="0"/>
              <a:t> 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voice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passengers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started</a:t>
            </a:r>
            <a:endParaRPr lang="cs-CZ" dirty="0" smtClean="0"/>
          </a:p>
          <a:p>
            <a:r>
              <a:rPr lang="cs-CZ" dirty="0" err="1" smtClean="0"/>
              <a:t>Every</a:t>
            </a:r>
            <a:r>
              <a:rPr lang="cs-CZ" dirty="0" smtClean="0"/>
              <a:t> tram </a:t>
            </a:r>
            <a:r>
              <a:rPr lang="cs-CZ" dirty="0" err="1" smtClean="0"/>
              <a:t>enters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engine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started</a:t>
            </a:r>
            <a:endParaRPr lang="cs-CZ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capacity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DORIS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1,000 </a:t>
            </a:r>
            <a:r>
              <a:rPr lang="cs-CZ" dirty="0" err="1" smtClean="0"/>
              <a:t>tramtrains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6" name="Picture 2" descr="http://www.prazsketramvaje.cz/obrazky/smes/doris/t_doris-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3500754" cy="4667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6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Trams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37111"/>
          </a:xfrm>
        </p:spPr>
        <p:txBody>
          <a:bodyPr>
            <a:normAutofit/>
          </a:bodyPr>
          <a:lstStyle/>
          <a:p>
            <a:r>
              <a:rPr lang="cs-CZ" dirty="0" err="1" smtClean="0"/>
              <a:t>Infrared</a:t>
            </a:r>
            <a:r>
              <a:rPr lang="cs-CZ" dirty="0" smtClean="0"/>
              <a:t> </a:t>
            </a:r>
            <a:r>
              <a:rPr lang="cs-CZ" dirty="0" err="1" smtClean="0"/>
              <a:t>beacon</a:t>
            </a:r>
            <a:endParaRPr lang="cs-CZ" dirty="0" smtClean="0"/>
          </a:p>
          <a:p>
            <a:r>
              <a:rPr lang="cs-CZ" dirty="0" err="1" smtClean="0"/>
              <a:t>Radio</a:t>
            </a:r>
            <a:r>
              <a:rPr lang="cs-CZ" dirty="0" smtClean="0"/>
              <a:t> station </a:t>
            </a:r>
            <a:r>
              <a:rPr lang="cs-CZ" dirty="0" err="1" smtClean="0"/>
              <a:t>connected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onboard</a:t>
            </a:r>
            <a:r>
              <a:rPr lang="cs-CZ" dirty="0" smtClean="0"/>
              <a:t> </a:t>
            </a:r>
            <a:r>
              <a:rPr lang="cs-CZ" dirty="0" err="1" smtClean="0"/>
              <a:t>computer</a:t>
            </a:r>
            <a:r>
              <a:rPr lang="cs-CZ" dirty="0" smtClean="0"/>
              <a:t> </a:t>
            </a:r>
            <a:r>
              <a:rPr lang="cs-CZ" dirty="0" err="1" smtClean="0"/>
              <a:t>sends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every</a:t>
            </a:r>
            <a:r>
              <a:rPr lang="cs-CZ" dirty="0" smtClean="0"/>
              <a:t> stop</a:t>
            </a:r>
          </a:p>
          <a:p>
            <a:endParaRPr lang="cs-CZ" dirty="0" smtClean="0"/>
          </a:p>
        </p:txBody>
      </p:sp>
      <p:pic>
        <p:nvPicPr>
          <p:cNvPr id="13314" name="Picture 2" descr="http://www.prazsketramvaje.cz/obrazky/smes/doris/t_doris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39" y="3068960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1520" y="188640"/>
            <a:ext cx="8712968" cy="6480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6" name="Picture 4" descr="http://www.xanthus.cz/wp-content/gallery/doris/doris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3" y="91626"/>
            <a:ext cx="4449831" cy="6674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619672" y="404664"/>
            <a:ext cx="360040" cy="32403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811364">
            <a:off x="2054455" y="1036398"/>
            <a:ext cx="2857615" cy="1255176"/>
          </a:xfrm>
          <a:prstGeom prst="rightArrow">
            <a:avLst>
              <a:gd name="adj1" fmla="val 15423"/>
              <a:gd name="adj2" fmla="val 69922"/>
            </a:avLst>
          </a:prstGeom>
          <a:gradFill flip="none" rotWithShape="1">
            <a:gsLst>
              <a:gs pos="0">
                <a:schemeClr val="bg1"/>
              </a:gs>
              <a:gs pos="35000">
                <a:srgbClr val="F2C5C0"/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 descr="http://www.xanthus.cz/wp-content/gallery/doris/doris-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7846" r="28447" b="31621"/>
          <a:stretch/>
        </p:blipFill>
        <p:spPr bwMode="auto">
          <a:xfrm>
            <a:off x="4932040" y="2500698"/>
            <a:ext cx="3901440" cy="2316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Connected</a:t>
            </a:r>
            <a:r>
              <a:rPr lang="cs-CZ" dirty="0" smtClean="0"/>
              <a:t> </a:t>
            </a:r>
            <a:r>
              <a:rPr lang="cs-CZ" dirty="0" err="1" smtClean="0"/>
              <a:t>stations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5014210" cy="4637111"/>
          </a:xfrm>
        </p:spPr>
        <p:txBody>
          <a:bodyPr>
            <a:normAutofit/>
          </a:bodyPr>
          <a:lstStyle/>
          <a:p>
            <a:r>
              <a:rPr lang="cs-CZ" dirty="0" err="1" smtClean="0"/>
              <a:t>All</a:t>
            </a:r>
            <a:r>
              <a:rPr lang="cs-CZ" dirty="0" smtClean="0"/>
              <a:t> tram </a:t>
            </a:r>
            <a:r>
              <a:rPr lang="cs-CZ" dirty="0" err="1" smtClean="0"/>
              <a:t>computers</a:t>
            </a:r>
            <a:endParaRPr lang="cs-CZ" dirty="0" smtClean="0"/>
          </a:p>
          <a:p>
            <a:r>
              <a:rPr lang="cs-CZ" dirty="0" err="1" smtClean="0"/>
              <a:t>Operational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center</a:t>
            </a:r>
          </a:p>
          <a:p>
            <a:r>
              <a:rPr lang="cs-CZ" dirty="0" smtClean="0"/>
              <a:t>Tram depot </a:t>
            </a:r>
            <a:br>
              <a:rPr lang="cs-CZ" dirty="0" smtClean="0"/>
            </a:br>
            <a:r>
              <a:rPr lang="cs-CZ" dirty="0" err="1" smtClean="0"/>
              <a:t>managers</a:t>
            </a:r>
            <a:endParaRPr lang="cs-CZ" dirty="0" smtClean="0"/>
          </a:p>
          <a:p>
            <a:r>
              <a:rPr lang="cs-CZ" dirty="0" smtClean="0"/>
              <a:t>PID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dispatchers</a:t>
            </a:r>
            <a:endParaRPr lang="cs-CZ" dirty="0" smtClean="0"/>
          </a:p>
          <a:p>
            <a:r>
              <a:rPr lang="cs-CZ" dirty="0" smtClean="0"/>
              <a:t>Driver </a:t>
            </a:r>
            <a:r>
              <a:rPr lang="cs-CZ" dirty="0" err="1" smtClean="0"/>
              <a:t>changing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locations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4098" name="Picture 2" descr="http://www.prazsketramvaje.cz/obrazky/smes/doris/t_doris-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48880"/>
            <a:ext cx="4824535" cy="3618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1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Operation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center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104455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Displays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trams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network</a:t>
            </a:r>
          </a:p>
          <a:p>
            <a:r>
              <a:rPr lang="cs-CZ" dirty="0" err="1" smtClean="0"/>
              <a:t>Overview</a:t>
            </a:r>
            <a:r>
              <a:rPr lang="cs-CZ" dirty="0" smtClean="0"/>
              <a:t> map </a:t>
            </a:r>
            <a:r>
              <a:rPr lang="cs-CZ" dirty="0" err="1" smtClean="0"/>
              <a:t>with</a:t>
            </a:r>
            <a:r>
              <a:rPr lang="cs-CZ" dirty="0" smtClean="0"/>
              <a:t> 4,000 </a:t>
            </a:r>
            <a:r>
              <a:rPr lang="cs-CZ" dirty="0" err="1" smtClean="0"/>
              <a:t>diods</a:t>
            </a:r>
            <a:endParaRPr lang="cs-CZ" dirty="0" smtClean="0"/>
          </a:p>
          <a:p>
            <a:r>
              <a:rPr lang="cs-CZ" dirty="0" smtClean="0"/>
              <a:t>Controlling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positions</a:t>
            </a:r>
            <a:r>
              <a:rPr lang="cs-CZ" dirty="0" smtClean="0"/>
              <a:t> </a:t>
            </a:r>
            <a:r>
              <a:rPr lang="cs-CZ" dirty="0" err="1" smtClean="0"/>
              <a:t>according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timetable</a:t>
            </a:r>
            <a:endParaRPr lang="cs-CZ" dirty="0" smtClean="0"/>
          </a:p>
          <a:p>
            <a:r>
              <a:rPr lang="cs-CZ" dirty="0" err="1"/>
              <a:t>Managing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 smtClean="0"/>
              <a:t>situations</a:t>
            </a:r>
            <a:endParaRPr lang="cs-CZ" dirty="0" smtClean="0"/>
          </a:p>
          <a:p>
            <a:r>
              <a:rPr lang="cs-CZ" dirty="0" err="1" smtClean="0"/>
              <a:t>Cooperation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PID </a:t>
            </a:r>
            <a:r>
              <a:rPr lang="cs-CZ" dirty="0" err="1" smtClean="0"/>
              <a:t>subsystems</a:t>
            </a:r>
            <a:endParaRPr lang="cs-CZ" dirty="0"/>
          </a:p>
          <a:p>
            <a:r>
              <a:rPr lang="cs-CZ" dirty="0" err="1" smtClean="0"/>
              <a:t>Colors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dividing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types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trams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delays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2050" name="Picture 2" descr="http://www.xanthus.cz/wp-content/gallery/doris/dori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404664"/>
            <a:ext cx="9289033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Displayed</a:t>
            </a:r>
            <a:r>
              <a:rPr lang="cs-CZ" dirty="0" smtClean="0"/>
              <a:t> </a:t>
            </a:r>
            <a:r>
              <a:rPr lang="cs-CZ" dirty="0" err="1" smtClean="0"/>
              <a:t>colors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37111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Green – </a:t>
            </a:r>
            <a:r>
              <a:rPr lang="cs-CZ" dirty="0" err="1" smtClean="0"/>
              <a:t>delay</a:t>
            </a:r>
            <a:r>
              <a:rPr lang="cs-CZ" dirty="0" smtClean="0"/>
              <a:t> 0 – 179 s</a:t>
            </a:r>
          </a:p>
          <a:p>
            <a:r>
              <a:rPr lang="cs-CZ" dirty="0" err="1" smtClean="0"/>
              <a:t>Red</a:t>
            </a:r>
            <a:r>
              <a:rPr lang="cs-CZ" dirty="0" smtClean="0"/>
              <a:t> – </a:t>
            </a:r>
            <a:r>
              <a:rPr lang="cs-CZ" dirty="0" err="1" smtClean="0"/>
              <a:t>ahead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timetable</a:t>
            </a:r>
            <a:r>
              <a:rPr lang="cs-CZ" dirty="0" smtClean="0"/>
              <a:t> 1 s </a:t>
            </a:r>
            <a:r>
              <a:rPr lang="cs-CZ" dirty="0" err="1" smtClean="0"/>
              <a:t>or</a:t>
            </a:r>
            <a:r>
              <a:rPr lang="cs-CZ" dirty="0" smtClean="0"/>
              <a:t> more</a:t>
            </a:r>
          </a:p>
          <a:p>
            <a:r>
              <a:rPr lang="cs-CZ" dirty="0" err="1" smtClean="0"/>
              <a:t>Red</a:t>
            </a:r>
            <a:r>
              <a:rPr lang="cs-CZ" dirty="0" smtClean="0"/>
              <a:t> </a:t>
            </a:r>
            <a:r>
              <a:rPr lang="cs-CZ" dirty="0" err="1" smtClean="0"/>
              <a:t>blinking</a:t>
            </a:r>
            <a:r>
              <a:rPr lang="cs-CZ" dirty="0" smtClean="0"/>
              <a:t> – </a:t>
            </a:r>
            <a:r>
              <a:rPr lang="cs-CZ" dirty="0" err="1" smtClean="0"/>
              <a:t>ahead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timetable</a:t>
            </a:r>
            <a:r>
              <a:rPr lang="cs-CZ" dirty="0" smtClean="0"/>
              <a:t> 1 </a:t>
            </a:r>
            <a:r>
              <a:rPr lang="cs-CZ" dirty="0" err="1" smtClean="0"/>
              <a:t>minute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more</a:t>
            </a:r>
          </a:p>
          <a:p>
            <a:r>
              <a:rPr lang="cs-CZ" dirty="0" err="1" smtClean="0"/>
              <a:t>Yellow</a:t>
            </a:r>
            <a:r>
              <a:rPr lang="cs-CZ" dirty="0" smtClean="0"/>
              <a:t> – </a:t>
            </a:r>
            <a:r>
              <a:rPr lang="cs-CZ" dirty="0" err="1" smtClean="0"/>
              <a:t>delay</a:t>
            </a:r>
            <a:r>
              <a:rPr lang="cs-CZ" dirty="0" smtClean="0"/>
              <a:t> 180 – 419 s</a:t>
            </a:r>
          </a:p>
          <a:p>
            <a:r>
              <a:rPr lang="cs-CZ" dirty="0" err="1" smtClean="0"/>
              <a:t>Yellow</a:t>
            </a:r>
            <a:r>
              <a:rPr lang="cs-CZ" dirty="0" smtClean="0"/>
              <a:t> </a:t>
            </a:r>
            <a:r>
              <a:rPr lang="cs-CZ" dirty="0" err="1" smtClean="0"/>
              <a:t>blinking</a:t>
            </a:r>
            <a:r>
              <a:rPr lang="cs-CZ" dirty="0" smtClean="0"/>
              <a:t> – </a:t>
            </a:r>
            <a:r>
              <a:rPr lang="cs-CZ" dirty="0" err="1" smtClean="0"/>
              <a:t>delay</a:t>
            </a:r>
            <a:r>
              <a:rPr lang="cs-CZ" dirty="0" smtClean="0"/>
              <a:t> more </a:t>
            </a:r>
            <a:r>
              <a:rPr lang="cs-CZ" dirty="0" err="1" smtClean="0"/>
              <a:t>than</a:t>
            </a:r>
            <a:r>
              <a:rPr lang="cs-CZ" dirty="0" smtClean="0"/>
              <a:t> 419 s</a:t>
            </a:r>
          </a:p>
          <a:p>
            <a:r>
              <a:rPr lang="cs-CZ" dirty="0" err="1" smtClean="0"/>
              <a:t>White</a:t>
            </a:r>
            <a:r>
              <a:rPr lang="cs-CZ" dirty="0" smtClean="0"/>
              <a:t> – </a:t>
            </a:r>
            <a:r>
              <a:rPr lang="cs-CZ" dirty="0" err="1" smtClean="0"/>
              <a:t>delay</a:t>
            </a:r>
            <a:r>
              <a:rPr lang="cs-CZ" dirty="0" smtClean="0"/>
              <a:t> </a:t>
            </a:r>
            <a:r>
              <a:rPr lang="cs-CZ" dirty="0" err="1" smtClean="0"/>
              <a:t>reaches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length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pause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terminal</a:t>
            </a:r>
            <a:r>
              <a:rPr lang="cs-CZ" dirty="0" smtClean="0"/>
              <a:t> stop</a:t>
            </a:r>
          </a:p>
          <a:p>
            <a:r>
              <a:rPr lang="cs-CZ" dirty="0" err="1" smtClean="0"/>
              <a:t>White</a:t>
            </a:r>
            <a:r>
              <a:rPr lang="cs-CZ" dirty="0" smtClean="0"/>
              <a:t> </a:t>
            </a:r>
            <a:r>
              <a:rPr lang="cs-CZ" dirty="0" err="1" smtClean="0"/>
              <a:t>blinking</a:t>
            </a:r>
            <a:r>
              <a:rPr lang="cs-CZ" dirty="0" smtClean="0"/>
              <a:t> - </a:t>
            </a:r>
            <a:r>
              <a:rPr lang="cs-CZ" dirty="0" err="1"/>
              <a:t>delay</a:t>
            </a:r>
            <a:r>
              <a:rPr lang="cs-CZ" dirty="0"/>
              <a:t> </a:t>
            </a:r>
            <a:r>
              <a:rPr lang="cs-CZ" dirty="0" err="1" smtClean="0"/>
              <a:t>exceeds</a:t>
            </a:r>
            <a:r>
              <a:rPr lang="cs-CZ" dirty="0" smtClean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length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pause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terminal</a:t>
            </a:r>
            <a:r>
              <a:rPr lang="cs-CZ" dirty="0"/>
              <a:t> </a:t>
            </a:r>
            <a:r>
              <a:rPr lang="cs-CZ" dirty="0" smtClean="0"/>
              <a:t>stop</a:t>
            </a:r>
          </a:p>
          <a:p>
            <a:r>
              <a:rPr lang="cs-CZ" dirty="0" err="1" smtClean="0"/>
              <a:t>Purple</a:t>
            </a:r>
            <a:r>
              <a:rPr lang="cs-CZ" dirty="0" smtClean="0"/>
              <a:t>, </a:t>
            </a:r>
            <a:r>
              <a:rPr lang="cs-CZ" dirty="0" err="1" smtClean="0"/>
              <a:t>gray</a:t>
            </a:r>
            <a:r>
              <a:rPr lang="cs-CZ" dirty="0" smtClean="0"/>
              <a:t>, blue – </a:t>
            </a: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cases</a:t>
            </a:r>
            <a:r>
              <a:rPr lang="cs-CZ" dirty="0" smtClean="0"/>
              <a:t> (</a:t>
            </a:r>
            <a:r>
              <a:rPr lang="cs-CZ" dirty="0" err="1" smtClean="0"/>
              <a:t>route</a:t>
            </a:r>
            <a:r>
              <a:rPr lang="cs-CZ" dirty="0" smtClean="0"/>
              <a:t> </a:t>
            </a:r>
            <a:r>
              <a:rPr lang="cs-CZ" dirty="0" err="1" smtClean="0"/>
              <a:t>changes</a:t>
            </a:r>
            <a:r>
              <a:rPr lang="cs-CZ" dirty="0" smtClean="0"/>
              <a:t>, </a:t>
            </a:r>
            <a:r>
              <a:rPr lang="cs-CZ" dirty="0" err="1" smtClean="0"/>
              <a:t>depots</a:t>
            </a:r>
            <a:r>
              <a:rPr lang="cs-CZ" dirty="0" smtClean="0"/>
              <a:t>, </a:t>
            </a:r>
            <a:r>
              <a:rPr lang="cs-CZ" dirty="0" err="1" smtClean="0"/>
              <a:t>service</a:t>
            </a:r>
            <a:r>
              <a:rPr lang="cs-CZ" dirty="0" smtClean="0"/>
              <a:t> </a:t>
            </a:r>
            <a:r>
              <a:rPr lang="cs-CZ" dirty="0" err="1" smtClean="0"/>
              <a:t>trains</a:t>
            </a:r>
            <a:r>
              <a:rPr lang="cs-CZ" dirty="0" smtClean="0"/>
              <a:t>, </a:t>
            </a:r>
            <a:r>
              <a:rPr lang="cs-CZ" dirty="0" err="1" smtClean="0"/>
              <a:t>computer</a:t>
            </a:r>
            <a:r>
              <a:rPr lang="cs-CZ" dirty="0"/>
              <a:t> </a:t>
            </a:r>
            <a:r>
              <a:rPr lang="cs-CZ" dirty="0" err="1" smtClean="0"/>
              <a:t>problem</a:t>
            </a:r>
            <a:r>
              <a:rPr lang="cs-CZ" dirty="0" smtClean="0"/>
              <a:t>)</a:t>
            </a:r>
          </a:p>
          <a:p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0" y="1457350"/>
            <a:ext cx="2095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181" y="1863874"/>
            <a:ext cx="2095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67" y="2267347"/>
            <a:ext cx="2095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95" y="2689870"/>
            <a:ext cx="2095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99" y="3097535"/>
            <a:ext cx="2095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0" y="3505200"/>
            <a:ext cx="2095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99" y="4254996"/>
            <a:ext cx="2095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06" y="5613623"/>
            <a:ext cx="2095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613623"/>
            <a:ext cx="2095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618385"/>
            <a:ext cx="2095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99" y="5613623"/>
            <a:ext cx="1905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5144"/>
            <a:ext cx="2095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77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1"/>
          </a:xfrm>
        </p:spPr>
        <p:txBody>
          <a:bodyPr>
            <a:normAutofit/>
          </a:bodyPr>
          <a:lstStyle/>
          <a:p>
            <a:endParaRPr lang="cs-CZ" dirty="0" smtClean="0"/>
          </a:p>
        </p:txBody>
      </p:sp>
      <p:pic>
        <p:nvPicPr>
          <p:cNvPr id="14338" name="Picture 2" descr="http://www.prazsketramvaje.cz/obrazky/smes/doris/doris-01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14" y="5288849"/>
            <a:ext cx="8863586" cy="156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prazsketramvaje.cz/obrazky/smes/doris/doris-00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98" y="-27384"/>
            <a:ext cx="6887302" cy="51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electronic</a:t>
            </a:r>
            <a:r>
              <a:rPr lang="cs-CZ" dirty="0"/>
              <a:t> </a:t>
            </a:r>
            <a:r>
              <a:rPr lang="cs-CZ" dirty="0" err="1"/>
              <a:t>toll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1340768"/>
            <a:ext cx="8147248" cy="1152128"/>
          </a:xfrm>
        </p:spPr>
        <p:txBody>
          <a:bodyPr/>
          <a:lstStyle/>
          <a:p>
            <a:r>
              <a:rPr lang="cs-CZ" dirty="0" err="1"/>
              <a:t>Electronic</a:t>
            </a:r>
            <a:r>
              <a:rPr lang="cs-CZ" dirty="0"/>
              <a:t> </a:t>
            </a:r>
            <a:r>
              <a:rPr lang="cs-CZ" dirty="0" err="1"/>
              <a:t>Fee</a:t>
            </a:r>
            <a:r>
              <a:rPr lang="cs-CZ" dirty="0"/>
              <a:t> </a:t>
            </a:r>
            <a:r>
              <a:rPr lang="cs-CZ" dirty="0" err="1" smtClean="0"/>
              <a:t>Collection</a:t>
            </a:r>
            <a:r>
              <a:rPr lang="cs-CZ" dirty="0" smtClean="0"/>
              <a:t> (EFC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27286" y="627643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E2AFA2-B622-406A-9265-7067638572FD}" type="slidenum">
              <a:rPr lang="cs-CZ" sz="1100" smtClean="0">
                <a:solidFill>
                  <a:schemeClr val="bg1"/>
                </a:solidFill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lang="cs-CZ" sz="1100" dirty="0" smtClean="0">
                <a:solidFill>
                  <a:schemeClr val="bg1"/>
                </a:solidFill>
              </a:rPr>
              <a:t>/43</a:t>
            </a:r>
            <a:r>
              <a:rPr lang="cs-CZ" sz="11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948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Automatic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features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63711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 smtClean="0"/>
              <a:t>Sound</a:t>
            </a:r>
            <a:r>
              <a:rPr lang="cs-CZ" dirty="0" smtClean="0"/>
              <a:t> alarm </a:t>
            </a:r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tram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going</a:t>
            </a:r>
            <a:r>
              <a:rPr lang="cs-CZ" dirty="0" smtClean="0"/>
              <a:t> </a:t>
            </a:r>
            <a:r>
              <a:rPr lang="cs-CZ" dirty="0" err="1" smtClean="0"/>
              <a:t>ahead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timetable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endParaRPr lang="cs-CZ" dirty="0" smtClean="0"/>
          </a:p>
          <a:p>
            <a:r>
              <a:rPr lang="cs-CZ" dirty="0" err="1" smtClean="0"/>
              <a:t>Sound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driver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terminals</a:t>
            </a:r>
            <a:endParaRPr lang="cs-CZ" dirty="0" smtClean="0"/>
          </a:p>
          <a:p>
            <a:r>
              <a:rPr lang="cs-CZ" dirty="0" err="1" smtClean="0"/>
              <a:t>Automatic</a:t>
            </a:r>
            <a:r>
              <a:rPr lang="cs-CZ" dirty="0" smtClean="0"/>
              <a:t> </a:t>
            </a:r>
            <a:r>
              <a:rPr lang="cs-CZ" dirty="0" err="1" smtClean="0"/>
              <a:t>synchronization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voice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stop and </a:t>
            </a:r>
            <a:r>
              <a:rPr lang="cs-CZ" dirty="0" err="1" smtClean="0"/>
              <a:t>next</a:t>
            </a:r>
            <a:r>
              <a:rPr lang="cs-CZ" dirty="0" smtClean="0"/>
              <a:t> stop </a:t>
            </a:r>
            <a:br>
              <a:rPr lang="cs-CZ" dirty="0" smtClean="0"/>
            </a:b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points</a:t>
            </a:r>
            <a:endParaRPr lang="cs-CZ" dirty="0" smtClean="0"/>
          </a:p>
          <a:p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synchronization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ticket</a:t>
            </a:r>
            <a:r>
              <a:rPr lang="cs-CZ" dirty="0" smtClean="0"/>
              <a:t> </a:t>
            </a:r>
            <a:r>
              <a:rPr lang="cs-CZ" dirty="0" err="1" smtClean="0"/>
              <a:t>validators</a:t>
            </a:r>
            <a:endParaRPr lang="cs-CZ" dirty="0" smtClean="0"/>
          </a:p>
          <a:p>
            <a:r>
              <a:rPr lang="cs-CZ" dirty="0" err="1" smtClean="0"/>
              <a:t>Dispatchers</a:t>
            </a:r>
            <a:r>
              <a:rPr lang="cs-CZ" dirty="0" smtClean="0"/>
              <a:t> </a:t>
            </a:r>
            <a:r>
              <a:rPr lang="cs-CZ" dirty="0" err="1" smtClean="0"/>
              <a:t>directive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multiple</a:t>
            </a:r>
            <a:r>
              <a:rPr lang="cs-CZ" dirty="0" smtClean="0"/>
              <a:t> </a:t>
            </a:r>
            <a:r>
              <a:rPr lang="cs-CZ" dirty="0" err="1" smtClean="0"/>
              <a:t>departure</a:t>
            </a:r>
            <a:endParaRPr lang="cs-CZ" dirty="0" smtClean="0"/>
          </a:p>
          <a:p>
            <a:r>
              <a:rPr lang="cs-CZ" dirty="0" smtClean="0"/>
              <a:t>Online </a:t>
            </a:r>
            <a:r>
              <a:rPr lang="cs-CZ" dirty="0" err="1" smtClean="0"/>
              <a:t>information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tram </a:t>
            </a:r>
            <a:r>
              <a:rPr lang="cs-CZ" dirty="0" err="1" smtClean="0"/>
              <a:t>stops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(Reliability)</a:t>
            </a:r>
          </a:p>
          <a:p>
            <a:endParaRPr lang="cs-CZ" dirty="0" smtClean="0"/>
          </a:p>
        </p:txBody>
      </p:sp>
      <p:pic>
        <p:nvPicPr>
          <p:cNvPr id="15362" name="Picture 2" descr="http://www.prazsketramvaje.cz/obrazky/smes/doris/zobrazovac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prazsketramvaje.cz/obrazky/smes/doris/zobrazovac-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56285" cy="641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3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Cooperation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systems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1216" y="1888233"/>
            <a:ext cx="4834880" cy="4637111"/>
          </a:xfrm>
        </p:spPr>
        <p:txBody>
          <a:bodyPr>
            <a:normAutofit/>
          </a:bodyPr>
          <a:lstStyle/>
          <a:p>
            <a:r>
              <a:rPr lang="cs-CZ" dirty="0" smtClean="0"/>
              <a:t>DORIS </a:t>
            </a:r>
            <a:r>
              <a:rPr lang="cs-CZ" dirty="0" err="1" smtClean="0"/>
              <a:t>started</a:t>
            </a:r>
            <a:r>
              <a:rPr lang="cs-CZ" dirty="0" smtClean="0"/>
              <a:t> in 1990s</a:t>
            </a:r>
          </a:p>
          <a:p>
            <a:r>
              <a:rPr lang="cs-CZ" dirty="0" smtClean="0"/>
              <a:t>New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dispatching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buses</a:t>
            </a:r>
            <a:r>
              <a:rPr lang="cs-CZ" dirty="0" smtClean="0"/>
              <a:t> </a:t>
            </a:r>
            <a:r>
              <a:rPr lang="cs-CZ" dirty="0" err="1" smtClean="0"/>
              <a:t>based</a:t>
            </a:r>
            <a:r>
              <a:rPr lang="cs-CZ" dirty="0" smtClean="0"/>
              <a:t> on GPS – AUDIS </a:t>
            </a:r>
            <a:r>
              <a:rPr lang="cs-CZ" dirty="0" err="1" smtClean="0"/>
              <a:t>system</a:t>
            </a:r>
            <a:endParaRPr lang="cs-CZ" dirty="0" smtClean="0"/>
          </a:p>
          <a:p>
            <a:r>
              <a:rPr lang="cs-CZ" dirty="0" err="1" smtClean="0"/>
              <a:t>Emergency</a:t>
            </a:r>
            <a:r>
              <a:rPr lang="cs-CZ" dirty="0" smtClean="0"/>
              <a:t> </a:t>
            </a:r>
            <a:r>
              <a:rPr lang="cs-CZ" dirty="0" err="1" smtClean="0"/>
              <a:t>systems</a:t>
            </a:r>
            <a:endParaRPr lang="cs-CZ" dirty="0" smtClean="0"/>
          </a:p>
          <a:p>
            <a:r>
              <a:rPr lang="cs-CZ" dirty="0" err="1" smtClean="0"/>
              <a:t>Information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passengers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16386" name="Picture 2" descr="http://www.prazsketramvaje.cz/obrazky/smes/doris/zobrazovac-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196752"/>
            <a:ext cx="3628811" cy="5446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8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Sources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cs-CZ" dirty="0"/>
              <a:t>Prague </a:t>
            </a:r>
            <a:r>
              <a:rPr lang="cs-CZ" dirty="0" err="1"/>
              <a:t>Trams</a:t>
            </a:r>
            <a:r>
              <a:rPr lang="cs-CZ" dirty="0"/>
              <a:t>: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  <a:hlinkClick r:id="rId2"/>
              </a:rPr>
              <a:t>http</a:t>
            </a:r>
            <a:r>
              <a:rPr lang="cs-CZ" dirty="0">
                <a:solidFill>
                  <a:schemeClr val="tx1"/>
                </a:solidFill>
                <a:hlinkClick r:id="rId2"/>
              </a:rPr>
              <a:t>://www.prazsketramvaje.cz</a:t>
            </a:r>
            <a:r>
              <a:rPr lang="cs-CZ" dirty="0" smtClean="0">
                <a:solidFill>
                  <a:schemeClr val="tx1"/>
                </a:solidFill>
                <a:hlinkClick r:id="rId2"/>
              </a:rPr>
              <a:t>/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err="1"/>
              <a:t>Regional</a:t>
            </a:r>
            <a:r>
              <a:rPr lang="cs-CZ" dirty="0"/>
              <a:t> </a:t>
            </a:r>
            <a:r>
              <a:rPr lang="cs-CZ" dirty="0" err="1"/>
              <a:t>Organizator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Prague </a:t>
            </a:r>
            <a:r>
              <a:rPr lang="cs-CZ" dirty="0" err="1"/>
              <a:t>Integrated</a:t>
            </a:r>
            <a:r>
              <a:rPr lang="cs-CZ" dirty="0"/>
              <a:t> Transport </a:t>
            </a:r>
            <a:r>
              <a:rPr lang="cs-CZ" dirty="0" err="1"/>
              <a:t>System</a:t>
            </a:r>
            <a:r>
              <a:rPr lang="cs-CZ" dirty="0"/>
              <a:t>:</a:t>
            </a:r>
            <a:endParaRPr lang="cs-CZ" dirty="0">
              <a:hlinkClick r:id="rId3"/>
            </a:endParaRPr>
          </a:p>
          <a:p>
            <a:pPr lvl="1"/>
            <a:r>
              <a:rPr lang="cs-CZ" dirty="0">
                <a:hlinkClick r:id="rId4"/>
              </a:rPr>
              <a:t>http://ropid.cz/?Lang=en</a:t>
            </a:r>
            <a:endParaRPr lang="cs-CZ" dirty="0" smtClean="0">
              <a:hlinkClick r:id="rId3"/>
            </a:endParaRPr>
          </a:p>
          <a:p>
            <a:r>
              <a:rPr lang="cs-CZ" dirty="0"/>
              <a:t>Prague Public Transport </a:t>
            </a:r>
            <a:r>
              <a:rPr lang="cs-CZ" dirty="0" err="1"/>
              <a:t>Company</a:t>
            </a:r>
            <a:r>
              <a:rPr lang="cs-CZ" dirty="0"/>
              <a:t>:</a:t>
            </a:r>
            <a:endParaRPr lang="cs-CZ" dirty="0">
              <a:hlinkClick r:id="rId3"/>
            </a:endParaRPr>
          </a:p>
          <a:p>
            <a:pPr lvl="1"/>
            <a:r>
              <a:rPr lang="cs-CZ" dirty="0">
                <a:hlinkClick r:id="rId5"/>
              </a:rPr>
              <a:t>http://www.dpp.cz/en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37809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/>
          </p:cNvSpPr>
          <p:nvPr/>
        </p:nvSpPr>
        <p:spPr>
          <a:xfrm>
            <a:off x="179512" y="126876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rgbClr val="B2D235"/>
                </a:solidFill>
                <a:latin typeface="Calibri"/>
                <a:ea typeface="+mj-ea"/>
                <a:cs typeface="Calibri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mtClean="0">
                <a:solidFill>
                  <a:schemeClr val="bg1"/>
                </a:solidFill>
              </a:rPr>
              <a:t>Time </a:t>
            </a:r>
            <a:r>
              <a:rPr lang="cs-CZ" dirty="0" err="1" smtClean="0">
                <a:solidFill>
                  <a:schemeClr val="bg1"/>
                </a:solidFill>
              </a:rPr>
              <a:t>for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your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questions</a:t>
            </a:r>
            <a:r>
              <a:rPr lang="cs-CZ" dirty="0" smtClean="0">
                <a:solidFill>
                  <a:schemeClr val="bg1"/>
                </a:solidFill>
              </a:rPr>
              <a:t>…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Nadpis 3"/>
          <p:cNvSpPr txBox="1">
            <a:spLocks/>
          </p:cNvSpPr>
          <p:nvPr/>
        </p:nvSpPr>
        <p:spPr>
          <a:xfrm>
            <a:off x="914400" y="486916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000" kern="1200">
                <a:solidFill>
                  <a:srgbClr val="B2D235"/>
                </a:solidFill>
                <a:latin typeface="Calibri"/>
                <a:ea typeface="+mj-ea"/>
                <a:cs typeface="Calibri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 smtClean="0">
                <a:solidFill>
                  <a:schemeClr val="bg1"/>
                </a:solidFill>
              </a:rPr>
              <a:t>…</a:t>
            </a:r>
            <a:r>
              <a:rPr lang="cs-CZ" dirty="0" err="1" smtClean="0">
                <a:solidFill>
                  <a:schemeClr val="bg1"/>
                </a:solidFill>
              </a:rPr>
              <a:t>Thank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you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for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your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attention</a:t>
            </a:r>
            <a:r>
              <a:rPr lang="cs-CZ" dirty="0" smtClean="0">
                <a:solidFill>
                  <a:schemeClr val="bg1"/>
                </a:solidFill>
              </a:rPr>
              <a:t>!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0528" y="274638"/>
            <a:ext cx="9144000" cy="1143000"/>
          </a:xfrm>
        </p:spPr>
        <p:txBody>
          <a:bodyPr/>
          <a:lstStyle/>
          <a:p>
            <a:r>
              <a:rPr lang="cs-CZ" dirty="0" err="1" smtClean="0"/>
              <a:t>Toll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Czech Republic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4176463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Started</a:t>
            </a:r>
            <a:r>
              <a:rPr lang="cs-CZ" dirty="0" smtClean="0"/>
              <a:t> on 1.1.2007</a:t>
            </a:r>
          </a:p>
          <a:p>
            <a:pPr lvl="1"/>
            <a:r>
              <a:rPr lang="cs-CZ" dirty="0" err="1" smtClean="0"/>
              <a:t>Vehicles</a:t>
            </a:r>
            <a:r>
              <a:rPr lang="cs-CZ" dirty="0" smtClean="0"/>
              <a:t> </a:t>
            </a:r>
            <a:r>
              <a:rPr lang="cs-CZ" dirty="0" err="1" smtClean="0"/>
              <a:t>above</a:t>
            </a:r>
            <a:r>
              <a:rPr lang="cs-CZ" dirty="0" smtClean="0"/>
              <a:t> 12 t</a:t>
            </a:r>
          </a:p>
          <a:p>
            <a:pPr lvl="1"/>
            <a:r>
              <a:rPr lang="cs-CZ" dirty="0" err="1" smtClean="0"/>
              <a:t>Vehicles</a:t>
            </a:r>
            <a:r>
              <a:rPr lang="cs-CZ" dirty="0" smtClean="0"/>
              <a:t> </a:t>
            </a:r>
            <a:r>
              <a:rPr lang="cs-CZ" dirty="0" err="1" smtClean="0"/>
              <a:t>above</a:t>
            </a:r>
            <a:r>
              <a:rPr lang="cs-CZ" dirty="0" smtClean="0"/>
              <a:t> 3,5 t </a:t>
            </a:r>
            <a:r>
              <a:rPr lang="cs-CZ" dirty="0" err="1" smtClean="0"/>
              <a:t>from</a:t>
            </a:r>
            <a:r>
              <a:rPr lang="cs-CZ" dirty="0" smtClean="0"/>
              <a:t> 1.1.2010</a:t>
            </a:r>
          </a:p>
          <a:p>
            <a:r>
              <a:rPr lang="cs-CZ" dirty="0" err="1" smtClean="0"/>
              <a:t>Kapsch</a:t>
            </a:r>
            <a:r>
              <a:rPr lang="cs-CZ" dirty="0" smtClean="0"/>
              <a:t> </a:t>
            </a:r>
            <a:r>
              <a:rPr lang="cs-CZ" dirty="0" err="1" smtClean="0"/>
              <a:t>Telamatic</a:t>
            </a:r>
            <a:r>
              <a:rPr lang="cs-CZ" dirty="0" smtClean="0"/>
              <a:t> </a:t>
            </a:r>
            <a:r>
              <a:rPr lang="cs-CZ" dirty="0" err="1" smtClean="0"/>
              <a:t>Services</a:t>
            </a:r>
            <a:endParaRPr lang="cs-CZ" dirty="0" smtClean="0"/>
          </a:p>
          <a:p>
            <a:pPr lvl="1"/>
            <a:r>
              <a:rPr lang="cs-CZ" dirty="0" err="1" smtClean="0"/>
              <a:t>Infrastructure</a:t>
            </a:r>
            <a:r>
              <a:rPr lang="cs-CZ" dirty="0" smtClean="0"/>
              <a:t> – 22,000 </a:t>
            </a:r>
            <a:r>
              <a:rPr lang="cs-CZ" dirty="0" err="1" smtClean="0"/>
              <a:t>mn</a:t>
            </a:r>
            <a:r>
              <a:rPr lang="cs-CZ" dirty="0" smtClean="0"/>
              <a:t> CZK / 846 </a:t>
            </a:r>
            <a:r>
              <a:rPr lang="cs-CZ" dirty="0" err="1" smtClean="0"/>
              <a:t>mn</a:t>
            </a:r>
            <a:r>
              <a:rPr lang="cs-CZ" dirty="0" smtClean="0"/>
              <a:t> €</a:t>
            </a:r>
          </a:p>
          <a:p>
            <a:pPr lvl="1"/>
            <a:r>
              <a:rPr lang="cs-CZ" dirty="0" err="1" smtClean="0"/>
              <a:t>Maintanance</a:t>
            </a:r>
            <a:r>
              <a:rPr lang="cs-CZ" dirty="0" smtClean="0"/>
              <a:t> </a:t>
            </a:r>
            <a:r>
              <a:rPr lang="cs-CZ" dirty="0" err="1" smtClean="0"/>
              <a:t>till</a:t>
            </a:r>
            <a:r>
              <a:rPr lang="cs-CZ" dirty="0" smtClean="0"/>
              <a:t> 2016 – 2,800 </a:t>
            </a:r>
            <a:r>
              <a:rPr lang="cs-CZ" dirty="0" err="1" smtClean="0"/>
              <a:t>mn</a:t>
            </a:r>
            <a:r>
              <a:rPr lang="cs-CZ" dirty="0" smtClean="0"/>
              <a:t> CZK / 108 </a:t>
            </a:r>
            <a:r>
              <a:rPr lang="cs-CZ" dirty="0" err="1" smtClean="0"/>
              <a:t>mn</a:t>
            </a:r>
            <a:r>
              <a:rPr lang="cs-CZ" dirty="0" smtClean="0"/>
              <a:t> €</a:t>
            </a:r>
          </a:p>
          <a:p>
            <a:r>
              <a:rPr lang="cs-CZ" dirty="0" err="1" smtClean="0"/>
              <a:t>Income</a:t>
            </a:r>
            <a:r>
              <a:rPr lang="cs-CZ" dirty="0" smtClean="0"/>
              <a:t> in 2013: 8,555 </a:t>
            </a:r>
            <a:r>
              <a:rPr lang="cs-CZ" dirty="0" err="1" smtClean="0"/>
              <a:t>mn</a:t>
            </a:r>
            <a:r>
              <a:rPr lang="cs-CZ" dirty="0" smtClean="0"/>
              <a:t> CZK / 316 </a:t>
            </a:r>
            <a:r>
              <a:rPr lang="cs-CZ" dirty="0" err="1" smtClean="0"/>
              <a:t>mn</a:t>
            </a:r>
            <a:r>
              <a:rPr lang="cs-CZ" dirty="0" smtClean="0"/>
              <a:t> €</a:t>
            </a:r>
          </a:p>
          <a:p>
            <a:pPr lvl="1"/>
            <a:r>
              <a:rPr lang="cs-CZ" dirty="0" err="1" smtClean="0"/>
              <a:t>Total</a:t>
            </a:r>
            <a:r>
              <a:rPr lang="cs-CZ" dirty="0" smtClean="0"/>
              <a:t> in 2007 – 2013: 49,188 </a:t>
            </a:r>
            <a:r>
              <a:rPr lang="cs-CZ" dirty="0" err="1" smtClean="0"/>
              <a:t>mn</a:t>
            </a:r>
            <a:r>
              <a:rPr lang="cs-CZ" dirty="0" smtClean="0"/>
              <a:t> CZK / 1,822 </a:t>
            </a:r>
            <a:r>
              <a:rPr lang="cs-CZ" dirty="0" err="1" smtClean="0"/>
              <a:t>mn</a:t>
            </a:r>
            <a:r>
              <a:rPr lang="cs-CZ" dirty="0" smtClean="0"/>
              <a:t> €</a:t>
            </a:r>
          </a:p>
        </p:txBody>
      </p:sp>
      <p:pic>
        <p:nvPicPr>
          <p:cNvPr id="9218" name="Picture 2" descr="http://imgs.idnes.cz/domaci/A100107_JW_MYT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301208"/>
            <a:ext cx="4381500" cy="137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zelpage.cz/news_n/kapsch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764426" cy="60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5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Tollable</a:t>
            </a:r>
            <a:r>
              <a:rPr lang="cs-CZ" dirty="0" smtClean="0"/>
              <a:t> </a:t>
            </a:r>
            <a:r>
              <a:rPr lang="cs-CZ" dirty="0" err="1" smtClean="0"/>
              <a:t>road</a:t>
            </a:r>
            <a:r>
              <a:rPr lang="cs-CZ" dirty="0" smtClean="0"/>
              <a:t> network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mytocz.eu/files/images/maps/MYTOCZ_381_toll_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7122"/>
            <a:ext cx="8712968" cy="53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5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electronic</a:t>
            </a:r>
            <a:r>
              <a:rPr lang="cs-CZ" dirty="0"/>
              <a:t> </a:t>
            </a:r>
            <a:r>
              <a:rPr lang="cs-CZ" dirty="0" err="1"/>
              <a:t>toll</a:t>
            </a:r>
            <a:r>
              <a:rPr lang="cs-CZ" dirty="0"/>
              <a:t> </a:t>
            </a:r>
            <a:r>
              <a:rPr lang="cs-CZ" dirty="0" err="1" smtClean="0"/>
              <a:t>system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Opened</a:t>
            </a:r>
            <a:r>
              <a:rPr lang="cs-CZ" dirty="0" smtClean="0"/>
              <a:t> EFC </a:t>
            </a:r>
            <a:r>
              <a:rPr lang="cs-CZ" dirty="0" err="1" smtClean="0"/>
              <a:t>system</a:t>
            </a:r>
            <a:endParaRPr lang="cs-CZ" dirty="0"/>
          </a:p>
          <a:p>
            <a:pPr lvl="1"/>
            <a:r>
              <a:rPr lang="cs-CZ" dirty="0" err="1" smtClean="0"/>
              <a:t>Microwave</a:t>
            </a:r>
            <a:r>
              <a:rPr lang="cs-CZ" dirty="0" smtClean="0"/>
              <a:t> technology (DSRC)</a:t>
            </a:r>
          </a:p>
          <a:p>
            <a:pPr lvl="1"/>
            <a:r>
              <a:rPr lang="cs-CZ" dirty="0" smtClean="0"/>
              <a:t>No negative </a:t>
            </a:r>
            <a:r>
              <a:rPr lang="cs-CZ" dirty="0" err="1" smtClean="0"/>
              <a:t>environmental</a:t>
            </a:r>
            <a:r>
              <a:rPr lang="cs-CZ" dirty="0" smtClean="0"/>
              <a:t> </a:t>
            </a:r>
            <a:r>
              <a:rPr lang="cs-CZ" dirty="0" err="1" smtClean="0"/>
              <a:t>impact</a:t>
            </a:r>
            <a:endParaRPr lang="cs-CZ" dirty="0"/>
          </a:p>
          <a:p>
            <a:r>
              <a:rPr lang="cs-CZ" dirty="0" smtClean="0"/>
              <a:t>OBU – </a:t>
            </a:r>
            <a:r>
              <a:rPr lang="cs-CZ" dirty="0" err="1" smtClean="0"/>
              <a:t>OnBoard</a:t>
            </a:r>
            <a:r>
              <a:rPr lang="cs-CZ" dirty="0" smtClean="0"/>
              <a:t> Unit </a:t>
            </a:r>
            <a:r>
              <a:rPr lang="cs-CZ" dirty="0" err="1" smtClean="0"/>
              <a:t>named</a:t>
            </a:r>
            <a:r>
              <a:rPr lang="cs-CZ" dirty="0" smtClean="0"/>
              <a:t> „</a:t>
            </a:r>
            <a:r>
              <a:rPr lang="cs-CZ" dirty="0" err="1" smtClean="0"/>
              <a:t>Premid</a:t>
            </a:r>
            <a:r>
              <a:rPr lang="cs-CZ" dirty="0" smtClean="0"/>
              <a:t>“</a:t>
            </a:r>
          </a:p>
          <a:p>
            <a:pPr lvl="1"/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vehicles</a:t>
            </a:r>
            <a:r>
              <a:rPr lang="cs-CZ" dirty="0" smtClean="0"/>
              <a:t> </a:t>
            </a:r>
            <a:r>
              <a:rPr lang="cs-CZ" dirty="0" err="1" smtClean="0"/>
              <a:t>subject</a:t>
            </a:r>
            <a:r>
              <a:rPr lang="cs-CZ" dirty="0" smtClean="0"/>
              <a:t> to </a:t>
            </a:r>
            <a:r>
              <a:rPr lang="cs-CZ" dirty="0" err="1" smtClean="0"/>
              <a:t>pay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toll</a:t>
            </a:r>
            <a:endParaRPr lang="cs-CZ" dirty="0" smtClean="0"/>
          </a:p>
          <a:p>
            <a:pPr lvl="1"/>
            <a:r>
              <a:rPr lang="cs-CZ" dirty="0" smtClean="0"/>
              <a:t>600,000 </a:t>
            </a:r>
            <a:r>
              <a:rPr lang="cs-CZ" dirty="0" err="1" smtClean="0"/>
              <a:t>OBUs</a:t>
            </a:r>
            <a:endParaRPr lang="cs-CZ" dirty="0" smtClean="0"/>
          </a:p>
          <a:p>
            <a:r>
              <a:rPr lang="cs-CZ" dirty="0" err="1" smtClean="0"/>
              <a:t>Tolling</a:t>
            </a:r>
            <a:r>
              <a:rPr lang="cs-CZ" dirty="0" smtClean="0"/>
              <a:t> </a:t>
            </a:r>
            <a:r>
              <a:rPr lang="cs-CZ" dirty="0" err="1" smtClean="0"/>
              <a:t>stations</a:t>
            </a:r>
            <a:r>
              <a:rPr lang="cs-CZ" dirty="0" smtClean="0"/>
              <a:t> – </a:t>
            </a:r>
            <a:r>
              <a:rPr lang="cs-CZ" dirty="0" err="1" smtClean="0"/>
              <a:t>gantrys</a:t>
            </a:r>
            <a:r>
              <a:rPr lang="cs-CZ" dirty="0" smtClean="0"/>
              <a:t>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divide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road</a:t>
            </a:r>
            <a:r>
              <a:rPr lang="cs-CZ" dirty="0" smtClean="0"/>
              <a:t> network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sections</a:t>
            </a:r>
            <a:endParaRPr lang="cs-CZ" dirty="0" smtClean="0"/>
          </a:p>
          <a:p>
            <a:pPr lvl="1"/>
            <a:r>
              <a:rPr lang="cs-CZ" dirty="0" smtClean="0"/>
              <a:t>200 </a:t>
            </a:r>
            <a:r>
              <a:rPr lang="cs-CZ" dirty="0" err="1" smtClean="0"/>
              <a:t>gantrys</a:t>
            </a:r>
            <a:endParaRPr lang="cs-CZ" dirty="0" smtClean="0"/>
          </a:p>
        </p:txBody>
      </p:sp>
      <p:pic>
        <p:nvPicPr>
          <p:cNvPr id="1026" name="Picture 2" descr="http://wbb.forum.impressrd.jp/files/images/mob-sec/mob-sec04_zu01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17"/>
          <a:stretch/>
        </p:blipFill>
        <p:spPr bwMode="auto">
          <a:xfrm>
            <a:off x="5922180" y="1124744"/>
            <a:ext cx="3178243" cy="11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electronic</a:t>
            </a:r>
            <a:r>
              <a:rPr lang="cs-CZ" dirty="0"/>
              <a:t> </a:t>
            </a:r>
            <a:r>
              <a:rPr lang="cs-CZ" dirty="0" err="1"/>
              <a:t>toll</a:t>
            </a:r>
            <a:r>
              <a:rPr lang="cs-CZ" dirty="0"/>
              <a:t> </a:t>
            </a:r>
            <a:r>
              <a:rPr lang="cs-CZ" dirty="0" err="1" smtClean="0"/>
              <a:t>system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passing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gantry</a:t>
            </a:r>
            <a:endParaRPr lang="cs-CZ" dirty="0" smtClean="0"/>
          </a:p>
          <a:p>
            <a:pPr lvl="1"/>
            <a:r>
              <a:rPr lang="cs-CZ" dirty="0" smtClean="0"/>
              <a:t>No </a:t>
            </a:r>
            <a:r>
              <a:rPr lang="cs-CZ" dirty="0" err="1" smtClean="0"/>
              <a:t>need</a:t>
            </a:r>
            <a:r>
              <a:rPr lang="cs-CZ" dirty="0" smtClean="0"/>
              <a:t> to </a:t>
            </a:r>
            <a:r>
              <a:rPr lang="cs-CZ" dirty="0" err="1" smtClean="0"/>
              <a:t>slow</a:t>
            </a:r>
            <a:r>
              <a:rPr lang="cs-CZ" dirty="0" smtClean="0"/>
              <a:t> </a:t>
            </a:r>
            <a:r>
              <a:rPr lang="cs-CZ" dirty="0" err="1" smtClean="0"/>
              <a:t>down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choose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traffic</a:t>
            </a:r>
            <a:r>
              <a:rPr lang="cs-CZ" dirty="0" smtClean="0"/>
              <a:t> line</a:t>
            </a:r>
          </a:p>
          <a:p>
            <a:pPr lvl="1"/>
            <a:r>
              <a:rPr lang="cs-CZ" dirty="0" err="1"/>
              <a:t>Accoustic</a:t>
            </a:r>
            <a:r>
              <a:rPr lang="cs-CZ" dirty="0"/>
              <a:t> </a:t>
            </a:r>
            <a:r>
              <a:rPr lang="cs-CZ" dirty="0" err="1"/>
              <a:t>signal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OBU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driver</a:t>
            </a:r>
          </a:p>
          <a:p>
            <a:r>
              <a:rPr lang="cs-CZ" dirty="0" err="1" smtClean="0"/>
              <a:t>Wide</a:t>
            </a:r>
            <a:r>
              <a:rPr lang="cs-CZ" dirty="0" smtClean="0"/>
              <a:t> </a:t>
            </a:r>
            <a:r>
              <a:rPr lang="cs-CZ" dirty="0" err="1" smtClean="0"/>
              <a:t>discussion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satelite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rest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road</a:t>
            </a:r>
            <a:r>
              <a:rPr lang="cs-CZ" dirty="0" smtClean="0"/>
              <a:t> network</a:t>
            </a:r>
            <a:endParaRPr lang="cs-CZ" dirty="0"/>
          </a:p>
        </p:txBody>
      </p:sp>
      <p:pic>
        <p:nvPicPr>
          <p:cNvPr id="8194" name="Picture 2" descr="http://www.dopravniinfo.cz/public/data/image/Telematika_v_zahranii_/DSC_468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83641"/>
            <a:ext cx="3816424" cy="2474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8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electronic</a:t>
            </a:r>
            <a:r>
              <a:rPr lang="cs-CZ" dirty="0"/>
              <a:t> </a:t>
            </a:r>
            <a:r>
              <a:rPr lang="cs-CZ" dirty="0" err="1"/>
              <a:t>toll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2050" name="Picture 2" descr="http://www.doipo.cz/wp-content/uploads/2013/02/premid-nah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81" y="1561888"/>
            <a:ext cx="3931725" cy="30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oto.ceskedalnice.cz/ilustracni/if6/i6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9169"/>
            <a:ext cx="4970950" cy="3313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oto.ceskedalnice.cz/ilustracni/if6/i6f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 b="54865"/>
          <a:stretch/>
        </p:blipFill>
        <p:spPr bwMode="auto">
          <a:xfrm>
            <a:off x="62745" y="4842741"/>
            <a:ext cx="9018510" cy="1898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9039_39019_jamk_mallipohja_2012">
  <a:themeElements>
    <a:clrScheme name="JAMKin väriteema">
      <a:dk1>
        <a:sysClr val="windowText" lastClr="000000"/>
      </a:dk1>
      <a:lt1>
        <a:sysClr val="window" lastClr="FFFFFF"/>
      </a:lt1>
      <a:dk2>
        <a:srgbClr val="005A8C"/>
      </a:dk2>
      <a:lt2>
        <a:srgbClr val="EEECE1"/>
      </a:lt2>
      <a:accent1>
        <a:srgbClr val="005A8C"/>
      </a:accent1>
      <a:accent2>
        <a:srgbClr val="77B800"/>
      </a:accent2>
      <a:accent3>
        <a:srgbClr val="D10074"/>
      </a:accent3>
      <a:accent4>
        <a:srgbClr val="747679"/>
      </a:accent4>
      <a:accent5>
        <a:srgbClr val="00AECB"/>
      </a:accent5>
      <a:accent6>
        <a:srgbClr val="C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AMK sininen diapohja">
  <a:themeElements>
    <a:clrScheme name="JAMK väriteema">
      <a:dk1>
        <a:sysClr val="windowText" lastClr="000000"/>
      </a:dk1>
      <a:lt1>
        <a:sysClr val="window" lastClr="FFFFFF"/>
      </a:lt1>
      <a:dk2>
        <a:srgbClr val="00497D"/>
      </a:dk2>
      <a:lt2>
        <a:srgbClr val="FFFFFF"/>
      </a:lt2>
      <a:accent1>
        <a:srgbClr val="0D3A4D"/>
      </a:accent1>
      <a:accent2>
        <a:srgbClr val="DE007B"/>
      </a:accent2>
      <a:accent3>
        <a:srgbClr val="80BD26"/>
      </a:accent3>
      <a:accent4>
        <a:srgbClr val="00A9C2"/>
      </a:accent4>
      <a:accent5>
        <a:srgbClr val="4BACC6"/>
      </a:accent5>
      <a:accent6>
        <a:srgbClr val="F79646"/>
      </a:accent6>
      <a:hlink>
        <a:srgbClr val="00A9C2"/>
      </a:hlink>
      <a:folHlink>
        <a:srgbClr val="78797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39039_39019_jamk_mallipohja_2012</Template>
  <TotalTime>1293</TotalTime>
  <Words>1319</Words>
  <Application>Microsoft Office PowerPoint</Application>
  <PresentationFormat>Předvádění na obrazovce (4:3)</PresentationFormat>
  <Paragraphs>303</Paragraphs>
  <Slides>43</Slides>
  <Notes>27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43</vt:i4>
      </vt:variant>
    </vt:vector>
  </HeadingPairs>
  <TitlesOfParts>
    <vt:vector size="45" baseType="lpstr">
      <vt:lpstr>39039_39019_jamk_mallipohja_2012</vt:lpstr>
      <vt:lpstr>JAMK sininen diapohja</vt:lpstr>
      <vt:lpstr>Intelligent transportation systems in the Czech Republic</vt:lpstr>
      <vt:lpstr>Short introduction</vt:lpstr>
      <vt:lpstr>Overview</vt:lpstr>
      <vt:lpstr>The electronic toll system</vt:lpstr>
      <vt:lpstr>Toll system in the Czech Republic</vt:lpstr>
      <vt:lpstr>Tollable road network</vt:lpstr>
      <vt:lpstr>The electronic toll system</vt:lpstr>
      <vt:lpstr>The electronic toll system</vt:lpstr>
      <vt:lpstr>The electronic toll system</vt:lpstr>
      <vt:lpstr>Premid OnBoard Unit</vt:lpstr>
      <vt:lpstr>The electronic toll system</vt:lpstr>
      <vt:lpstr>Physical architecture</vt:lpstr>
      <vt:lpstr>Sources</vt:lpstr>
      <vt:lpstr>Telematic control used at the Prague Ring</vt:lpstr>
      <vt:lpstr>Prague Ring</vt:lpstr>
      <vt:lpstr>Prezentace aplikace PowerPoint</vt:lpstr>
      <vt:lpstr>Telematic control used</vt:lpstr>
      <vt:lpstr>Control center in Rudná</vt:lpstr>
      <vt:lpstr>Tunnels – Cerberus system I/II</vt:lpstr>
      <vt:lpstr>Tunnels – Cerberus system II/II</vt:lpstr>
      <vt:lpstr>Camera systems</vt:lpstr>
      <vt:lpstr>Automatic detection I/III</vt:lpstr>
      <vt:lpstr>Automatic detection II/III</vt:lpstr>
      <vt:lpstr>Automatic detection III/III</vt:lpstr>
      <vt:lpstr>Traffic flow regulation</vt:lpstr>
      <vt:lpstr>Meteorological information</vt:lpstr>
      <vt:lpstr>Sources</vt:lpstr>
      <vt:lpstr>Overview</vt:lpstr>
      <vt:lpstr>DORIS Traffic Management and Information System  for Prague trams</vt:lpstr>
      <vt:lpstr>Prague Tram System</vt:lpstr>
      <vt:lpstr>Prezentace aplikace PowerPoint</vt:lpstr>
      <vt:lpstr>DORIS system</vt:lpstr>
      <vt:lpstr>Check points</vt:lpstr>
      <vt:lpstr>Tram trains localisation</vt:lpstr>
      <vt:lpstr>Trams</vt:lpstr>
      <vt:lpstr>Connected stations</vt:lpstr>
      <vt:lpstr>Operation control center</vt:lpstr>
      <vt:lpstr>Displayed colors</vt:lpstr>
      <vt:lpstr>Prezentace aplikace PowerPoint</vt:lpstr>
      <vt:lpstr>Automatic control features</vt:lpstr>
      <vt:lpstr>Cooperation with other systems</vt:lpstr>
      <vt:lpstr>Sources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transport systems in the Czech Republic</dc:title>
  <dc:creator>Martin</dc:creator>
  <cp:lastModifiedBy>support_0</cp:lastModifiedBy>
  <cp:revision>68</cp:revision>
  <dcterms:created xsi:type="dcterms:W3CDTF">2013-10-04T11:01:52Z</dcterms:created>
  <dcterms:modified xsi:type="dcterms:W3CDTF">2015-11-25T10:53:08Z</dcterms:modified>
</cp:coreProperties>
</file>