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xls" ContentType="application/vnd.ms-excel"/>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22"/>
  </p:notesMasterIdLst>
  <p:handoutMasterIdLst>
    <p:handoutMasterId r:id="rId23"/>
  </p:handoutMasterIdLst>
  <p:sldIdLst>
    <p:sldId id="256" r:id="rId2"/>
    <p:sldId id="283" r:id="rId3"/>
    <p:sldId id="296" r:id="rId4"/>
    <p:sldId id="304" r:id="rId5"/>
    <p:sldId id="305" r:id="rId6"/>
    <p:sldId id="297" r:id="rId7"/>
    <p:sldId id="298" r:id="rId8"/>
    <p:sldId id="280" r:id="rId9"/>
    <p:sldId id="295" r:id="rId10"/>
    <p:sldId id="300" r:id="rId11"/>
    <p:sldId id="301" r:id="rId12"/>
    <p:sldId id="271" r:id="rId13"/>
    <p:sldId id="311" r:id="rId14"/>
    <p:sldId id="312" r:id="rId15"/>
    <p:sldId id="310" r:id="rId16"/>
    <p:sldId id="294" r:id="rId17"/>
    <p:sldId id="299" r:id="rId18"/>
    <p:sldId id="313" r:id="rId19"/>
    <p:sldId id="276" r:id="rId20"/>
    <p:sldId id="303" r:id="rId21"/>
  </p:sldIdLst>
  <p:sldSz cx="9144000" cy="6858000" type="screen4x3"/>
  <p:notesSz cx="6873875" cy="9713913"/>
  <p:custDataLst>
    <p:tags r:id="rId24"/>
  </p:custDataLst>
  <p:defaultTextStyle>
    <a:defPPr>
      <a:defRPr lang="cs-CZ"/>
    </a:defPPr>
    <a:lvl1pPr algn="l" rtl="0" fontAlgn="base">
      <a:spcBef>
        <a:spcPct val="0"/>
      </a:spcBef>
      <a:spcAft>
        <a:spcPct val="0"/>
      </a:spcAft>
      <a:defRPr sz="2000" kern="1200">
        <a:solidFill>
          <a:schemeClr val="tx1"/>
        </a:solidFill>
        <a:effectLst>
          <a:outerShdw blurRad="38100" dist="38100" dir="2700000" algn="tl">
            <a:srgbClr val="000000">
              <a:alpha val="43137"/>
            </a:srgbClr>
          </a:outerShdw>
        </a:effectLst>
        <a:latin typeface="Arial" charset="0"/>
        <a:ea typeface="+mn-ea"/>
        <a:cs typeface="+mn-cs"/>
      </a:defRPr>
    </a:lvl1pPr>
    <a:lvl2pPr marL="457200" algn="l" rtl="0" fontAlgn="base">
      <a:spcBef>
        <a:spcPct val="0"/>
      </a:spcBef>
      <a:spcAft>
        <a:spcPct val="0"/>
      </a:spcAft>
      <a:defRPr sz="2000" kern="1200">
        <a:solidFill>
          <a:schemeClr val="tx1"/>
        </a:solidFill>
        <a:effectLst>
          <a:outerShdw blurRad="38100" dist="38100" dir="2700000" algn="tl">
            <a:srgbClr val="000000">
              <a:alpha val="43137"/>
            </a:srgbClr>
          </a:outerShdw>
        </a:effectLst>
        <a:latin typeface="Arial" charset="0"/>
        <a:ea typeface="+mn-ea"/>
        <a:cs typeface="+mn-cs"/>
      </a:defRPr>
    </a:lvl2pPr>
    <a:lvl3pPr marL="914400" algn="l" rtl="0" fontAlgn="base">
      <a:spcBef>
        <a:spcPct val="0"/>
      </a:spcBef>
      <a:spcAft>
        <a:spcPct val="0"/>
      </a:spcAft>
      <a:defRPr sz="2000" kern="1200">
        <a:solidFill>
          <a:schemeClr val="tx1"/>
        </a:solidFill>
        <a:effectLst>
          <a:outerShdw blurRad="38100" dist="38100" dir="2700000" algn="tl">
            <a:srgbClr val="000000">
              <a:alpha val="43137"/>
            </a:srgbClr>
          </a:outerShdw>
        </a:effectLst>
        <a:latin typeface="Arial" charset="0"/>
        <a:ea typeface="+mn-ea"/>
        <a:cs typeface="+mn-cs"/>
      </a:defRPr>
    </a:lvl3pPr>
    <a:lvl4pPr marL="1371600" algn="l" rtl="0" fontAlgn="base">
      <a:spcBef>
        <a:spcPct val="0"/>
      </a:spcBef>
      <a:spcAft>
        <a:spcPct val="0"/>
      </a:spcAft>
      <a:defRPr sz="2000" kern="1200">
        <a:solidFill>
          <a:schemeClr val="tx1"/>
        </a:solidFill>
        <a:effectLst>
          <a:outerShdw blurRad="38100" dist="38100" dir="2700000" algn="tl">
            <a:srgbClr val="000000">
              <a:alpha val="43137"/>
            </a:srgbClr>
          </a:outerShdw>
        </a:effectLst>
        <a:latin typeface="Arial" charset="0"/>
        <a:ea typeface="+mn-ea"/>
        <a:cs typeface="+mn-cs"/>
      </a:defRPr>
    </a:lvl4pPr>
    <a:lvl5pPr marL="1828800" algn="l" rtl="0" fontAlgn="base">
      <a:spcBef>
        <a:spcPct val="0"/>
      </a:spcBef>
      <a:spcAft>
        <a:spcPct val="0"/>
      </a:spcAft>
      <a:defRPr sz="2000" kern="1200">
        <a:solidFill>
          <a:schemeClr val="tx1"/>
        </a:solidFill>
        <a:effectLst>
          <a:outerShdw blurRad="38100" dist="38100" dir="2700000" algn="tl">
            <a:srgbClr val="000000">
              <a:alpha val="43137"/>
            </a:srgbClr>
          </a:outerShdw>
        </a:effectLst>
        <a:latin typeface="Arial" charset="0"/>
        <a:ea typeface="+mn-ea"/>
        <a:cs typeface="+mn-cs"/>
      </a:defRPr>
    </a:lvl5pPr>
    <a:lvl6pPr marL="2286000" algn="l" defTabSz="914400" rtl="0" eaLnBrk="1" latinLnBrk="0" hangingPunct="1">
      <a:defRPr sz="2000" kern="1200">
        <a:solidFill>
          <a:schemeClr val="tx1"/>
        </a:solidFill>
        <a:effectLst>
          <a:outerShdw blurRad="38100" dist="38100" dir="2700000" algn="tl">
            <a:srgbClr val="000000">
              <a:alpha val="43137"/>
            </a:srgbClr>
          </a:outerShdw>
        </a:effectLst>
        <a:latin typeface="Arial" charset="0"/>
        <a:ea typeface="+mn-ea"/>
        <a:cs typeface="+mn-cs"/>
      </a:defRPr>
    </a:lvl6pPr>
    <a:lvl7pPr marL="2743200" algn="l" defTabSz="914400" rtl="0" eaLnBrk="1" latinLnBrk="0" hangingPunct="1">
      <a:defRPr sz="2000" kern="1200">
        <a:solidFill>
          <a:schemeClr val="tx1"/>
        </a:solidFill>
        <a:effectLst>
          <a:outerShdw blurRad="38100" dist="38100" dir="2700000" algn="tl">
            <a:srgbClr val="000000">
              <a:alpha val="43137"/>
            </a:srgbClr>
          </a:outerShdw>
        </a:effectLst>
        <a:latin typeface="Arial" charset="0"/>
        <a:ea typeface="+mn-ea"/>
        <a:cs typeface="+mn-cs"/>
      </a:defRPr>
    </a:lvl7pPr>
    <a:lvl8pPr marL="3200400" algn="l" defTabSz="914400" rtl="0" eaLnBrk="1" latinLnBrk="0" hangingPunct="1">
      <a:defRPr sz="2000" kern="1200">
        <a:solidFill>
          <a:schemeClr val="tx1"/>
        </a:solidFill>
        <a:effectLst>
          <a:outerShdw blurRad="38100" dist="38100" dir="2700000" algn="tl">
            <a:srgbClr val="000000">
              <a:alpha val="43137"/>
            </a:srgbClr>
          </a:outerShdw>
        </a:effectLst>
        <a:latin typeface="Arial" charset="0"/>
        <a:ea typeface="+mn-ea"/>
        <a:cs typeface="+mn-cs"/>
      </a:defRPr>
    </a:lvl8pPr>
    <a:lvl9pPr marL="3657600" algn="l" defTabSz="914400" rtl="0" eaLnBrk="1" latinLnBrk="0" hangingPunct="1">
      <a:defRPr sz="2000" kern="1200">
        <a:solidFill>
          <a:schemeClr val="tx1"/>
        </a:solidFill>
        <a:effectLst>
          <a:outerShdw blurRad="38100" dist="38100" dir="2700000" algn="tl">
            <a:srgbClr val="000000">
              <a:alpha val="43137"/>
            </a:srgbClr>
          </a:outerShdw>
        </a:effectLst>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0066"/>
    <a:srgbClr val="FF6600"/>
    <a:srgbClr val="FF3300"/>
    <a:srgbClr val="0033CC"/>
    <a:srgbClr val="0066FF"/>
    <a:srgbClr val="FF00FF"/>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86400" autoAdjust="0"/>
  </p:normalViewPr>
  <p:slideViewPr>
    <p:cSldViewPr snapToGrid="0">
      <p:cViewPr>
        <p:scale>
          <a:sx n="100" d="100"/>
          <a:sy n="100" d="100"/>
        </p:scale>
        <p:origin x="-504" y="1044"/>
      </p:cViewPr>
      <p:guideLst>
        <p:guide orient="horz" pos="2160"/>
        <p:guide pos="2880"/>
      </p:guideLst>
    </p:cSldViewPr>
  </p:slideViewPr>
  <p:outlineViewPr>
    <p:cViewPr>
      <p:scale>
        <a:sx n="33" d="100"/>
        <a:sy n="33" d="100"/>
      </p:scale>
      <p:origin x="42" y="0"/>
    </p:cViewPr>
  </p:outlineViewPr>
  <p:notesTextViewPr>
    <p:cViewPr>
      <p:scale>
        <a:sx n="100" d="100"/>
        <a:sy n="100" d="100"/>
      </p:scale>
      <p:origin x="0" y="0"/>
    </p:cViewPr>
  </p:notesTextViewPr>
  <p:notesViewPr>
    <p:cSldViewPr snapToGrid="0">
      <p:cViewPr varScale="1">
        <p:scale>
          <a:sx n="80" d="100"/>
          <a:sy n="80" d="100"/>
        </p:scale>
        <p:origin x="-3894" y="-102"/>
      </p:cViewPr>
      <p:guideLst>
        <p:guide orient="horz" pos="3060"/>
        <p:guide pos="2165"/>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8150" cy="485775"/>
          </a:xfrm>
          <a:prstGeom prst="rect">
            <a:avLst/>
          </a:prstGeom>
          <a:noFill/>
          <a:ln w="9525">
            <a:noFill/>
            <a:miter lim="800000"/>
            <a:headEnd/>
            <a:tailEnd/>
          </a:ln>
          <a:effectLst/>
        </p:spPr>
        <p:txBody>
          <a:bodyPr vert="horz" wrap="square" lIns="94787" tIns="47393" rIns="94787" bIns="47393" numCol="1" anchor="t" anchorCtr="0" compatLnSpc="1">
            <a:prstTxWarp prst="textNoShape">
              <a:avLst/>
            </a:prstTxWarp>
          </a:bodyPr>
          <a:lstStyle>
            <a:lvl1pPr defTabSz="947738">
              <a:defRPr sz="1200">
                <a:effectLst/>
              </a:defRPr>
            </a:lvl1pPr>
          </a:lstStyle>
          <a:p>
            <a:pPr>
              <a:defRPr/>
            </a:pPr>
            <a:endParaRPr lang="cs-CZ"/>
          </a:p>
        </p:txBody>
      </p:sp>
      <p:sp>
        <p:nvSpPr>
          <p:cNvPr id="6147" name="Rectangle 3"/>
          <p:cNvSpPr>
            <a:spLocks noGrp="1" noChangeArrowheads="1"/>
          </p:cNvSpPr>
          <p:nvPr>
            <p:ph type="dt" sz="quarter" idx="1"/>
          </p:nvPr>
        </p:nvSpPr>
        <p:spPr bwMode="auto">
          <a:xfrm>
            <a:off x="3894138" y="0"/>
            <a:ext cx="2978150" cy="485775"/>
          </a:xfrm>
          <a:prstGeom prst="rect">
            <a:avLst/>
          </a:prstGeom>
          <a:noFill/>
          <a:ln w="9525">
            <a:noFill/>
            <a:miter lim="800000"/>
            <a:headEnd/>
            <a:tailEnd/>
          </a:ln>
          <a:effectLst/>
        </p:spPr>
        <p:txBody>
          <a:bodyPr vert="horz" wrap="square" lIns="94787" tIns="47393" rIns="94787" bIns="47393" numCol="1" anchor="t" anchorCtr="0" compatLnSpc="1">
            <a:prstTxWarp prst="textNoShape">
              <a:avLst/>
            </a:prstTxWarp>
          </a:bodyPr>
          <a:lstStyle>
            <a:lvl1pPr algn="r" defTabSz="947738">
              <a:defRPr sz="1200">
                <a:effectLst/>
              </a:defRPr>
            </a:lvl1pPr>
          </a:lstStyle>
          <a:p>
            <a:pPr>
              <a:defRPr/>
            </a:pPr>
            <a:endParaRPr lang="cs-CZ"/>
          </a:p>
        </p:txBody>
      </p:sp>
      <p:sp>
        <p:nvSpPr>
          <p:cNvPr id="6148" name="Rectangle 4"/>
          <p:cNvSpPr>
            <a:spLocks noGrp="1" noChangeArrowheads="1"/>
          </p:cNvSpPr>
          <p:nvPr>
            <p:ph type="ftr" sz="quarter" idx="2"/>
          </p:nvPr>
        </p:nvSpPr>
        <p:spPr bwMode="auto">
          <a:xfrm>
            <a:off x="0" y="9226550"/>
            <a:ext cx="2978150" cy="485775"/>
          </a:xfrm>
          <a:prstGeom prst="rect">
            <a:avLst/>
          </a:prstGeom>
          <a:noFill/>
          <a:ln w="9525">
            <a:noFill/>
            <a:miter lim="800000"/>
            <a:headEnd/>
            <a:tailEnd/>
          </a:ln>
          <a:effectLst/>
        </p:spPr>
        <p:txBody>
          <a:bodyPr vert="horz" wrap="square" lIns="94787" tIns="47393" rIns="94787" bIns="47393" numCol="1" anchor="b" anchorCtr="0" compatLnSpc="1">
            <a:prstTxWarp prst="textNoShape">
              <a:avLst/>
            </a:prstTxWarp>
          </a:bodyPr>
          <a:lstStyle>
            <a:lvl1pPr defTabSz="947738">
              <a:defRPr sz="1200">
                <a:effectLst/>
              </a:defRPr>
            </a:lvl1pPr>
          </a:lstStyle>
          <a:p>
            <a:pPr>
              <a:defRPr/>
            </a:pPr>
            <a:endParaRPr lang="cs-CZ"/>
          </a:p>
        </p:txBody>
      </p:sp>
      <p:sp>
        <p:nvSpPr>
          <p:cNvPr id="6149" name="Rectangle 5"/>
          <p:cNvSpPr>
            <a:spLocks noGrp="1" noChangeArrowheads="1"/>
          </p:cNvSpPr>
          <p:nvPr>
            <p:ph type="sldNum" sz="quarter" idx="3"/>
          </p:nvPr>
        </p:nvSpPr>
        <p:spPr bwMode="auto">
          <a:xfrm>
            <a:off x="3894138" y="9226550"/>
            <a:ext cx="2978150" cy="485775"/>
          </a:xfrm>
          <a:prstGeom prst="rect">
            <a:avLst/>
          </a:prstGeom>
          <a:noFill/>
          <a:ln w="9525">
            <a:noFill/>
            <a:miter lim="800000"/>
            <a:headEnd/>
            <a:tailEnd/>
          </a:ln>
          <a:effectLst/>
        </p:spPr>
        <p:txBody>
          <a:bodyPr vert="horz" wrap="square" lIns="94787" tIns="47393" rIns="94787" bIns="47393" numCol="1" anchor="b" anchorCtr="0" compatLnSpc="1">
            <a:prstTxWarp prst="textNoShape">
              <a:avLst/>
            </a:prstTxWarp>
          </a:bodyPr>
          <a:lstStyle>
            <a:lvl1pPr algn="r" defTabSz="947738">
              <a:defRPr sz="1200">
                <a:effectLst/>
              </a:defRPr>
            </a:lvl1pPr>
          </a:lstStyle>
          <a:p>
            <a:pPr>
              <a:defRPr/>
            </a:pPr>
            <a:fld id="{531F9202-6A1E-4E21-8BF6-9A6F57522212}" type="slidenum">
              <a:rPr lang="cs-CZ"/>
              <a:pPr>
                <a:defRPr/>
              </a:pPr>
              <a:t>‹#›</a:t>
            </a:fld>
            <a:endParaRPr lang="cs-CZ"/>
          </a:p>
        </p:txBody>
      </p:sp>
    </p:spTree>
    <p:extLst>
      <p:ext uri="{BB962C8B-B14F-4D97-AF65-F5344CB8AC3E}">
        <p14:creationId xmlns:p14="http://schemas.microsoft.com/office/powerpoint/2010/main" val="30932584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8150" cy="485775"/>
          </a:xfrm>
          <a:prstGeom prst="rect">
            <a:avLst/>
          </a:prstGeom>
          <a:noFill/>
          <a:ln w="9525">
            <a:noFill/>
            <a:miter lim="800000"/>
            <a:headEnd/>
            <a:tailEnd/>
          </a:ln>
          <a:effectLst/>
        </p:spPr>
        <p:txBody>
          <a:bodyPr vert="horz" wrap="square" lIns="94787" tIns="47393" rIns="94787" bIns="47393" numCol="1" anchor="t" anchorCtr="0" compatLnSpc="1">
            <a:prstTxWarp prst="textNoShape">
              <a:avLst/>
            </a:prstTxWarp>
          </a:bodyPr>
          <a:lstStyle>
            <a:lvl1pPr defTabSz="947738">
              <a:defRPr sz="1200">
                <a:effectLst/>
              </a:defRPr>
            </a:lvl1pPr>
          </a:lstStyle>
          <a:p>
            <a:pPr>
              <a:defRPr/>
            </a:pPr>
            <a:endParaRPr lang="cs-CZ"/>
          </a:p>
        </p:txBody>
      </p:sp>
      <p:sp>
        <p:nvSpPr>
          <p:cNvPr id="8195" name="Rectangle 3"/>
          <p:cNvSpPr>
            <a:spLocks noGrp="1" noChangeArrowheads="1"/>
          </p:cNvSpPr>
          <p:nvPr>
            <p:ph type="dt" idx="1"/>
          </p:nvPr>
        </p:nvSpPr>
        <p:spPr bwMode="auto">
          <a:xfrm>
            <a:off x="3894138" y="0"/>
            <a:ext cx="2978150" cy="485775"/>
          </a:xfrm>
          <a:prstGeom prst="rect">
            <a:avLst/>
          </a:prstGeom>
          <a:noFill/>
          <a:ln w="9525">
            <a:noFill/>
            <a:miter lim="800000"/>
            <a:headEnd/>
            <a:tailEnd/>
          </a:ln>
          <a:effectLst/>
        </p:spPr>
        <p:txBody>
          <a:bodyPr vert="horz" wrap="square" lIns="94787" tIns="47393" rIns="94787" bIns="47393" numCol="1" anchor="t" anchorCtr="0" compatLnSpc="1">
            <a:prstTxWarp prst="textNoShape">
              <a:avLst/>
            </a:prstTxWarp>
          </a:bodyPr>
          <a:lstStyle>
            <a:lvl1pPr algn="r" defTabSz="947738">
              <a:defRPr sz="1200">
                <a:effectLst/>
              </a:defRPr>
            </a:lvl1pPr>
          </a:lstStyle>
          <a:p>
            <a:pPr>
              <a:defRPr/>
            </a:pPr>
            <a:endParaRPr lang="cs-CZ"/>
          </a:p>
        </p:txBody>
      </p:sp>
      <p:sp>
        <p:nvSpPr>
          <p:cNvPr id="21508" name="Rectangle 4"/>
          <p:cNvSpPr>
            <a:spLocks noGrp="1" noRot="1" noChangeAspect="1" noChangeArrowheads="1" noTextEdit="1"/>
          </p:cNvSpPr>
          <p:nvPr>
            <p:ph type="sldImg" idx="2"/>
          </p:nvPr>
        </p:nvSpPr>
        <p:spPr bwMode="auto">
          <a:xfrm>
            <a:off x="1008063" y="728663"/>
            <a:ext cx="4857750" cy="364331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7" name="Rectangle 5"/>
          <p:cNvSpPr>
            <a:spLocks noGrp="1" noChangeArrowheads="1"/>
          </p:cNvSpPr>
          <p:nvPr>
            <p:ph type="body" sz="quarter" idx="3"/>
          </p:nvPr>
        </p:nvSpPr>
        <p:spPr bwMode="auto">
          <a:xfrm>
            <a:off x="687388" y="4614863"/>
            <a:ext cx="5499100" cy="4370387"/>
          </a:xfrm>
          <a:prstGeom prst="rect">
            <a:avLst/>
          </a:prstGeom>
          <a:noFill/>
          <a:ln w="9525">
            <a:noFill/>
            <a:miter lim="800000"/>
            <a:headEnd/>
            <a:tailEnd/>
          </a:ln>
          <a:effectLst/>
        </p:spPr>
        <p:txBody>
          <a:bodyPr vert="horz" wrap="square" lIns="94787" tIns="47393" rIns="94787" bIns="47393" numCol="1" anchor="t" anchorCtr="0" compatLnSpc="1">
            <a:prstTxWarp prst="textNoShape">
              <a:avLst/>
            </a:prstTxWarp>
          </a:bodyPr>
          <a:lstStyle/>
          <a:p>
            <a:pPr lvl="0"/>
            <a:r>
              <a:rPr lang="cs-CZ" noProof="0" smtClean="0"/>
              <a:t>Klepnutím lze upravit styly předlohy textu.</a:t>
            </a:r>
          </a:p>
          <a:p>
            <a:pPr lvl="1"/>
            <a:r>
              <a:rPr lang="cs-CZ" noProof="0" smtClean="0"/>
              <a:t>Druhá úroveň</a:t>
            </a:r>
          </a:p>
          <a:p>
            <a:pPr lvl="2"/>
            <a:r>
              <a:rPr lang="cs-CZ" noProof="0" smtClean="0"/>
              <a:t>Třetí úroveň</a:t>
            </a:r>
          </a:p>
          <a:p>
            <a:pPr lvl="3"/>
            <a:r>
              <a:rPr lang="cs-CZ" noProof="0" smtClean="0"/>
              <a:t>Čtvrtá úroveň</a:t>
            </a:r>
          </a:p>
          <a:p>
            <a:pPr lvl="4"/>
            <a:r>
              <a:rPr lang="cs-CZ" noProof="0" smtClean="0"/>
              <a:t>Pátá úroveň</a:t>
            </a:r>
          </a:p>
        </p:txBody>
      </p:sp>
      <p:sp>
        <p:nvSpPr>
          <p:cNvPr id="8198" name="Rectangle 6"/>
          <p:cNvSpPr>
            <a:spLocks noGrp="1" noChangeArrowheads="1"/>
          </p:cNvSpPr>
          <p:nvPr>
            <p:ph type="ftr" sz="quarter" idx="4"/>
          </p:nvPr>
        </p:nvSpPr>
        <p:spPr bwMode="auto">
          <a:xfrm>
            <a:off x="0" y="9226550"/>
            <a:ext cx="2978150" cy="485775"/>
          </a:xfrm>
          <a:prstGeom prst="rect">
            <a:avLst/>
          </a:prstGeom>
          <a:noFill/>
          <a:ln w="9525">
            <a:noFill/>
            <a:miter lim="800000"/>
            <a:headEnd/>
            <a:tailEnd/>
          </a:ln>
          <a:effectLst/>
        </p:spPr>
        <p:txBody>
          <a:bodyPr vert="horz" wrap="square" lIns="94787" tIns="47393" rIns="94787" bIns="47393" numCol="1" anchor="b" anchorCtr="0" compatLnSpc="1">
            <a:prstTxWarp prst="textNoShape">
              <a:avLst/>
            </a:prstTxWarp>
          </a:bodyPr>
          <a:lstStyle>
            <a:lvl1pPr defTabSz="947738">
              <a:defRPr sz="1200">
                <a:effectLst/>
              </a:defRPr>
            </a:lvl1pPr>
          </a:lstStyle>
          <a:p>
            <a:pPr>
              <a:defRPr/>
            </a:pPr>
            <a:endParaRPr lang="cs-CZ"/>
          </a:p>
        </p:txBody>
      </p:sp>
      <p:sp>
        <p:nvSpPr>
          <p:cNvPr id="8199" name="Rectangle 7"/>
          <p:cNvSpPr>
            <a:spLocks noGrp="1" noChangeArrowheads="1"/>
          </p:cNvSpPr>
          <p:nvPr>
            <p:ph type="sldNum" sz="quarter" idx="5"/>
          </p:nvPr>
        </p:nvSpPr>
        <p:spPr bwMode="auto">
          <a:xfrm>
            <a:off x="3894138" y="9226550"/>
            <a:ext cx="2978150" cy="485775"/>
          </a:xfrm>
          <a:prstGeom prst="rect">
            <a:avLst/>
          </a:prstGeom>
          <a:noFill/>
          <a:ln w="9525">
            <a:noFill/>
            <a:miter lim="800000"/>
            <a:headEnd/>
            <a:tailEnd/>
          </a:ln>
          <a:effectLst/>
        </p:spPr>
        <p:txBody>
          <a:bodyPr vert="horz" wrap="square" lIns="94787" tIns="47393" rIns="94787" bIns="47393" numCol="1" anchor="b" anchorCtr="0" compatLnSpc="1">
            <a:prstTxWarp prst="textNoShape">
              <a:avLst/>
            </a:prstTxWarp>
          </a:bodyPr>
          <a:lstStyle>
            <a:lvl1pPr algn="r" defTabSz="947738">
              <a:defRPr sz="1200">
                <a:effectLst/>
              </a:defRPr>
            </a:lvl1pPr>
          </a:lstStyle>
          <a:p>
            <a:pPr>
              <a:defRPr/>
            </a:pPr>
            <a:fld id="{D0D01CAE-1C00-4839-97D6-6651CDCC788F}" type="slidenum">
              <a:rPr lang="cs-CZ"/>
              <a:pPr>
                <a:defRPr/>
              </a:pPr>
              <a:t>‹#›</a:t>
            </a:fld>
            <a:endParaRPr lang="cs-CZ"/>
          </a:p>
        </p:txBody>
      </p:sp>
    </p:spTree>
    <p:extLst>
      <p:ext uri="{BB962C8B-B14F-4D97-AF65-F5344CB8AC3E}">
        <p14:creationId xmlns:p14="http://schemas.microsoft.com/office/powerpoint/2010/main" val="282937966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50C2ABE2-1546-425A-AE9F-1D19A9D53554}" type="slidenum">
              <a:rPr lang="cs-CZ" altLang="cs-CZ" sz="1200" smtClean="0"/>
              <a:pPr eaLnBrk="1" hangingPunct="1"/>
              <a:t>1</a:t>
            </a:fld>
            <a:endParaRPr lang="cs-CZ" altLang="cs-CZ" sz="1200"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ltLang="cs-CZ"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B36E80FB-B12E-4FC8-B660-A8CB6F92B33F}" type="slidenum">
              <a:rPr lang="cs-CZ" altLang="cs-CZ" sz="1200" smtClean="0"/>
              <a:pPr eaLnBrk="1" hangingPunct="1"/>
              <a:t>10</a:t>
            </a:fld>
            <a:endParaRPr lang="cs-CZ" altLang="cs-CZ" sz="1200" smtClean="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ltLang="cs-CZ"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F8F82565-DB7E-40E9-A7AC-1027A11DD0AD}" type="slidenum">
              <a:rPr lang="cs-CZ" altLang="cs-CZ" sz="1200" smtClean="0"/>
              <a:pPr eaLnBrk="1" hangingPunct="1"/>
              <a:t>11</a:t>
            </a:fld>
            <a:endParaRPr lang="cs-CZ" altLang="cs-CZ" sz="1200" smtClean="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ltLang="cs-CZ"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BDFD9CBE-5D3F-45E3-B5B9-33B6341733EC}" type="slidenum">
              <a:rPr lang="cs-CZ" altLang="cs-CZ" sz="1200" smtClean="0"/>
              <a:pPr eaLnBrk="1" hangingPunct="1"/>
              <a:t>12</a:t>
            </a:fld>
            <a:endParaRPr lang="cs-CZ" altLang="cs-CZ" sz="1200"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xfrm>
            <a:off x="700088" y="4640263"/>
            <a:ext cx="5499100" cy="43703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spcBef>
                <a:spcPts val="432"/>
              </a:spcBef>
            </a:pPr>
            <a:r>
              <a:rPr lang="en-GB" altLang="cs-CZ" b="0" u="sng" dirty="0" smtClean="0"/>
              <a:t>Forms of assistance</a:t>
            </a:r>
          </a:p>
          <a:p>
            <a:pPr marL="171450" lvl="1" indent="-171450" eaLnBrk="1" hangingPunct="1">
              <a:lnSpc>
                <a:spcPct val="90000"/>
              </a:lnSpc>
              <a:spcBef>
                <a:spcPts val="432"/>
              </a:spcBef>
              <a:buFont typeface="Arial" panose="020B0604020202020204" pitchFamily="34" charset="0"/>
              <a:buChar char="•"/>
            </a:pPr>
            <a:r>
              <a:rPr lang="en-GB" altLang="cs-CZ" dirty="0" smtClean="0"/>
              <a:t>Gradual elimination of tariffs on imports to EC</a:t>
            </a:r>
            <a:endParaRPr lang="cs-CZ" altLang="cs-CZ" dirty="0" smtClean="0"/>
          </a:p>
          <a:p>
            <a:pPr marL="171450" lvl="1" indent="-171450" eaLnBrk="1" hangingPunct="1">
              <a:lnSpc>
                <a:spcPct val="90000"/>
              </a:lnSpc>
              <a:spcBef>
                <a:spcPts val="432"/>
              </a:spcBef>
              <a:buFont typeface="Arial" panose="020B0604020202020204" pitchFamily="34" charset="0"/>
              <a:buChar char="•"/>
            </a:pPr>
            <a:r>
              <a:rPr lang="en-GB" altLang="cs-CZ" noProof="0" dirty="0" smtClean="0"/>
              <a:t>Financial development </a:t>
            </a:r>
            <a:r>
              <a:rPr lang="en-GB" altLang="cs-CZ" dirty="0" smtClean="0"/>
              <a:t>aid supporting industrialization</a:t>
            </a:r>
            <a:r>
              <a:rPr lang="cs-CZ" altLang="cs-CZ" dirty="0" smtClean="0"/>
              <a:t> (EDF)</a:t>
            </a:r>
          </a:p>
          <a:p>
            <a:pPr marL="171450" lvl="1" indent="-171450" eaLnBrk="1" hangingPunct="1">
              <a:lnSpc>
                <a:spcPct val="90000"/>
              </a:lnSpc>
              <a:spcBef>
                <a:spcPts val="432"/>
              </a:spcBef>
              <a:buFont typeface="Arial" panose="020B0604020202020204" pitchFamily="34" charset="0"/>
              <a:buChar char="•"/>
            </a:pPr>
            <a:r>
              <a:rPr lang="en-GB" altLang="cs-CZ" dirty="0" smtClean="0"/>
              <a:t>Secured access and guaranteed prices for traditional tropical products</a:t>
            </a:r>
          </a:p>
          <a:p>
            <a:pPr marL="171450" lvl="1" indent="-171450" eaLnBrk="1" hangingPunct="1">
              <a:lnSpc>
                <a:spcPct val="90000"/>
              </a:lnSpc>
              <a:spcBef>
                <a:spcPts val="432"/>
              </a:spcBef>
              <a:buFont typeface="Arial" panose="020B0604020202020204" pitchFamily="34" charset="0"/>
              <a:buChar char="•"/>
            </a:pPr>
            <a:r>
              <a:rPr lang="en-GB" altLang="cs-CZ" dirty="0" smtClean="0"/>
              <a:t>Special funds for the stabilization of export earnings from agricultural products (</a:t>
            </a:r>
            <a:r>
              <a:rPr lang="en-GB" altLang="cs-CZ" dirty="0" err="1" smtClean="0"/>
              <a:t>Stabex</a:t>
            </a:r>
            <a:r>
              <a:rPr lang="en-GB" altLang="cs-CZ" dirty="0" smtClean="0"/>
              <a:t>) and mining (</a:t>
            </a:r>
            <a:r>
              <a:rPr lang="en-GB" altLang="cs-CZ" dirty="0" err="1" smtClean="0"/>
              <a:t>Sysmin</a:t>
            </a:r>
            <a:r>
              <a:rPr lang="en-GB" altLang="cs-CZ" dirty="0" smtClean="0"/>
              <a:t>) </a:t>
            </a:r>
          </a:p>
          <a:p>
            <a:pPr marL="0" indent="0" eaLnBrk="1" hangingPunct="1">
              <a:lnSpc>
                <a:spcPct val="90000"/>
              </a:lnSpc>
              <a:buFontTx/>
              <a:buNone/>
            </a:pPr>
            <a:r>
              <a:rPr lang="en-GB" altLang="cs-CZ" u="sng" noProof="0" dirty="0" smtClean="0">
                <a:cs typeface="Arial" charset="0"/>
              </a:rPr>
              <a:t>Political</a:t>
            </a:r>
            <a:r>
              <a:rPr lang="en-GB" altLang="cs-CZ" u="sng" baseline="0" noProof="0" dirty="0" smtClean="0">
                <a:cs typeface="Arial" charset="0"/>
              </a:rPr>
              <a:t> dimension of </a:t>
            </a:r>
            <a:r>
              <a:rPr lang="en-GB" altLang="cs-CZ" u="sng" baseline="0" noProof="0" dirty="0" err="1" smtClean="0">
                <a:cs typeface="Arial" charset="0"/>
              </a:rPr>
              <a:t>Cotonou</a:t>
            </a:r>
            <a:r>
              <a:rPr lang="en-GB" altLang="cs-CZ" u="sng" baseline="0" noProof="0" dirty="0" smtClean="0">
                <a:cs typeface="Arial" charset="0"/>
              </a:rPr>
              <a:t> Agreement</a:t>
            </a:r>
          </a:p>
          <a:p>
            <a:pPr marL="171450" indent="-171450" eaLnBrk="1" hangingPunct="1">
              <a:lnSpc>
                <a:spcPct val="90000"/>
              </a:lnSpc>
              <a:buFont typeface="Arial" panose="020B0604020202020204" pitchFamily="34" charset="0"/>
              <a:buChar char="•"/>
            </a:pPr>
            <a:r>
              <a:rPr lang="en-GB" altLang="cs-CZ" baseline="0" noProof="0" dirty="0" smtClean="0">
                <a:cs typeface="Arial" charset="0"/>
              </a:rPr>
              <a:t>Respect for human rights</a:t>
            </a:r>
          </a:p>
          <a:p>
            <a:pPr marL="171450" indent="-171450" eaLnBrk="1" hangingPunct="1">
              <a:lnSpc>
                <a:spcPct val="90000"/>
              </a:lnSpc>
              <a:buFont typeface="Arial" panose="020B0604020202020204" pitchFamily="34" charset="0"/>
              <a:buChar char="•"/>
            </a:pPr>
            <a:r>
              <a:rPr lang="en-GB" altLang="cs-CZ" baseline="0" noProof="0" dirty="0" smtClean="0">
                <a:cs typeface="Arial" charset="0"/>
              </a:rPr>
              <a:t>Building democratic institutions</a:t>
            </a:r>
          </a:p>
          <a:p>
            <a:pPr marL="171450" indent="-171450" eaLnBrk="1" hangingPunct="1">
              <a:lnSpc>
                <a:spcPct val="90000"/>
              </a:lnSpc>
              <a:buFont typeface="Arial" panose="020B0604020202020204" pitchFamily="34" charset="0"/>
              <a:buChar char="•"/>
            </a:pPr>
            <a:r>
              <a:rPr lang="en-GB" altLang="cs-CZ" noProof="0" dirty="0" smtClean="0">
                <a:cs typeface="Arial" charset="0"/>
              </a:rPr>
              <a:t>Rule of law and avoidance of corruption</a:t>
            </a:r>
          </a:p>
          <a:p>
            <a:pPr marL="171450" indent="-171450" eaLnBrk="1" hangingPunct="1">
              <a:lnSpc>
                <a:spcPct val="90000"/>
              </a:lnSpc>
              <a:buFont typeface="Arial" panose="020B0604020202020204" pitchFamily="34" charset="0"/>
              <a:buChar char="•"/>
            </a:pPr>
            <a:r>
              <a:rPr lang="en-GB" altLang="cs-CZ" noProof="0" dirty="0" smtClean="0">
                <a:cs typeface="Arial" charset="0"/>
              </a:rPr>
              <a:t>Democratic elections and freedom of media</a:t>
            </a:r>
          </a:p>
          <a:p>
            <a:pPr marL="171450" indent="-171450" eaLnBrk="1" hangingPunct="1">
              <a:lnSpc>
                <a:spcPct val="90000"/>
              </a:lnSpc>
              <a:buFont typeface="Arial" panose="020B0604020202020204" pitchFamily="34" charset="0"/>
              <a:buChar char="•"/>
            </a:pPr>
            <a:r>
              <a:rPr lang="en-GB" altLang="cs-CZ" noProof="0" dirty="0" smtClean="0">
                <a:cs typeface="Arial" charset="0"/>
              </a:rPr>
              <a:t>Fight against terrorism</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txBox="1">
            <a:spLocks noGrp="1" noChangeArrowheads="1"/>
          </p:cNvSpPr>
          <p:nvPr/>
        </p:nvSpPr>
        <p:spPr bwMode="auto">
          <a:xfrm>
            <a:off x="3894138" y="9226550"/>
            <a:ext cx="297815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787" tIns="47393" rIns="94787" bIns="47393" anchor="b"/>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algn="r" eaLnBrk="1" hangingPunct="1"/>
            <a:fld id="{AD712522-6186-49B5-87A9-FB6DDBF65284}" type="slidenum">
              <a:rPr lang="cs-CZ" altLang="cs-CZ" sz="1200">
                <a:effectLst/>
              </a:rPr>
              <a:pPr algn="r" eaLnBrk="1" hangingPunct="1"/>
              <a:t>13</a:t>
            </a:fld>
            <a:endParaRPr lang="cs-CZ" altLang="cs-CZ" sz="1200">
              <a:effectLst/>
            </a:endParaRPr>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endParaRPr lang="en-GB" altLang="cs-CZ" u="sng"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txBox="1">
            <a:spLocks noGrp="1" noChangeArrowheads="1"/>
          </p:cNvSpPr>
          <p:nvPr/>
        </p:nvSpPr>
        <p:spPr bwMode="auto">
          <a:xfrm>
            <a:off x="3894138" y="9226550"/>
            <a:ext cx="297815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787" tIns="47393" rIns="94787" bIns="47393" anchor="b"/>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algn="r" eaLnBrk="1" hangingPunct="1"/>
            <a:fld id="{AD712522-6186-49B5-87A9-FB6DDBF65284}" type="slidenum">
              <a:rPr lang="cs-CZ" altLang="cs-CZ" sz="1200">
                <a:effectLst/>
              </a:rPr>
              <a:pPr algn="r" eaLnBrk="1" hangingPunct="1"/>
              <a:t>14</a:t>
            </a:fld>
            <a:endParaRPr lang="cs-CZ" altLang="cs-CZ" sz="1200">
              <a:effectLst/>
            </a:endParaRPr>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1200" b="0" i="0" u="sng" kern="1200" noProof="0" dirty="0" smtClean="0">
                <a:solidFill>
                  <a:schemeClr val="tx1"/>
                </a:solidFill>
                <a:effectLst/>
                <a:latin typeface="Arial" charset="0"/>
                <a:ea typeface="+mn-ea"/>
                <a:cs typeface="+mn-cs"/>
              </a:rPr>
              <a:t>Quality standards for bananas</a:t>
            </a:r>
          </a:p>
          <a:p>
            <a:pPr marL="171450" indent="-171450">
              <a:buFont typeface="Arial" panose="020B0604020202020204" pitchFamily="34" charset="0"/>
              <a:buChar char="•"/>
            </a:pPr>
            <a:r>
              <a:rPr lang="en-GB" sz="1200" b="0" i="0" kern="1200" noProof="0" dirty="0" smtClean="0">
                <a:solidFill>
                  <a:schemeClr val="tx1"/>
                </a:solidFill>
                <a:effectLst/>
                <a:latin typeface="Arial" charset="0"/>
                <a:ea typeface="+mn-ea"/>
                <a:cs typeface="+mn-cs"/>
              </a:rPr>
              <a:t>The regulation took effect on 1 January 1995</a:t>
            </a:r>
          </a:p>
          <a:p>
            <a:pPr marL="171450" indent="-171450">
              <a:buFont typeface="Arial" panose="020B0604020202020204" pitchFamily="34" charset="0"/>
              <a:buChar char="•"/>
            </a:pPr>
            <a:r>
              <a:rPr lang="en-GB" sz="1200" b="0" i="0" kern="1200" noProof="0" dirty="0" smtClean="0">
                <a:solidFill>
                  <a:schemeClr val="tx1"/>
                </a:solidFill>
                <a:effectLst/>
                <a:latin typeface="Arial" charset="0"/>
                <a:ea typeface="+mn-ea"/>
                <a:cs typeface="+mn-cs"/>
              </a:rPr>
              <a:t>Bananas sold as </a:t>
            </a:r>
            <a:r>
              <a:rPr lang="en-GB" sz="1200" b="0" i="0" kern="1200" noProof="0" dirty="0" err="1" smtClean="0">
                <a:solidFill>
                  <a:schemeClr val="tx1"/>
                </a:solidFill>
                <a:effectLst/>
                <a:latin typeface="Arial" charset="0"/>
                <a:ea typeface="+mn-ea"/>
                <a:cs typeface="+mn-cs"/>
              </a:rPr>
              <a:t>unripened</a:t>
            </a:r>
            <a:r>
              <a:rPr lang="en-GB" sz="1200" b="0" i="0" kern="1200" noProof="0" dirty="0" smtClean="0">
                <a:solidFill>
                  <a:schemeClr val="tx1"/>
                </a:solidFill>
                <a:effectLst/>
                <a:latin typeface="Arial" charset="0"/>
                <a:ea typeface="+mn-ea"/>
                <a:cs typeface="+mn-cs"/>
              </a:rPr>
              <a:t> should be green, firm and intact, fit for human consumption, not rotten, clean, free of pests and damage from pests, free from deformation or abnormal curvature, free from bruising, free of any foreign smell or taste.</a:t>
            </a:r>
          </a:p>
          <a:p>
            <a:pPr marL="171450" indent="-171450">
              <a:buFont typeface="Arial" panose="020B0604020202020204" pitchFamily="34" charset="0"/>
              <a:buChar char="•"/>
            </a:pPr>
            <a:r>
              <a:rPr lang="en-GB" sz="1200" b="0" i="0" kern="1200" noProof="0" dirty="0" smtClean="0">
                <a:solidFill>
                  <a:schemeClr val="tx1"/>
                </a:solidFill>
                <a:effectLst/>
                <a:latin typeface="Arial" charset="0"/>
                <a:ea typeface="+mn-ea"/>
                <a:cs typeface="+mn-cs"/>
              </a:rPr>
              <a:t>The minimum size (with tolerances and exceptions) is a length of 14 cm and a thickness (grade) of 2.7 cm. </a:t>
            </a:r>
          </a:p>
          <a:p>
            <a:pPr marL="171450" indent="-171450">
              <a:buFont typeface="Arial" panose="020B0604020202020204" pitchFamily="34" charset="0"/>
              <a:buChar char="•"/>
            </a:pPr>
            <a:r>
              <a:rPr lang="en-GB" sz="1200" b="0" i="0" kern="1200" noProof="0" dirty="0" smtClean="0">
                <a:solidFill>
                  <a:schemeClr val="tx1"/>
                </a:solidFill>
                <a:effectLst/>
                <a:latin typeface="Arial" charset="0"/>
                <a:ea typeface="+mn-ea"/>
                <a:cs typeface="+mn-cs"/>
              </a:rPr>
              <a:t>Only Extra class bananas have to comply fully with the shape specifications. Class I bananas are permitted to have only "slight defects of shape". Class II bananas are permitted to have "defects of shape" . Sale of bananas below the minimum size is almost always prohibited (with exceptions only for bananas from a few regions where bananas are traditionally smaller).</a:t>
            </a:r>
            <a:endParaRPr lang="cs-CZ" sz="1200" b="0" i="0" kern="1200" noProof="0" dirty="0" smtClean="0">
              <a:solidFill>
                <a:schemeClr val="tx1"/>
              </a:solidFill>
              <a:effectLst/>
              <a:latin typeface="Arial" charset="0"/>
              <a:ea typeface="+mn-ea"/>
              <a:cs typeface="+mn-cs"/>
            </a:endParaRPr>
          </a:p>
          <a:p>
            <a:pPr marL="0" indent="0">
              <a:buFont typeface="Arial" panose="020B0604020202020204" pitchFamily="34" charset="0"/>
              <a:buNone/>
            </a:pPr>
            <a:endParaRPr lang="cs-CZ" sz="1200" b="0" i="0" kern="1200" noProof="0" dirty="0" smtClean="0">
              <a:solidFill>
                <a:schemeClr val="tx1"/>
              </a:solidFill>
              <a:effectLst/>
              <a:latin typeface="Arial" charset="0"/>
              <a:ea typeface="+mn-ea"/>
              <a:cs typeface="+mn-cs"/>
            </a:endParaRPr>
          </a:p>
          <a:p>
            <a:pPr marL="0" indent="0">
              <a:buFont typeface="Arial" panose="020B0604020202020204" pitchFamily="34" charset="0"/>
              <a:buNone/>
            </a:pPr>
            <a:r>
              <a:rPr lang="cs-CZ" sz="1200" b="0" i="0" kern="1200" noProof="0" dirty="0" smtClean="0">
                <a:solidFill>
                  <a:schemeClr val="tx1"/>
                </a:solidFill>
                <a:effectLst/>
                <a:latin typeface="Arial" charset="0"/>
                <a:ea typeface="+mn-ea"/>
                <a:cs typeface="+mn-cs"/>
              </a:rPr>
              <a:t>Source: </a:t>
            </a:r>
            <a:r>
              <a:rPr lang="cs-CZ" sz="1200" b="0" i="0" kern="1200" noProof="0" dirty="0" err="1" smtClean="0">
                <a:solidFill>
                  <a:schemeClr val="tx1"/>
                </a:solidFill>
                <a:effectLst/>
                <a:latin typeface="Arial" charset="0"/>
                <a:ea typeface="+mn-ea"/>
                <a:cs typeface="+mn-cs"/>
              </a:rPr>
              <a:t>Jovanović</a:t>
            </a:r>
            <a:r>
              <a:rPr lang="cs-CZ" sz="1200" b="0" i="0" kern="1200" noProof="0" dirty="0" smtClean="0">
                <a:solidFill>
                  <a:schemeClr val="tx1"/>
                </a:solidFill>
                <a:effectLst/>
                <a:latin typeface="Arial" charset="0"/>
                <a:ea typeface="+mn-ea"/>
                <a:cs typeface="+mn-cs"/>
              </a:rPr>
              <a:t>, </a:t>
            </a:r>
            <a:r>
              <a:rPr lang="cs-CZ" sz="1200" b="0" i="0" kern="1200" noProof="0" dirty="0" err="1" smtClean="0">
                <a:solidFill>
                  <a:schemeClr val="tx1"/>
                </a:solidFill>
                <a:effectLst/>
                <a:latin typeface="Arial" charset="0"/>
                <a:ea typeface="+mn-ea"/>
                <a:cs typeface="+mn-cs"/>
              </a:rPr>
              <a:t>The</a:t>
            </a:r>
            <a:r>
              <a:rPr lang="cs-CZ" sz="1200" b="0" i="0" kern="1200" noProof="0" dirty="0" smtClean="0">
                <a:solidFill>
                  <a:schemeClr val="tx1"/>
                </a:solidFill>
                <a:effectLst/>
                <a:latin typeface="Arial" charset="0"/>
                <a:ea typeface="+mn-ea"/>
                <a:cs typeface="+mn-cs"/>
              </a:rPr>
              <a:t> </a:t>
            </a:r>
            <a:r>
              <a:rPr lang="cs-CZ" sz="1200" b="0" i="0" kern="1200" noProof="0" dirty="0" err="1" smtClean="0">
                <a:solidFill>
                  <a:schemeClr val="tx1"/>
                </a:solidFill>
                <a:effectLst/>
                <a:latin typeface="Arial" charset="0"/>
                <a:ea typeface="+mn-ea"/>
                <a:cs typeface="+mn-cs"/>
              </a:rPr>
              <a:t>Economics</a:t>
            </a:r>
            <a:r>
              <a:rPr lang="cs-CZ" sz="1200" b="0" i="0" kern="1200" noProof="0" dirty="0" smtClean="0">
                <a:solidFill>
                  <a:schemeClr val="tx1"/>
                </a:solidFill>
                <a:effectLst/>
                <a:latin typeface="Arial" charset="0"/>
                <a:ea typeface="+mn-ea"/>
                <a:cs typeface="+mn-cs"/>
              </a:rPr>
              <a:t> </a:t>
            </a:r>
            <a:r>
              <a:rPr lang="cs-CZ" sz="1200" b="0" i="0" kern="1200" noProof="0" dirty="0" err="1" smtClean="0">
                <a:solidFill>
                  <a:schemeClr val="tx1"/>
                </a:solidFill>
                <a:effectLst/>
                <a:latin typeface="Arial" charset="0"/>
                <a:ea typeface="+mn-ea"/>
                <a:cs typeface="+mn-cs"/>
              </a:rPr>
              <a:t>of</a:t>
            </a:r>
            <a:r>
              <a:rPr lang="cs-CZ" sz="1200" b="0" i="0" kern="1200" noProof="0" dirty="0" smtClean="0">
                <a:solidFill>
                  <a:schemeClr val="tx1"/>
                </a:solidFill>
                <a:effectLst/>
                <a:latin typeface="Arial" charset="0"/>
                <a:ea typeface="+mn-ea"/>
                <a:cs typeface="+mn-cs"/>
              </a:rPr>
              <a:t> </a:t>
            </a:r>
            <a:r>
              <a:rPr lang="cs-CZ" sz="1200" b="0" i="0" kern="1200" noProof="0" dirty="0" err="1" smtClean="0">
                <a:solidFill>
                  <a:schemeClr val="tx1"/>
                </a:solidFill>
                <a:effectLst/>
                <a:latin typeface="Arial" charset="0"/>
                <a:ea typeface="+mn-ea"/>
                <a:cs typeface="+mn-cs"/>
              </a:rPr>
              <a:t>European</a:t>
            </a:r>
            <a:r>
              <a:rPr lang="cs-CZ" sz="1200" b="0" i="0" kern="1200" noProof="0" dirty="0" smtClean="0">
                <a:solidFill>
                  <a:schemeClr val="tx1"/>
                </a:solidFill>
                <a:effectLst/>
                <a:latin typeface="Arial" charset="0"/>
                <a:ea typeface="+mn-ea"/>
                <a:cs typeface="+mn-cs"/>
              </a:rPr>
              <a:t> </a:t>
            </a:r>
            <a:r>
              <a:rPr lang="cs-CZ" sz="1200" b="0" i="0" kern="1200" noProof="0" dirty="0" err="1" smtClean="0">
                <a:solidFill>
                  <a:schemeClr val="tx1"/>
                </a:solidFill>
                <a:effectLst/>
                <a:latin typeface="Arial" charset="0"/>
                <a:ea typeface="+mn-ea"/>
                <a:cs typeface="+mn-cs"/>
              </a:rPr>
              <a:t>Integration</a:t>
            </a:r>
            <a:r>
              <a:rPr lang="cs-CZ" sz="1200" b="0" i="0" kern="1200" noProof="0" dirty="0" smtClean="0">
                <a:solidFill>
                  <a:schemeClr val="tx1"/>
                </a:solidFill>
                <a:effectLst/>
                <a:latin typeface="Arial" charset="0"/>
                <a:ea typeface="+mn-ea"/>
                <a:cs typeface="+mn-cs"/>
              </a:rPr>
              <a:t>, Edward </a:t>
            </a:r>
            <a:r>
              <a:rPr lang="cs-CZ" sz="1200" b="0" i="0" kern="1200" noProof="0" dirty="0" err="1" smtClean="0">
                <a:solidFill>
                  <a:schemeClr val="tx1"/>
                </a:solidFill>
                <a:effectLst/>
                <a:latin typeface="Arial" charset="0"/>
                <a:ea typeface="+mn-ea"/>
                <a:cs typeface="+mn-cs"/>
              </a:rPr>
              <a:t>Elgar</a:t>
            </a:r>
            <a:r>
              <a:rPr lang="cs-CZ" sz="1200" b="0" i="0" kern="1200" noProof="0" dirty="0" smtClean="0">
                <a:solidFill>
                  <a:schemeClr val="tx1"/>
                </a:solidFill>
                <a:effectLst/>
                <a:latin typeface="Arial" charset="0"/>
                <a:ea typeface="+mn-ea"/>
                <a:cs typeface="+mn-cs"/>
              </a:rPr>
              <a:t> 2005, p. 540-542</a:t>
            </a:r>
          </a:p>
          <a:p>
            <a:pPr marL="0" marR="0" indent="0" algn="l" defTabSz="9144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cs-CZ" sz="1200" b="0" i="0" kern="1200" baseline="0" noProof="0" dirty="0" err="1" smtClean="0">
                <a:solidFill>
                  <a:schemeClr val="tx1"/>
                </a:solidFill>
                <a:effectLst/>
                <a:latin typeface="Arial" charset="0"/>
                <a:ea typeface="+mn-ea"/>
                <a:cs typeface="+mn-cs"/>
              </a:rPr>
              <a:t>Wikipedia</a:t>
            </a:r>
            <a:r>
              <a:rPr lang="cs-CZ" sz="1200" b="0" i="0" kern="1200" baseline="0" noProof="0" dirty="0" smtClean="0">
                <a:solidFill>
                  <a:schemeClr val="tx1"/>
                </a:solidFill>
                <a:effectLst/>
                <a:latin typeface="Arial" charset="0"/>
                <a:ea typeface="+mn-ea"/>
                <a:cs typeface="+mn-cs"/>
              </a:rPr>
              <a:t>, </a:t>
            </a:r>
            <a:r>
              <a:rPr lang="cs-CZ" sz="1200" b="0" i="0" kern="1200" baseline="0" noProof="0" dirty="0" err="1" smtClean="0">
                <a:solidFill>
                  <a:schemeClr val="tx1"/>
                </a:solidFill>
                <a:effectLst/>
                <a:latin typeface="Arial" charset="0"/>
                <a:ea typeface="+mn-ea"/>
                <a:cs typeface="+mn-cs"/>
              </a:rPr>
              <a:t>page</a:t>
            </a:r>
            <a:r>
              <a:rPr lang="cs-CZ" sz="1200" b="0" i="0" kern="1200" baseline="0" noProof="0" dirty="0" smtClean="0">
                <a:solidFill>
                  <a:schemeClr val="tx1"/>
                </a:solidFill>
                <a:effectLst/>
                <a:latin typeface="Arial" charset="0"/>
                <a:ea typeface="+mn-ea"/>
                <a:cs typeface="+mn-cs"/>
              </a:rPr>
              <a:t> </a:t>
            </a:r>
            <a:r>
              <a:rPr lang="en-US" sz="1200" b="0" i="1" kern="1200" dirty="0" smtClean="0">
                <a:solidFill>
                  <a:schemeClr val="tx1"/>
                </a:solidFill>
                <a:effectLst/>
                <a:latin typeface="Arial" charset="0"/>
                <a:ea typeface="+mn-ea"/>
                <a:cs typeface="+mn-cs"/>
              </a:rPr>
              <a:t>Commission Regulation (EC) No 2257/94</a:t>
            </a:r>
            <a:endParaRPr lang="en-GB" sz="1200" b="0" i="0" kern="1200" noProof="0" dirty="0" smtClean="0">
              <a:solidFill>
                <a:schemeClr val="tx1"/>
              </a:solidFill>
              <a:effectLst/>
              <a:latin typeface="Arial" charset="0"/>
              <a:ea typeface="+mn-ea"/>
              <a:cs typeface="+mn-cs"/>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5616601F-6F6F-45DD-A520-340E21549AE2}" type="slidenum">
              <a:rPr lang="cs-CZ" altLang="cs-CZ" sz="1200" smtClean="0"/>
              <a:pPr eaLnBrk="1" hangingPunct="1"/>
              <a:t>15</a:t>
            </a:fld>
            <a:endParaRPr lang="cs-CZ" altLang="cs-CZ" sz="1200" smtClean="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endParaRPr lang="cs-CZ" altLang="cs-CZ"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C807E72B-8BE5-4E1D-8F98-99C91FE23D5A}" type="slidenum">
              <a:rPr lang="cs-CZ" altLang="cs-CZ" sz="1200" smtClean="0"/>
              <a:pPr eaLnBrk="1" hangingPunct="1"/>
              <a:t>16</a:t>
            </a:fld>
            <a:endParaRPr lang="cs-CZ" altLang="cs-CZ" sz="1200" smtClean="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ltLang="cs-CZ"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3B180B35-2DED-4A75-A88A-5119CA21C493}" type="slidenum">
              <a:rPr lang="cs-CZ" altLang="cs-CZ" sz="1200" smtClean="0"/>
              <a:pPr eaLnBrk="1" hangingPunct="1"/>
              <a:t>17</a:t>
            </a:fld>
            <a:endParaRPr lang="cs-CZ" altLang="cs-CZ" sz="1200"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ltLang="cs-CZ"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3B180B35-2DED-4A75-A88A-5119CA21C493}" type="slidenum">
              <a:rPr lang="cs-CZ" altLang="cs-CZ" sz="1200" smtClean="0"/>
              <a:pPr eaLnBrk="1" hangingPunct="1"/>
              <a:t>18</a:t>
            </a:fld>
            <a:endParaRPr lang="cs-CZ" altLang="cs-CZ" sz="1200"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ltLang="cs-CZ" dirty="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A971FC3C-D459-42D1-A891-D151AA5EAA61}" type="slidenum">
              <a:rPr lang="cs-CZ" altLang="cs-CZ" sz="1200" smtClean="0"/>
              <a:pPr eaLnBrk="1" hangingPunct="1"/>
              <a:t>19</a:t>
            </a:fld>
            <a:endParaRPr lang="cs-CZ" altLang="cs-CZ" sz="1200"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endParaRPr lang="cs-CZ" altLang="cs-CZ"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EC4DAAFE-973E-468A-952E-0E6A73DE0242}" type="slidenum">
              <a:rPr lang="cs-CZ" altLang="cs-CZ" sz="1200" smtClean="0"/>
              <a:pPr eaLnBrk="1" hangingPunct="1"/>
              <a:t>2</a:t>
            </a:fld>
            <a:endParaRPr lang="cs-CZ" altLang="cs-CZ" sz="1200" smtClean="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eaLnBrk="1" hangingPunct="1">
              <a:buFontTx/>
              <a:buNone/>
            </a:pPr>
            <a:endParaRPr lang="cs-CZ" altLang="cs-CZ"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00729066-CD33-4FB6-9C77-14D377666529}" type="slidenum">
              <a:rPr lang="cs-CZ" altLang="cs-CZ" sz="1200" smtClean="0"/>
              <a:pPr eaLnBrk="1" hangingPunct="1"/>
              <a:t>20</a:t>
            </a:fld>
            <a:endParaRPr lang="cs-CZ" altLang="cs-CZ" sz="1200" smtClean="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cs-CZ" altLang="cs-CZ"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807F2743-F031-4F75-8B01-505D178B5695}" type="slidenum">
              <a:rPr lang="cs-CZ" altLang="cs-CZ" sz="1200" smtClean="0"/>
              <a:pPr eaLnBrk="1" hangingPunct="1"/>
              <a:t>3</a:t>
            </a:fld>
            <a:endParaRPr lang="cs-CZ" altLang="cs-CZ" sz="1200"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cs-CZ" u="sng" noProof="0" dirty="0" smtClean="0"/>
              <a:t>Manifestations of US unilateral legislation</a:t>
            </a:r>
          </a:p>
          <a:p>
            <a:pPr marL="171450" indent="-171450" eaLnBrk="1" hangingPunct="1">
              <a:buFont typeface="Arial" panose="020B0604020202020204" pitchFamily="34" charset="0"/>
              <a:buChar char="•"/>
            </a:pPr>
            <a:r>
              <a:rPr lang="en-GB" altLang="cs-CZ" u="none" noProof="0" dirty="0" smtClean="0"/>
              <a:t>Definition of its own unfair trade practices</a:t>
            </a:r>
          </a:p>
          <a:p>
            <a:pPr marL="171450" indent="-171450" eaLnBrk="1" hangingPunct="1">
              <a:buFont typeface="Arial" panose="020B0604020202020204" pitchFamily="34" charset="0"/>
              <a:buChar char="•"/>
            </a:pPr>
            <a:r>
              <a:rPr lang="en-GB" altLang="cs-CZ" u="none" noProof="0" dirty="0" smtClean="0"/>
              <a:t>Preference for direct negotiations with US authorities instead of arbitration with multilateral organization</a:t>
            </a:r>
          </a:p>
          <a:p>
            <a:pPr marL="171450" indent="-171450" eaLnBrk="1" hangingPunct="1">
              <a:buFont typeface="Arial" panose="020B0604020202020204" pitchFamily="34" charset="0"/>
              <a:buChar char="•"/>
            </a:pPr>
            <a:r>
              <a:rPr lang="en-GB" altLang="cs-CZ" u="none" noProof="0" dirty="0" smtClean="0"/>
              <a:t>Legal means for the threat of retaliation measures in order to pursue trade objectives</a:t>
            </a:r>
          </a:p>
          <a:p>
            <a:pPr marL="171450" indent="-171450" eaLnBrk="1" hangingPunct="1">
              <a:buFont typeface="Arial" panose="020B0604020202020204" pitchFamily="34" charset="0"/>
              <a:buChar char="•"/>
            </a:pPr>
            <a:r>
              <a:rPr lang="en-GB" altLang="cs-CZ" u="none" noProof="0" dirty="0" smtClean="0"/>
              <a:t>Extraterritorial enforcement (sanctions against foreign companies that invested in the development of petroleum or gas in Iran and Libya, lawsuits against foreign companies that invested in confiscated US property in Cuba)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txBox="1">
            <a:spLocks noGrp="1" noChangeArrowheads="1"/>
          </p:cNvSpPr>
          <p:nvPr/>
        </p:nvSpPr>
        <p:spPr bwMode="auto">
          <a:xfrm>
            <a:off x="3894138" y="9226550"/>
            <a:ext cx="297815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787" tIns="47393" rIns="94787" bIns="47393" anchor="b"/>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algn="r" eaLnBrk="1" hangingPunct="1"/>
            <a:fld id="{87FE7BBC-D037-4231-8DDA-03BF7F03484C}" type="slidenum">
              <a:rPr lang="cs-CZ" altLang="cs-CZ" sz="1200">
                <a:effectLst/>
              </a:rPr>
              <a:pPr algn="r" eaLnBrk="1" hangingPunct="1"/>
              <a:t>4</a:t>
            </a:fld>
            <a:endParaRPr lang="cs-CZ" altLang="cs-CZ" sz="1200">
              <a:effectLst/>
            </a:endParaRPr>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cs-CZ" u="sng" noProof="0" dirty="0" smtClean="0"/>
              <a:t>GATT</a:t>
            </a:r>
            <a:r>
              <a:rPr lang="cs-CZ" altLang="cs-CZ" u="sng" noProof="0" dirty="0" smtClean="0"/>
              <a:t>/WTO</a:t>
            </a:r>
            <a:r>
              <a:rPr lang="en-GB" altLang="cs-CZ" u="sng" noProof="0" dirty="0" smtClean="0"/>
              <a:t> conditions for regional groupings</a:t>
            </a:r>
          </a:p>
          <a:p>
            <a:pPr marL="171450" indent="-171450" eaLnBrk="1" hangingPunct="1">
              <a:buFont typeface="Arial" panose="020B0604020202020204" pitchFamily="34" charset="0"/>
              <a:buChar char="•"/>
            </a:pPr>
            <a:r>
              <a:rPr lang="en-GB" altLang="cs-CZ" noProof="0" dirty="0" smtClean="0"/>
              <a:t>Move to the regional arrangement must take place within a reasonable time</a:t>
            </a:r>
          </a:p>
          <a:p>
            <a:pPr marL="171450" indent="-171450" eaLnBrk="1" hangingPunct="1">
              <a:buFont typeface="Arial" panose="020B0604020202020204" pitchFamily="34" charset="0"/>
              <a:buChar char="•"/>
            </a:pPr>
            <a:r>
              <a:rPr lang="en-GB" altLang="cs-CZ" noProof="0" dirty="0" smtClean="0"/>
              <a:t>Regional arrangement should cover substantially all trade</a:t>
            </a:r>
          </a:p>
          <a:p>
            <a:pPr marL="171450" indent="-171450" eaLnBrk="1" hangingPunct="1">
              <a:buFont typeface="Arial" panose="020B0604020202020204" pitchFamily="34" charset="0"/>
              <a:buChar char="•"/>
            </a:pPr>
            <a:r>
              <a:rPr lang="en-GB" altLang="cs-CZ" noProof="0" dirty="0" smtClean="0"/>
              <a:t>The general incidence of regulation of commerce should not be higher than before the creation of regional arrangement</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txBox="1">
            <a:spLocks noGrp="1" noChangeArrowheads="1"/>
          </p:cNvSpPr>
          <p:nvPr/>
        </p:nvSpPr>
        <p:spPr bwMode="auto">
          <a:xfrm>
            <a:off x="3894138" y="9226550"/>
            <a:ext cx="297815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787" tIns="47393" rIns="94787" bIns="47393" anchor="b"/>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algn="r" eaLnBrk="1" hangingPunct="1"/>
            <a:fld id="{6A88BCDF-3FC2-4196-AB3D-22D2F4CFA977}" type="slidenum">
              <a:rPr lang="cs-CZ" altLang="cs-CZ" sz="1200">
                <a:effectLst/>
              </a:rPr>
              <a:pPr algn="r" eaLnBrk="1" hangingPunct="1"/>
              <a:t>5</a:t>
            </a:fld>
            <a:endParaRPr lang="cs-CZ" altLang="cs-CZ" sz="1200">
              <a:effectLst/>
            </a:endParaRPr>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endParaRPr lang="cs-CZ" altLang="cs-CZ"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629AB82B-70E1-4A87-9DFA-AFBAAAAE0F2F}" type="slidenum">
              <a:rPr lang="cs-CZ" altLang="cs-CZ" sz="1200" smtClean="0"/>
              <a:pPr eaLnBrk="1" hangingPunct="1"/>
              <a:t>6</a:t>
            </a:fld>
            <a:endParaRPr lang="cs-CZ" altLang="cs-CZ" sz="1200"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buFontTx/>
              <a:buChar char="•"/>
            </a:pPr>
            <a:endParaRPr lang="en-GB" altLang="cs-CZ"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A77CD644-8F26-412C-930E-641CF81AAF52}" type="slidenum">
              <a:rPr lang="cs-CZ" altLang="cs-CZ" sz="1200" smtClean="0"/>
              <a:pPr eaLnBrk="1" hangingPunct="1"/>
              <a:t>7</a:t>
            </a:fld>
            <a:endParaRPr lang="cs-CZ" altLang="cs-CZ" sz="1200" smtClean="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r>
              <a:rPr lang="en-GB" altLang="cs-CZ" u="sng" dirty="0" smtClean="0"/>
              <a:t>Diverse trade partners</a:t>
            </a:r>
          </a:p>
          <a:p>
            <a:pPr marL="228600" indent="-228600" eaLnBrk="1" hangingPunct="1">
              <a:buFontTx/>
              <a:buChar char="•"/>
            </a:pPr>
            <a:r>
              <a:rPr lang="en-GB" altLang="cs-CZ" dirty="0" smtClean="0"/>
              <a:t>European non-EU countries (5 % Luxemburg, 80 % Latvia) </a:t>
            </a:r>
          </a:p>
          <a:p>
            <a:pPr marL="228600" indent="-228600" eaLnBrk="1" hangingPunct="1">
              <a:buFontTx/>
              <a:buChar char="•"/>
            </a:pPr>
            <a:r>
              <a:rPr lang="en-GB" altLang="cs-CZ" dirty="0" smtClean="0"/>
              <a:t>North America (40 % Ireland, 10 % Baltic Republics)</a:t>
            </a:r>
          </a:p>
          <a:p>
            <a:pPr marL="228600" indent="-228600" eaLnBrk="1" hangingPunct="1">
              <a:buFontTx/>
              <a:buChar char="•"/>
            </a:pPr>
            <a:r>
              <a:rPr lang="en-GB" altLang="cs-CZ" dirty="0" smtClean="0"/>
              <a:t>South America (historical links with Spain and Portugal) </a:t>
            </a:r>
          </a:p>
          <a:p>
            <a:pPr marL="228600" indent="-228600" eaLnBrk="1" hangingPunct="1"/>
            <a:r>
              <a:rPr lang="en-GB" altLang="cs-CZ" u="sng" noProof="0" dirty="0" smtClean="0"/>
              <a:t>Terms of trade</a:t>
            </a:r>
          </a:p>
          <a:p>
            <a:pPr marL="228600" indent="-228600" eaLnBrk="1" hangingPunct="1">
              <a:buFontTx/>
              <a:buChar char="•"/>
            </a:pPr>
            <a:r>
              <a:rPr lang="en-GB" altLang="cs-CZ" noProof="0" dirty="0" smtClean="0"/>
              <a:t>Definition: ratio between price index of export prices and price index of import prices</a:t>
            </a:r>
          </a:p>
          <a:p>
            <a:pPr marL="228600" indent="-228600" eaLnBrk="1" hangingPunct="1">
              <a:buFontTx/>
              <a:buChar char="•"/>
            </a:pPr>
            <a:r>
              <a:rPr lang="en-GB" altLang="cs-CZ" noProof="0" dirty="0" smtClean="0"/>
              <a:t>Interpretation: physical volume of imports financed by one physical unit of exports</a:t>
            </a:r>
          </a:p>
          <a:p>
            <a:pPr marL="228600" indent="-228600" eaLnBrk="1" hangingPunct="1">
              <a:buFontTx/>
              <a:buChar char="•"/>
            </a:pPr>
            <a:r>
              <a:rPr lang="en-GB" altLang="cs-CZ" noProof="0" dirty="0" smtClean="0"/>
              <a:t>Large customs unions can achieve higher export prices and lower import prices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BF8CF469-534E-4D37-A317-0A523305394D}" type="slidenum">
              <a:rPr lang="cs-CZ" altLang="cs-CZ" sz="1200" smtClean="0"/>
              <a:pPr eaLnBrk="1" hangingPunct="1"/>
              <a:t>8</a:t>
            </a:fld>
            <a:endParaRPr lang="cs-CZ" altLang="cs-CZ" sz="1200" smtClean="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xfrm>
            <a:off x="687388" y="4473575"/>
            <a:ext cx="5499100" cy="44878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endParaRPr lang="cs-CZ" altLang="cs-CZ" sz="1100" u="sng"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1A9D0003-3348-4225-A714-8733F473B6B0}" type="slidenum">
              <a:rPr lang="cs-CZ" altLang="cs-CZ" sz="1200" smtClean="0"/>
              <a:pPr eaLnBrk="1" hangingPunct="1"/>
              <a:t>9</a:t>
            </a:fld>
            <a:endParaRPr lang="cs-CZ" altLang="cs-CZ" sz="1200" smtClean="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r>
              <a:rPr lang="en-GB" altLang="cs-CZ" u="sng" noProof="0" dirty="0" smtClean="0"/>
              <a:t>Salient features of EU trade relations</a:t>
            </a:r>
          </a:p>
          <a:p>
            <a:pPr marL="228600" indent="-228600" eaLnBrk="1" hangingPunct="1">
              <a:buFontTx/>
              <a:buChar char="•"/>
            </a:pPr>
            <a:r>
              <a:rPr lang="en-GB" altLang="cs-CZ" noProof="0" dirty="0" smtClean="0"/>
              <a:t>Formidable collection </a:t>
            </a:r>
            <a:r>
              <a:rPr lang="en-GB" altLang="cs-CZ" dirty="0" smtClean="0"/>
              <a:t>of preferential agreements with other countries or groups of countries</a:t>
            </a:r>
          </a:p>
          <a:p>
            <a:pPr marL="228600" indent="-228600" eaLnBrk="1" hangingPunct="1">
              <a:buFontTx/>
              <a:buChar char="•"/>
            </a:pPr>
            <a:r>
              <a:rPr lang="en-GB" altLang="cs-CZ" dirty="0" smtClean="0"/>
              <a:t>Reflection of variety of concerns and preferences with various trade partners</a:t>
            </a:r>
          </a:p>
          <a:p>
            <a:pPr marL="228600" indent="-228600" eaLnBrk="1" hangingPunct="1">
              <a:buFontTx/>
              <a:buChar char="•"/>
            </a:pPr>
            <a:r>
              <a:rPr lang="en-GB" altLang="cs-CZ" dirty="0" smtClean="0"/>
              <a:t>System is complex, in flux</a:t>
            </a:r>
          </a:p>
          <a:p>
            <a:pPr marL="228600" indent="-228600" eaLnBrk="1" hangingPunct="1">
              <a:buFontTx/>
              <a:buChar char="•"/>
            </a:pPr>
            <a:r>
              <a:rPr lang="en-GB" altLang="cs-CZ" dirty="0" smtClean="0"/>
              <a:t>Concession are intertwined with exceptions</a:t>
            </a:r>
          </a:p>
          <a:p>
            <a:pPr marL="228600" indent="-228600" eaLnBrk="1" hangingPunct="1">
              <a:buFontTx/>
              <a:buChar char="•"/>
            </a:pPr>
            <a:r>
              <a:rPr lang="en-GB" altLang="cs-CZ" dirty="0" smtClean="0"/>
              <a:t>Agreements rarely refer exclusively to trade issue</a:t>
            </a:r>
            <a:r>
              <a:rPr lang="cs-CZ" altLang="cs-CZ" dirty="0" smtClean="0"/>
              <a:t>s</a:t>
            </a:r>
            <a:r>
              <a:rPr lang="en-GB" altLang="cs-CZ" dirty="0" smtClean="0"/>
              <a:t> only  </a:t>
            </a: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4" name="Freeform 7"/>
          <p:cNvSpPr>
            <a:spLocks noChangeArrowheads="1"/>
          </p:cNvSpPr>
          <p:nvPr/>
        </p:nvSpPr>
        <p:spPr bwMode="auto">
          <a:xfrm>
            <a:off x="609600" y="1219200"/>
            <a:ext cx="7924800" cy="9144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25400" cap="flat" cmpd="sng">
            <a:solidFill>
              <a:srgbClr val="FF00FF"/>
            </a:solidFill>
            <a:prstDash val="solid"/>
            <a:miter lim="800000"/>
            <a:headEnd/>
            <a:tailEnd/>
          </a:ln>
        </p:spPr>
        <p:txBody>
          <a:bodyPr/>
          <a:lstStyle/>
          <a:p>
            <a:pPr>
              <a:defRPr/>
            </a:pPr>
            <a:endParaRPr lang="cs-CZ"/>
          </a:p>
        </p:txBody>
      </p:sp>
      <p:sp>
        <p:nvSpPr>
          <p:cNvPr id="5" name="Line 8"/>
          <p:cNvSpPr>
            <a:spLocks noChangeShapeType="1"/>
          </p:cNvSpPr>
          <p:nvPr/>
        </p:nvSpPr>
        <p:spPr bwMode="auto">
          <a:xfrm>
            <a:off x="1981200" y="3962400"/>
            <a:ext cx="6511925" cy="0"/>
          </a:xfrm>
          <a:prstGeom prst="line">
            <a:avLst/>
          </a:prstGeom>
          <a:noFill/>
          <a:ln w="19050">
            <a:solidFill>
              <a:srgbClr val="FF00FF"/>
            </a:solidFill>
            <a:round/>
            <a:headEnd/>
            <a:tailEnd/>
          </a:ln>
          <a:effectLst/>
        </p:spPr>
        <p:txBody>
          <a:bodyPr/>
          <a:lstStyle/>
          <a:p>
            <a:pPr>
              <a:defRPr/>
            </a:pPr>
            <a:endParaRPr lang="cs-CZ"/>
          </a:p>
        </p:txBody>
      </p:sp>
      <p:pic>
        <p:nvPicPr>
          <p:cNvPr id="6" name="Picture 9"/>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68313" y="5564188"/>
            <a:ext cx="1123950" cy="110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0" descr="j0391798"/>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402513" y="5851525"/>
            <a:ext cx="1295400" cy="85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11"/>
          <p:cNvSpPr txBox="1">
            <a:spLocks noChangeArrowheads="1"/>
          </p:cNvSpPr>
          <p:nvPr userDrawn="1"/>
        </p:nvSpPr>
        <p:spPr bwMode="auto">
          <a:xfrm>
            <a:off x="4643438" y="3589338"/>
            <a:ext cx="3889375" cy="396875"/>
          </a:xfrm>
          <a:prstGeom prst="rect">
            <a:avLst/>
          </a:prstGeom>
          <a:noFill/>
          <a:ln w="25400" algn="ctr">
            <a:noFill/>
            <a:miter lim="800000"/>
            <a:headEnd/>
            <a:tailEnd/>
          </a:ln>
          <a:effectLst/>
        </p:spPr>
        <p:txBody>
          <a:bodyPr>
            <a:spAutoFit/>
          </a:bodyPr>
          <a:lstStyle/>
          <a:p>
            <a:pPr algn="r">
              <a:spcBef>
                <a:spcPct val="50000"/>
              </a:spcBef>
              <a:defRPr/>
            </a:pPr>
            <a:r>
              <a:rPr lang="en-GB" dirty="0">
                <a:effectLst/>
              </a:rPr>
              <a:t>European Economic Integration</a:t>
            </a:r>
          </a:p>
        </p:txBody>
      </p:sp>
      <p:sp>
        <p:nvSpPr>
          <p:cNvPr id="5122" name="Rectangle 2"/>
          <p:cNvSpPr>
            <a:spLocks noGrp="1" noChangeArrowheads="1"/>
          </p:cNvSpPr>
          <p:nvPr>
            <p:ph type="ctrTitle"/>
          </p:nvPr>
        </p:nvSpPr>
        <p:spPr>
          <a:xfrm>
            <a:off x="914400" y="1524000"/>
            <a:ext cx="7623175" cy="1752600"/>
          </a:xfrm>
        </p:spPr>
        <p:txBody>
          <a:bodyPr/>
          <a:lstStyle>
            <a:lvl1pPr>
              <a:defRPr sz="4000" b="1"/>
            </a:lvl1pPr>
          </a:lstStyle>
          <a:p>
            <a:r>
              <a:rPr lang="cs-CZ" altLang="en-US"/>
              <a:t>Klepnutím lze upravit styl předlohy nadpisů.</a:t>
            </a:r>
          </a:p>
        </p:txBody>
      </p:sp>
      <p:sp>
        <p:nvSpPr>
          <p:cNvPr id="5123"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cs-CZ" altLang="en-US"/>
              <a:t>Klepnutím lze upravit styl předlohy podnadpisů.</a:t>
            </a:r>
          </a:p>
        </p:txBody>
      </p:sp>
      <p:sp>
        <p:nvSpPr>
          <p:cNvPr id="9" name="Rectangle 4"/>
          <p:cNvSpPr>
            <a:spLocks noGrp="1" noChangeArrowheads="1"/>
          </p:cNvSpPr>
          <p:nvPr>
            <p:ph type="dt" sz="half" idx="10"/>
          </p:nvPr>
        </p:nvSpPr>
        <p:spPr/>
        <p:txBody>
          <a:bodyPr/>
          <a:lstStyle>
            <a:lvl1pPr>
              <a:defRPr/>
            </a:lvl1pPr>
          </a:lstStyle>
          <a:p>
            <a:pPr>
              <a:defRPr/>
            </a:pPr>
            <a:endParaRPr lang="cs-CZ" altLang="en-US"/>
          </a:p>
        </p:txBody>
      </p:sp>
      <p:sp>
        <p:nvSpPr>
          <p:cNvPr id="10" name="Rectangle 5"/>
          <p:cNvSpPr>
            <a:spLocks noGrp="1" noChangeArrowheads="1"/>
          </p:cNvSpPr>
          <p:nvPr>
            <p:ph type="ftr" sz="quarter" idx="11"/>
          </p:nvPr>
        </p:nvSpPr>
        <p:spPr>
          <a:xfrm>
            <a:off x="3124200" y="6243638"/>
            <a:ext cx="2895600" cy="457200"/>
          </a:xfrm>
        </p:spPr>
        <p:txBody>
          <a:bodyPr/>
          <a:lstStyle>
            <a:lvl1pPr>
              <a:defRPr/>
            </a:lvl1pPr>
          </a:lstStyle>
          <a:p>
            <a:pPr>
              <a:defRPr/>
            </a:pPr>
            <a:endParaRPr lang="cs-CZ" altLang="en-US"/>
          </a:p>
        </p:txBody>
      </p:sp>
      <p:sp>
        <p:nvSpPr>
          <p:cNvPr id="11" name="Rectangle 6"/>
          <p:cNvSpPr>
            <a:spLocks noGrp="1" noChangeArrowheads="1"/>
          </p:cNvSpPr>
          <p:nvPr>
            <p:ph type="sldNum" sz="quarter" idx="12"/>
          </p:nvPr>
        </p:nvSpPr>
        <p:spPr/>
        <p:txBody>
          <a:bodyPr/>
          <a:lstStyle>
            <a:lvl1pPr>
              <a:defRPr/>
            </a:lvl1pPr>
          </a:lstStyle>
          <a:p>
            <a:pPr>
              <a:defRPr/>
            </a:pPr>
            <a:fld id="{0050F604-ADB6-4A6E-A8C0-613EC5AF3C10}" type="slidenum">
              <a:rPr lang="cs-CZ" altLang="en-US"/>
              <a:pPr>
                <a:defRPr/>
              </a:pPr>
              <a:t>‹#›</a:t>
            </a:fld>
            <a:endParaRPr lang="cs-CZ" altLang="en-US"/>
          </a:p>
        </p:txBody>
      </p:sp>
    </p:spTree>
    <p:extLst>
      <p:ext uri="{BB962C8B-B14F-4D97-AF65-F5344CB8AC3E}">
        <p14:creationId xmlns:p14="http://schemas.microsoft.com/office/powerpoint/2010/main" val="36168150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Rectangle 4"/>
          <p:cNvSpPr>
            <a:spLocks noGrp="1" noChangeArrowheads="1"/>
          </p:cNvSpPr>
          <p:nvPr>
            <p:ph type="dt" sz="half" idx="10"/>
          </p:nvPr>
        </p:nvSpPr>
        <p:spPr>
          <a:ln/>
        </p:spPr>
        <p:txBody>
          <a:bodyPr/>
          <a:lstStyle>
            <a:lvl1pPr>
              <a:defRPr/>
            </a:lvl1pPr>
          </a:lstStyle>
          <a:p>
            <a:pPr>
              <a:defRPr/>
            </a:pPr>
            <a:endParaRPr lang="cs-CZ"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cs-CZ" altLang="en-US"/>
          </a:p>
        </p:txBody>
      </p:sp>
      <p:sp>
        <p:nvSpPr>
          <p:cNvPr id="6" name="Rectangle 6"/>
          <p:cNvSpPr>
            <a:spLocks noGrp="1" noChangeArrowheads="1"/>
          </p:cNvSpPr>
          <p:nvPr>
            <p:ph type="sldNum" sz="quarter" idx="12"/>
          </p:nvPr>
        </p:nvSpPr>
        <p:spPr>
          <a:ln/>
        </p:spPr>
        <p:txBody>
          <a:bodyPr/>
          <a:lstStyle>
            <a:lvl1pPr>
              <a:defRPr/>
            </a:lvl1pPr>
          </a:lstStyle>
          <a:p>
            <a:pPr>
              <a:defRPr/>
            </a:pPr>
            <a:fld id="{ABF9FDE0-C05B-4FC8-B412-1C4C58EDF183}" type="slidenum">
              <a:rPr lang="cs-CZ" altLang="en-US"/>
              <a:pPr>
                <a:defRPr/>
              </a:pPr>
              <a:t>‹#›</a:t>
            </a:fld>
            <a:endParaRPr lang="cs-CZ" altLang="en-US"/>
          </a:p>
        </p:txBody>
      </p:sp>
    </p:spTree>
    <p:extLst>
      <p:ext uri="{BB962C8B-B14F-4D97-AF65-F5344CB8AC3E}">
        <p14:creationId xmlns:p14="http://schemas.microsoft.com/office/powerpoint/2010/main" val="8782223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7813"/>
            <a:ext cx="2057400" cy="5853112"/>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457200" y="277813"/>
            <a:ext cx="6019800" cy="5853112"/>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Rectangle 4"/>
          <p:cNvSpPr>
            <a:spLocks noGrp="1" noChangeArrowheads="1"/>
          </p:cNvSpPr>
          <p:nvPr>
            <p:ph type="dt" sz="half" idx="10"/>
          </p:nvPr>
        </p:nvSpPr>
        <p:spPr>
          <a:ln/>
        </p:spPr>
        <p:txBody>
          <a:bodyPr/>
          <a:lstStyle>
            <a:lvl1pPr>
              <a:defRPr/>
            </a:lvl1pPr>
          </a:lstStyle>
          <a:p>
            <a:pPr>
              <a:defRPr/>
            </a:pPr>
            <a:endParaRPr lang="cs-CZ"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cs-CZ" altLang="en-US"/>
          </a:p>
        </p:txBody>
      </p:sp>
      <p:sp>
        <p:nvSpPr>
          <p:cNvPr id="6" name="Rectangle 6"/>
          <p:cNvSpPr>
            <a:spLocks noGrp="1" noChangeArrowheads="1"/>
          </p:cNvSpPr>
          <p:nvPr>
            <p:ph type="sldNum" sz="quarter" idx="12"/>
          </p:nvPr>
        </p:nvSpPr>
        <p:spPr>
          <a:ln/>
        </p:spPr>
        <p:txBody>
          <a:bodyPr/>
          <a:lstStyle>
            <a:lvl1pPr>
              <a:defRPr/>
            </a:lvl1pPr>
          </a:lstStyle>
          <a:p>
            <a:pPr>
              <a:defRPr/>
            </a:pPr>
            <a:fld id="{F9BE2A51-1CA6-48AF-99EC-BB2A6C90AED2}" type="slidenum">
              <a:rPr lang="cs-CZ" altLang="en-US"/>
              <a:pPr>
                <a:defRPr/>
              </a:pPr>
              <a:t>‹#›</a:t>
            </a:fld>
            <a:endParaRPr lang="cs-CZ" altLang="en-US"/>
          </a:p>
        </p:txBody>
      </p:sp>
    </p:spTree>
    <p:extLst>
      <p:ext uri="{BB962C8B-B14F-4D97-AF65-F5344CB8AC3E}">
        <p14:creationId xmlns:p14="http://schemas.microsoft.com/office/powerpoint/2010/main" val="33275704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Rectangle 4"/>
          <p:cNvSpPr>
            <a:spLocks noGrp="1" noChangeArrowheads="1"/>
          </p:cNvSpPr>
          <p:nvPr>
            <p:ph type="dt" sz="half" idx="10"/>
          </p:nvPr>
        </p:nvSpPr>
        <p:spPr>
          <a:ln/>
        </p:spPr>
        <p:txBody>
          <a:bodyPr/>
          <a:lstStyle>
            <a:lvl1pPr>
              <a:defRPr/>
            </a:lvl1pPr>
          </a:lstStyle>
          <a:p>
            <a:pPr>
              <a:defRPr/>
            </a:pPr>
            <a:endParaRPr lang="cs-CZ"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cs-CZ" altLang="en-US"/>
          </a:p>
        </p:txBody>
      </p:sp>
      <p:sp>
        <p:nvSpPr>
          <p:cNvPr id="6" name="Rectangle 6"/>
          <p:cNvSpPr>
            <a:spLocks noGrp="1" noChangeArrowheads="1"/>
          </p:cNvSpPr>
          <p:nvPr>
            <p:ph type="sldNum" sz="quarter" idx="12"/>
          </p:nvPr>
        </p:nvSpPr>
        <p:spPr>
          <a:ln/>
        </p:spPr>
        <p:txBody>
          <a:bodyPr/>
          <a:lstStyle>
            <a:lvl1pPr>
              <a:defRPr/>
            </a:lvl1pPr>
          </a:lstStyle>
          <a:p>
            <a:pPr>
              <a:defRPr/>
            </a:pPr>
            <a:fld id="{E794D399-705F-4438-9C91-B16041C9E596}" type="slidenum">
              <a:rPr lang="cs-CZ" altLang="en-US"/>
              <a:pPr>
                <a:defRPr/>
              </a:pPr>
              <a:t>‹#›</a:t>
            </a:fld>
            <a:endParaRPr lang="cs-CZ" altLang="en-US"/>
          </a:p>
        </p:txBody>
      </p:sp>
    </p:spTree>
    <p:extLst>
      <p:ext uri="{BB962C8B-B14F-4D97-AF65-F5344CB8AC3E}">
        <p14:creationId xmlns:p14="http://schemas.microsoft.com/office/powerpoint/2010/main" val="3602600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cs-CZ" smtClean="0"/>
              <a:t>Klepnutím lze upravit styly předlohy textu.</a:t>
            </a:r>
          </a:p>
        </p:txBody>
      </p:sp>
      <p:sp>
        <p:nvSpPr>
          <p:cNvPr id="4" name="Rectangle 4"/>
          <p:cNvSpPr>
            <a:spLocks noGrp="1" noChangeArrowheads="1"/>
          </p:cNvSpPr>
          <p:nvPr>
            <p:ph type="dt" sz="half" idx="10"/>
          </p:nvPr>
        </p:nvSpPr>
        <p:spPr>
          <a:ln/>
        </p:spPr>
        <p:txBody>
          <a:bodyPr/>
          <a:lstStyle>
            <a:lvl1pPr>
              <a:defRPr/>
            </a:lvl1pPr>
          </a:lstStyle>
          <a:p>
            <a:pPr>
              <a:defRPr/>
            </a:pPr>
            <a:endParaRPr lang="cs-CZ"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cs-CZ" altLang="en-US"/>
          </a:p>
        </p:txBody>
      </p:sp>
      <p:sp>
        <p:nvSpPr>
          <p:cNvPr id="6" name="Rectangle 6"/>
          <p:cNvSpPr>
            <a:spLocks noGrp="1" noChangeArrowheads="1"/>
          </p:cNvSpPr>
          <p:nvPr>
            <p:ph type="sldNum" sz="quarter" idx="12"/>
          </p:nvPr>
        </p:nvSpPr>
        <p:spPr>
          <a:ln/>
        </p:spPr>
        <p:txBody>
          <a:bodyPr/>
          <a:lstStyle>
            <a:lvl1pPr>
              <a:defRPr/>
            </a:lvl1pPr>
          </a:lstStyle>
          <a:p>
            <a:pPr>
              <a:defRPr/>
            </a:pPr>
            <a:fld id="{BDCC48F9-0539-4CE6-A5C2-C8B4E7115F2D}" type="slidenum">
              <a:rPr lang="cs-CZ" altLang="en-US"/>
              <a:pPr>
                <a:defRPr/>
              </a:pPr>
              <a:t>‹#›</a:t>
            </a:fld>
            <a:endParaRPr lang="cs-CZ" altLang="en-US"/>
          </a:p>
        </p:txBody>
      </p:sp>
    </p:spTree>
    <p:extLst>
      <p:ext uri="{BB962C8B-B14F-4D97-AF65-F5344CB8AC3E}">
        <p14:creationId xmlns:p14="http://schemas.microsoft.com/office/powerpoint/2010/main" val="27827707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Rectangle 4"/>
          <p:cNvSpPr>
            <a:spLocks noGrp="1" noChangeArrowheads="1"/>
          </p:cNvSpPr>
          <p:nvPr>
            <p:ph type="dt" sz="half" idx="10"/>
          </p:nvPr>
        </p:nvSpPr>
        <p:spPr>
          <a:ln/>
        </p:spPr>
        <p:txBody>
          <a:bodyPr/>
          <a:lstStyle>
            <a:lvl1pPr>
              <a:defRPr/>
            </a:lvl1pPr>
          </a:lstStyle>
          <a:p>
            <a:pPr>
              <a:defRPr/>
            </a:pPr>
            <a:endParaRPr lang="cs-CZ"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cs-CZ" altLang="en-US"/>
          </a:p>
        </p:txBody>
      </p:sp>
      <p:sp>
        <p:nvSpPr>
          <p:cNvPr id="7" name="Rectangle 6"/>
          <p:cNvSpPr>
            <a:spLocks noGrp="1" noChangeArrowheads="1"/>
          </p:cNvSpPr>
          <p:nvPr>
            <p:ph type="sldNum" sz="quarter" idx="12"/>
          </p:nvPr>
        </p:nvSpPr>
        <p:spPr>
          <a:ln/>
        </p:spPr>
        <p:txBody>
          <a:bodyPr/>
          <a:lstStyle>
            <a:lvl1pPr>
              <a:defRPr/>
            </a:lvl1pPr>
          </a:lstStyle>
          <a:p>
            <a:pPr>
              <a:defRPr/>
            </a:pPr>
            <a:fld id="{36099AFA-B32B-4D4B-BB87-95763766A488}" type="slidenum">
              <a:rPr lang="cs-CZ" altLang="en-US"/>
              <a:pPr>
                <a:defRPr/>
              </a:pPr>
              <a:t>‹#›</a:t>
            </a:fld>
            <a:endParaRPr lang="cs-CZ" altLang="en-US"/>
          </a:p>
        </p:txBody>
      </p:sp>
    </p:spTree>
    <p:extLst>
      <p:ext uri="{BB962C8B-B14F-4D97-AF65-F5344CB8AC3E}">
        <p14:creationId xmlns:p14="http://schemas.microsoft.com/office/powerpoint/2010/main" val="13850600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Rectangle 4"/>
          <p:cNvSpPr>
            <a:spLocks noGrp="1" noChangeArrowheads="1"/>
          </p:cNvSpPr>
          <p:nvPr>
            <p:ph type="dt" sz="half" idx="10"/>
          </p:nvPr>
        </p:nvSpPr>
        <p:spPr>
          <a:ln/>
        </p:spPr>
        <p:txBody>
          <a:bodyPr/>
          <a:lstStyle>
            <a:lvl1pPr>
              <a:defRPr/>
            </a:lvl1pPr>
          </a:lstStyle>
          <a:p>
            <a:pPr>
              <a:defRPr/>
            </a:pPr>
            <a:endParaRPr lang="cs-CZ"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cs-CZ" altLang="en-US"/>
          </a:p>
        </p:txBody>
      </p:sp>
      <p:sp>
        <p:nvSpPr>
          <p:cNvPr id="9" name="Rectangle 6"/>
          <p:cNvSpPr>
            <a:spLocks noGrp="1" noChangeArrowheads="1"/>
          </p:cNvSpPr>
          <p:nvPr>
            <p:ph type="sldNum" sz="quarter" idx="12"/>
          </p:nvPr>
        </p:nvSpPr>
        <p:spPr>
          <a:ln/>
        </p:spPr>
        <p:txBody>
          <a:bodyPr/>
          <a:lstStyle>
            <a:lvl1pPr>
              <a:defRPr/>
            </a:lvl1pPr>
          </a:lstStyle>
          <a:p>
            <a:pPr>
              <a:defRPr/>
            </a:pPr>
            <a:fld id="{999B3FF7-20A2-461B-A602-60BFB601F5E9}" type="slidenum">
              <a:rPr lang="cs-CZ" altLang="en-US"/>
              <a:pPr>
                <a:defRPr/>
              </a:pPr>
              <a:t>‹#›</a:t>
            </a:fld>
            <a:endParaRPr lang="cs-CZ" altLang="en-US"/>
          </a:p>
        </p:txBody>
      </p:sp>
    </p:spTree>
    <p:extLst>
      <p:ext uri="{BB962C8B-B14F-4D97-AF65-F5344CB8AC3E}">
        <p14:creationId xmlns:p14="http://schemas.microsoft.com/office/powerpoint/2010/main" val="3716082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Rectangle 4"/>
          <p:cNvSpPr>
            <a:spLocks noGrp="1" noChangeArrowheads="1"/>
          </p:cNvSpPr>
          <p:nvPr>
            <p:ph type="dt" sz="half" idx="10"/>
          </p:nvPr>
        </p:nvSpPr>
        <p:spPr>
          <a:ln/>
        </p:spPr>
        <p:txBody>
          <a:bodyPr/>
          <a:lstStyle>
            <a:lvl1pPr>
              <a:defRPr/>
            </a:lvl1pPr>
          </a:lstStyle>
          <a:p>
            <a:pPr>
              <a:defRPr/>
            </a:pPr>
            <a:endParaRPr lang="cs-CZ"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cs-CZ" altLang="en-US"/>
          </a:p>
        </p:txBody>
      </p:sp>
      <p:sp>
        <p:nvSpPr>
          <p:cNvPr id="5" name="Rectangle 6"/>
          <p:cNvSpPr>
            <a:spLocks noGrp="1" noChangeArrowheads="1"/>
          </p:cNvSpPr>
          <p:nvPr>
            <p:ph type="sldNum" sz="quarter" idx="12"/>
          </p:nvPr>
        </p:nvSpPr>
        <p:spPr>
          <a:ln/>
        </p:spPr>
        <p:txBody>
          <a:bodyPr/>
          <a:lstStyle>
            <a:lvl1pPr>
              <a:defRPr/>
            </a:lvl1pPr>
          </a:lstStyle>
          <a:p>
            <a:pPr>
              <a:defRPr/>
            </a:pPr>
            <a:fld id="{1F9F88ED-0886-40A6-84B5-6AD26DD6B7A6}" type="slidenum">
              <a:rPr lang="cs-CZ" altLang="en-US"/>
              <a:pPr>
                <a:defRPr/>
              </a:pPr>
              <a:t>‹#›</a:t>
            </a:fld>
            <a:endParaRPr lang="cs-CZ" altLang="en-US"/>
          </a:p>
        </p:txBody>
      </p:sp>
    </p:spTree>
    <p:extLst>
      <p:ext uri="{BB962C8B-B14F-4D97-AF65-F5344CB8AC3E}">
        <p14:creationId xmlns:p14="http://schemas.microsoft.com/office/powerpoint/2010/main" val="3615118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cs-CZ"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cs-CZ" altLang="en-US"/>
          </a:p>
        </p:txBody>
      </p:sp>
      <p:sp>
        <p:nvSpPr>
          <p:cNvPr id="4" name="Rectangle 6"/>
          <p:cNvSpPr>
            <a:spLocks noGrp="1" noChangeArrowheads="1"/>
          </p:cNvSpPr>
          <p:nvPr>
            <p:ph type="sldNum" sz="quarter" idx="12"/>
          </p:nvPr>
        </p:nvSpPr>
        <p:spPr>
          <a:ln/>
        </p:spPr>
        <p:txBody>
          <a:bodyPr/>
          <a:lstStyle>
            <a:lvl1pPr>
              <a:defRPr/>
            </a:lvl1pPr>
          </a:lstStyle>
          <a:p>
            <a:pPr>
              <a:defRPr/>
            </a:pPr>
            <a:fld id="{588A23C0-C48F-4419-9CB0-CCCCC2553920}" type="slidenum">
              <a:rPr lang="cs-CZ" altLang="en-US"/>
              <a:pPr>
                <a:defRPr/>
              </a:pPr>
              <a:t>‹#›</a:t>
            </a:fld>
            <a:endParaRPr lang="cs-CZ" altLang="en-US"/>
          </a:p>
        </p:txBody>
      </p:sp>
    </p:spTree>
    <p:extLst>
      <p:ext uri="{BB962C8B-B14F-4D97-AF65-F5344CB8AC3E}">
        <p14:creationId xmlns:p14="http://schemas.microsoft.com/office/powerpoint/2010/main" val="22785774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Rectangle 4"/>
          <p:cNvSpPr>
            <a:spLocks noGrp="1" noChangeArrowheads="1"/>
          </p:cNvSpPr>
          <p:nvPr>
            <p:ph type="dt" sz="half" idx="10"/>
          </p:nvPr>
        </p:nvSpPr>
        <p:spPr>
          <a:ln/>
        </p:spPr>
        <p:txBody>
          <a:bodyPr/>
          <a:lstStyle>
            <a:lvl1pPr>
              <a:defRPr/>
            </a:lvl1pPr>
          </a:lstStyle>
          <a:p>
            <a:pPr>
              <a:defRPr/>
            </a:pPr>
            <a:endParaRPr lang="cs-CZ"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cs-CZ" altLang="en-US"/>
          </a:p>
        </p:txBody>
      </p:sp>
      <p:sp>
        <p:nvSpPr>
          <p:cNvPr id="7" name="Rectangle 6"/>
          <p:cNvSpPr>
            <a:spLocks noGrp="1" noChangeArrowheads="1"/>
          </p:cNvSpPr>
          <p:nvPr>
            <p:ph type="sldNum" sz="quarter" idx="12"/>
          </p:nvPr>
        </p:nvSpPr>
        <p:spPr>
          <a:ln/>
        </p:spPr>
        <p:txBody>
          <a:bodyPr/>
          <a:lstStyle>
            <a:lvl1pPr>
              <a:defRPr/>
            </a:lvl1pPr>
          </a:lstStyle>
          <a:p>
            <a:pPr>
              <a:defRPr/>
            </a:pPr>
            <a:fld id="{F82EED16-499F-44B0-86B7-54B67507C4DB}" type="slidenum">
              <a:rPr lang="cs-CZ" altLang="en-US"/>
              <a:pPr>
                <a:defRPr/>
              </a:pPr>
              <a:t>‹#›</a:t>
            </a:fld>
            <a:endParaRPr lang="cs-CZ" altLang="en-US"/>
          </a:p>
        </p:txBody>
      </p:sp>
    </p:spTree>
    <p:extLst>
      <p:ext uri="{BB962C8B-B14F-4D97-AF65-F5344CB8AC3E}">
        <p14:creationId xmlns:p14="http://schemas.microsoft.com/office/powerpoint/2010/main" val="7018337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cs-CZ" noProof="0" smtClean="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Rectangle 4"/>
          <p:cNvSpPr>
            <a:spLocks noGrp="1" noChangeArrowheads="1"/>
          </p:cNvSpPr>
          <p:nvPr>
            <p:ph type="dt" sz="half" idx="10"/>
          </p:nvPr>
        </p:nvSpPr>
        <p:spPr>
          <a:ln/>
        </p:spPr>
        <p:txBody>
          <a:bodyPr/>
          <a:lstStyle>
            <a:lvl1pPr>
              <a:defRPr/>
            </a:lvl1pPr>
          </a:lstStyle>
          <a:p>
            <a:pPr>
              <a:defRPr/>
            </a:pPr>
            <a:endParaRPr lang="cs-CZ"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cs-CZ" altLang="en-US"/>
          </a:p>
        </p:txBody>
      </p:sp>
      <p:sp>
        <p:nvSpPr>
          <p:cNvPr id="7" name="Rectangle 6"/>
          <p:cNvSpPr>
            <a:spLocks noGrp="1" noChangeArrowheads="1"/>
          </p:cNvSpPr>
          <p:nvPr>
            <p:ph type="sldNum" sz="quarter" idx="12"/>
          </p:nvPr>
        </p:nvSpPr>
        <p:spPr>
          <a:ln/>
        </p:spPr>
        <p:txBody>
          <a:bodyPr/>
          <a:lstStyle>
            <a:lvl1pPr>
              <a:defRPr/>
            </a:lvl1pPr>
          </a:lstStyle>
          <a:p>
            <a:pPr>
              <a:defRPr/>
            </a:pPr>
            <a:fld id="{6C78B12B-2138-41E6-88E2-E2251D418F8C}" type="slidenum">
              <a:rPr lang="cs-CZ" altLang="en-US"/>
              <a:pPr>
                <a:defRPr/>
              </a:pPr>
              <a:t>‹#›</a:t>
            </a:fld>
            <a:endParaRPr lang="cs-CZ" altLang="en-US"/>
          </a:p>
        </p:txBody>
      </p:sp>
    </p:spTree>
    <p:extLst>
      <p:ext uri="{BB962C8B-B14F-4D97-AF65-F5344CB8AC3E}">
        <p14:creationId xmlns:p14="http://schemas.microsoft.com/office/powerpoint/2010/main" val="31427372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7813"/>
            <a:ext cx="82296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ltLang="en-US" smtClean="0"/>
              <a:t>Klepnutím lze upravit styl předlohy nadpisů.</a:t>
            </a:r>
          </a:p>
        </p:txBody>
      </p:sp>
      <p:sp>
        <p:nvSpPr>
          <p:cNvPr id="3075" name="Rectangle 3"/>
          <p:cNvSpPr>
            <a:spLocks noGrp="1" noChangeArrowheads="1"/>
          </p:cNvSpPr>
          <p:nvPr>
            <p:ph type="body" idx="1"/>
          </p:nvPr>
        </p:nvSpPr>
        <p:spPr bwMode="auto">
          <a:xfrm>
            <a:off x="457200" y="1600200"/>
            <a:ext cx="82296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ltLang="en-US" smtClean="0"/>
              <a:t>zuu</a:t>
            </a:r>
          </a:p>
          <a:p>
            <a:pPr lvl="1"/>
            <a:r>
              <a:rPr lang="cs-CZ" altLang="en-US" smtClean="0"/>
              <a:t>Druhá úroveň</a:t>
            </a:r>
          </a:p>
          <a:p>
            <a:pPr lvl="2"/>
            <a:r>
              <a:rPr lang="cs-CZ" altLang="en-US" smtClean="0"/>
              <a:t>Třetí úroveň</a:t>
            </a:r>
          </a:p>
          <a:p>
            <a:pPr lvl="3"/>
            <a:r>
              <a:rPr lang="cs-CZ" altLang="en-US" smtClean="0"/>
              <a:t>Čtvrtá úroveň</a:t>
            </a:r>
          </a:p>
          <a:p>
            <a:pPr lvl="4"/>
            <a:r>
              <a:rPr lang="cs-CZ" altLang="en-US" smtClean="0"/>
              <a:t>Pátá úroveň</a:t>
            </a:r>
          </a:p>
        </p:txBody>
      </p:sp>
      <p:sp>
        <p:nvSpPr>
          <p:cNvPr id="4100" name="Rectangle 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ffectLst/>
                <a:latin typeface="+mj-lt"/>
              </a:defRPr>
            </a:lvl1pPr>
          </a:lstStyle>
          <a:p>
            <a:pPr>
              <a:defRPr/>
            </a:pPr>
            <a:endParaRPr lang="cs-CZ" altLang="en-US"/>
          </a:p>
        </p:txBody>
      </p:sp>
      <p:sp>
        <p:nvSpPr>
          <p:cNvPr id="4101"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effectLst/>
                <a:latin typeface="+mj-lt"/>
              </a:defRPr>
            </a:lvl1pPr>
          </a:lstStyle>
          <a:p>
            <a:pPr>
              <a:defRPr/>
            </a:pPr>
            <a:endParaRPr lang="cs-CZ" altLang="en-US"/>
          </a:p>
        </p:txBody>
      </p:sp>
      <p:sp>
        <p:nvSpPr>
          <p:cNvPr id="4102"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latin typeface="+mj-lt"/>
              </a:defRPr>
            </a:lvl1pPr>
          </a:lstStyle>
          <a:p>
            <a:pPr>
              <a:defRPr/>
            </a:pPr>
            <a:fld id="{76279E3F-16FC-4917-828A-89807FE9ABEC}" type="slidenum">
              <a:rPr lang="cs-CZ" altLang="en-US"/>
              <a:pPr>
                <a:defRPr/>
              </a:pPr>
              <a:t>‹#›</a:t>
            </a:fld>
            <a:endParaRPr lang="cs-CZ" altLang="en-US"/>
          </a:p>
        </p:txBody>
      </p:sp>
      <p:sp>
        <p:nvSpPr>
          <p:cNvPr id="4103" name="Freeform 7"/>
          <p:cNvSpPr>
            <a:spLocks noChangeArrowheads="1"/>
          </p:cNvSpPr>
          <p:nvPr/>
        </p:nvSpPr>
        <p:spPr bwMode="auto">
          <a:xfrm>
            <a:off x="381000" y="228600"/>
            <a:ext cx="8229600" cy="6096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19050" cap="flat" cmpd="sng">
            <a:solidFill>
              <a:srgbClr val="FF00FF"/>
            </a:solidFill>
            <a:prstDash val="solid"/>
            <a:miter lim="800000"/>
            <a:headEnd/>
            <a:tailEnd/>
          </a:ln>
        </p:spPr>
        <p:txBody>
          <a:bodyPr/>
          <a:lstStyle/>
          <a:p>
            <a:pPr>
              <a:defRPr/>
            </a:pPr>
            <a:endParaRPr lang="cs-CZ"/>
          </a:p>
        </p:txBody>
      </p:sp>
      <p:sp>
        <p:nvSpPr>
          <p:cNvPr id="4104" name="Line 8"/>
          <p:cNvSpPr>
            <a:spLocks noChangeShapeType="1"/>
          </p:cNvSpPr>
          <p:nvPr/>
        </p:nvSpPr>
        <p:spPr bwMode="auto">
          <a:xfrm>
            <a:off x="457200" y="6172200"/>
            <a:ext cx="8229600" cy="0"/>
          </a:xfrm>
          <a:prstGeom prst="line">
            <a:avLst/>
          </a:prstGeom>
          <a:noFill/>
          <a:ln w="19050">
            <a:solidFill>
              <a:srgbClr val="FF00FF"/>
            </a:solidFill>
            <a:round/>
            <a:headEnd/>
            <a:tailEnd/>
          </a:ln>
          <a:effectLst/>
        </p:spPr>
        <p:txBody>
          <a:bodyPr/>
          <a:lstStyle/>
          <a:p>
            <a:pPr>
              <a:defRPr/>
            </a:pPr>
            <a:endParaRPr lang="cs-CZ"/>
          </a:p>
        </p:txBody>
      </p:sp>
    </p:spTree>
  </p:cSld>
  <p:clrMap bg1="lt1" tx1="dk1" bg2="lt2" tx2="dk2" accent1="accent1" accent2="accent2" accent3="accent3" accent4="accent4" accent5="accent5" accent6="accent6" hlink="hlink" folHlink="folHlink"/>
  <p:sldLayoutIdLst>
    <p:sldLayoutId id="2147483708"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iming>
    <p:tnLst>
      <p:par>
        <p:cTn id="1" dur="indefinite" restart="never" nodeType="tmRoot"/>
      </p:par>
    </p:tnLst>
  </p:timing>
  <p:hf hdr="0" ftr="0" dt="0"/>
  <p:txStyles>
    <p:titleStyle>
      <a:lvl1pPr algn="l" rtl="0" eaLnBrk="0" fontAlgn="base" hangingPunct="0">
        <a:spcBef>
          <a:spcPct val="0"/>
        </a:spcBef>
        <a:spcAft>
          <a:spcPct val="0"/>
        </a:spcAft>
        <a:defRPr sz="3200" b="0" i="0" u="none">
          <a:solidFill>
            <a:srgbClr val="CC3300"/>
          </a:solidFill>
          <a:latin typeface="+mj-lt"/>
          <a:ea typeface="+mj-ea"/>
          <a:cs typeface="+mj-cs"/>
        </a:defRPr>
      </a:lvl1pPr>
      <a:lvl2pPr algn="l" rtl="0" eaLnBrk="0" fontAlgn="base" hangingPunct="0">
        <a:spcBef>
          <a:spcPct val="0"/>
        </a:spcBef>
        <a:spcAft>
          <a:spcPct val="0"/>
        </a:spcAft>
        <a:defRPr sz="3200">
          <a:solidFill>
            <a:srgbClr val="CC3300"/>
          </a:solidFill>
          <a:latin typeface="Garamond" pitchFamily="18" charset="0"/>
        </a:defRPr>
      </a:lvl2pPr>
      <a:lvl3pPr algn="l" rtl="0" eaLnBrk="0" fontAlgn="base" hangingPunct="0">
        <a:spcBef>
          <a:spcPct val="0"/>
        </a:spcBef>
        <a:spcAft>
          <a:spcPct val="0"/>
        </a:spcAft>
        <a:defRPr sz="3200">
          <a:solidFill>
            <a:srgbClr val="CC3300"/>
          </a:solidFill>
          <a:latin typeface="Garamond" pitchFamily="18" charset="0"/>
        </a:defRPr>
      </a:lvl3pPr>
      <a:lvl4pPr algn="l" rtl="0" eaLnBrk="0" fontAlgn="base" hangingPunct="0">
        <a:spcBef>
          <a:spcPct val="0"/>
        </a:spcBef>
        <a:spcAft>
          <a:spcPct val="0"/>
        </a:spcAft>
        <a:defRPr sz="3200">
          <a:solidFill>
            <a:srgbClr val="CC3300"/>
          </a:solidFill>
          <a:latin typeface="Garamond" pitchFamily="18" charset="0"/>
        </a:defRPr>
      </a:lvl4pPr>
      <a:lvl5pPr algn="l" rtl="0" eaLnBrk="0" fontAlgn="base" hangingPunct="0">
        <a:spcBef>
          <a:spcPct val="0"/>
        </a:spcBef>
        <a:spcAft>
          <a:spcPct val="0"/>
        </a:spcAft>
        <a:defRPr sz="3200">
          <a:solidFill>
            <a:srgbClr val="CC3300"/>
          </a:solidFill>
          <a:latin typeface="Garamond" pitchFamily="18" charset="0"/>
        </a:defRPr>
      </a:lvl5pPr>
      <a:lvl6pPr marL="457200" algn="l" rtl="0" fontAlgn="base">
        <a:spcBef>
          <a:spcPct val="0"/>
        </a:spcBef>
        <a:spcAft>
          <a:spcPct val="0"/>
        </a:spcAft>
        <a:defRPr sz="3200">
          <a:solidFill>
            <a:srgbClr val="CC3300"/>
          </a:solidFill>
          <a:latin typeface="Garamond" pitchFamily="18" charset="0"/>
        </a:defRPr>
      </a:lvl6pPr>
      <a:lvl7pPr marL="914400" algn="l" rtl="0" fontAlgn="base">
        <a:spcBef>
          <a:spcPct val="0"/>
        </a:spcBef>
        <a:spcAft>
          <a:spcPct val="0"/>
        </a:spcAft>
        <a:defRPr sz="3200">
          <a:solidFill>
            <a:srgbClr val="CC3300"/>
          </a:solidFill>
          <a:latin typeface="Garamond" pitchFamily="18" charset="0"/>
        </a:defRPr>
      </a:lvl7pPr>
      <a:lvl8pPr marL="1371600" algn="l" rtl="0" fontAlgn="base">
        <a:spcBef>
          <a:spcPct val="0"/>
        </a:spcBef>
        <a:spcAft>
          <a:spcPct val="0"/>
        </a:spcAft>
        <a:defRPr sz="3200">
          <a:solidFill>
            <a:srgbClr val="CC3300"/>
          </a:solidFill>
          <a:latin typeface="Garamond" pitchFamily="18" charset="0"/>
        </a:defRPr>
      </a:lvl8pPr>
      <a:lvl9pPr marL="1828800" algn="l" rtl="0" fontAlgn="base">
        <a:spcBef>
          <a:spcPct val="0"/>
        </a:spcBef>
        <a:spcAft>
          <a:spcPct val="0"/>
        </a:spcAft>
        <a:defRPr sz="3200">
          <a:solidFill>
            <a:srgbClr val="CC3300"/>
          </a:solidFill>
          <a:latin typeface="Garamond" pitchFamily="18" charset="0"/>
        </a:defRPr>
      </a:lvl9pPr>
    </p:titleStyle>
    <p:bodyStyle>
      <a:lvl1pPr marL="342900" indent="-342900" algn="l" rtl="0" eaLnBrk="0" fontAlgn="base" hangingPunct="0">
        <a:spcBef>
          <a:spcPct val="20000"/>
        </a:spcBef>
        <a:spcAft>
          <a:spcPct val="0"/>
        </a:spcAft>
        <a:buClr>
          <a:srgbClr val="FF00FF"/>
        </a:buClr>
        <a:buSzPct val="65000"/>
        <a:buFont typeface="Wingdings"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rgbClr val="CC3300"/>
        </a:buClr>
        <a:buSzPct val="60000"/>
        <a:buFont typeface="Wingdings" pitchFamily="2" charset="2"/>
        <a:buChar char="q"/>
        <a:defRPr sz="2600" b="0" i="0" u="none">
          <a:solidFill>
            <a:schemeClr val="tx1"/>
          </a:solidFill>
          <a:latin typeface="+mn-lt"/>
        </a:defRPr>
      </a:lvl2pPr>
      <a:lvl3pPr marL="1022350" indent="-350838" algn="l" rtl="0" eaLnBrk="0" fontAlgn="base" hangingPunct="0">
        <a:spcBef>
          <a:spcPct val="20000"/>
        </a:spcBef>
        <a:spcAft>
          <a:spcPct val="0"/>
        </a:spcAft>
        <a:buClr>
          <a:srgbClr val="FF6600"/>
        </a:buClr>
        <a:buSzPct val="65000"/>
        <a:buFont typeface="Wingdings"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rgbClr val="0033CC"/>
        </a:buClr>
        <a:buSzPct val="70000"/>
        <a:buFont typeface="Wingdings"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emf"/><Relationship Id="rId5" Type="http://schemas.openxmlformats.org/officeDocument/2006/relationships/oleObject" Target="../embeddings/Microsoft_Excel_97-2003_Worksheet1.xls"/><Relationship Id="rId4" Type="http://schemas.openxmlformats.org/officeDocument/2006/relationships/oleObject" Target="../embeddings/oleObject1.bin"/></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p:txBody>
          <a:bodyPr/>
          <a:lstStyle/>
          <a:p>
            <a:pPr eaLnBrk="1" hangingPunct="1"/>
            <a:r>
              <a:rPr lang="en-GB" altLang="cs-CZ" smtClean="0"/>
              <a:t>Trade and Aid</a:t>
            </a:r>
            <a:r>
              <a:rPr lang="cs-CZ" altLang="cs-CZ" smtClean="0"/>
              <a:t> </a:t>
            </a:r>
            <a:r>
              <a:rPr lang="en-GB" altLang="cs-CZ" smtClean="0"/>
              <a:t>Policy</a:t>
            </a:r>
          </a:p>
        </p:txBody>
      </p:sp>
      <p:sp>
        <p:nvSpPr>
          <p:cNvPr id="5123" name="Rectangle 3"/>
          <p:cNvSpPr>
            <a:spLocks noGrp="1" noChangeArrowheads="1"/>
          </p:cNvSpPr>
          <p:nvPr>
            <p:ph type="subTitle" idx="1"/>
          </p:nvPr>
        </p:nvSpPr>
        <p:spPr>
          <a:xfrm>
            <a:off x="1981200" y="4076700"/>
            <a:ext cx="6767513" cy="1512888"/>
          </a:xfrm>
        </p:spPr>
        <p:txBody>
          <a:bodyPr/>
          <a:lstStyle/>
          <a:p>
            <a:pPr eaLnBrk="1" hangingPunct="1"/>
            <a:r>
              <a:rPr lang="en-GB" altLang="cs-CZ" b="1" smtClean="0"/>
              <a:t>Oldřich Dědek</a:t>
            </a:r>
          </a:p>
          <a:p>
            <a:pPr eaLnBrk="1" hangingPunct="1"/>
            <a:endParaRPr lang="en-GB" altLang="cs-CZ" sz="2400" smtClean="0"/>
          </a:p>
          <a:p>
            <a:pPr eaLnBrk="1" hangingPunct="1">
              <a:spcBef>
                <a:spcPct val="0"/>
              </a:spcBef>
              <a:buClrTx/>
              <a:buSzTx/>
              <a:buFontTx/>
              <a:buNone/>
            </a:pPr>
            <a:r>
              <a:rPr lang="en-GB" altLang="cs-CZ" sz="2400" smtClean="0"/>
              <a:t>Institute of Economic Studies, Charles University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pPr>
              <a:defRPr/>
            </a:pPr>
            <a:fld id="{25223E85-105E-46FF-BAAB-E9BF95978ACB}" type="slidenum">
              <a:rPr lang="cs-CZ" altLang="en-US"/>
              <a:pPr>
                <a:defRPr/>
              </a:pPr>
              <a:t>10</a:t>
            </a:fld>
            <a:endParaRPr lang="cs-CZ" altLang="en-US"/>
          </a:p>
        </p:txBody>
      </p:sp>
      <p:sp>
        <p:nvSpPr>
          <p:cNvPr id="12291" name="Rectangle 2"/>
          <p:cNvSpPr>
            <a:spLocks noGrp="1" noChangeArrowheads="1"/>
          </p:cNvSpPr>
          <p:nvPr>
            <p:ph type="title"/>
          </p:nvPr>
        </p:nvSpPr>
        <p:spPr>
          <a:xfrm>
            <a:off x="457200" y="277813"/>
            <a:ext cx="8229600" cy="774700"/>
          </a:xfrm>
        </p:spPr>
        <p:txBody>
          <a:bodyPr/>
          <a:lstStyle/>
          <a:p>
            <a:pPr eaLnBrk="1" hangingPunct="1"/>
            <a:r>
              <a:rPr lang="en-GB" altLang="cs-CZ" smtClean="0"/>
              <a:t>European Free Trade Association (EFTA)</a:t>
            </a:r>
          </a:p>
        </p:txBody>
      </p:sp>
      <p:sp>
        <p:nvSpPr>
          <p:cNvPr id="12292" name="Rectangle 4"/>
          <p:cNvSpPr>
            <a:spLocks noGrp="1" noChangeArrowheads="1"/>
          </p:cNvSpPr>
          <p:nvPr>
            <p:ph type="body" idx="1"/>
          </p:nvPr>
        </p:nvSpPr>
        <p:spPr>
          <a:xfrm>
            <a:off x="457200" y="1047750"/>
            <a:ext cx="8229600" cy="5329238"/>
          </a:xfrm>
          <a:noFill/>
        </p:spPr>
        <p:txBody>
          <a:bodyPr/>
          <a:lstStyle/>
          <a:p>
            <a:pPr eaLnBrk="1" hangingPunct="1">
              <a:lnSpc>
                <a:spcPct val="80000"/>
              </a:lnSpc>
              <a:spcBef>
                <a:spcPts val="300"/>
              </a:spcBef>
            </a:pPr>
            <a:r>
              <a:rPr lang="en-GB" altLang="cs-CZ" sz="2400" dirty="0" smtClean="0"/>
              <a:t>Origins of EFTA</a:t>
            </a:r>
          </a:p>
          <a:p>
            <a:pPr lvl="1" eaLnBrk="1" hangingPunct="1">
              <a:lnSpc>
                <a:spcPct val="80000"/>
              </a:lnSpc>
              <a:spcBef>
                <a:spcPts val="300"/>
              </a:spcBef>
            </a:pPr>
            <a:r>
              <a:rPr lang="en-GB" altLang="cs-CZ" sz="2000" dirty="0" smtClean="0"/>
              <a:t>Signed in July 1959 (Stockholm Convention), active since May 1960 (dominant initiative of UK)</a:t>
            </a:r>
          </a:p>
          <a:p>
            <a:pPr lvl="1" eaLnBrk="1" hangingPunct="1">
              <a:lnSpc>
                <a:spcPct val="80000"/>
              </a:lnSpc>
              <a:spcBef>
                <a:spcPts val="300"/>
              </a:spcBef>
            </a:pPr>
            <a:r>
              <a:rPr lang="en-GB" altLang="cs-CZ" sz="2000" dirty="0" smtClean="0"/>
              <a:t>Founding members: Austria, Denmark, Norway, Portugal, Sweden, Switzerland, United Kingdom (1961 Finland, 1970 Iceland) </a:t>
            </a:r>
          </a:p>
          <a:p>
            <a:pPr lvl="1" eaLnBrk="1" hangingPunct="1">
              <a:lnSpc>
                <a:spcPct val="80000"/>
              </a:lnSpc>
              <a:spcBef>
                <a:spcPts val="300"/>
              </a:spcBef>
            </a:pPr>
            <a:r>
              <a:rPr lang="en-GB" altLang="cs-CZ" sz="2000" dirty="0" smtClean="0"/>
              <a:t>Established as FTA integration grouping (discouraged by far-reaching integration ambitions of EEC) </a:t>
            </a:r>
          </a:p>
          <a:p>
            <a:pPr eaLnBrk="1" hangingPunct="1">
              <a:lnSpc>
                <a:spcPct val="80000"/>
              </a:lnSpc>
              <a:spcBef>
                <a:spcPts val="300"/>
              </a:spcBef>
            </a:pPr>
            <a:r>
              <a:rPr lang="en-GB" altLang="cs-CZ" sz="2400" dirty="0" smtClean="0"/>
              <a:t>Economic rivalry between E</a:t>
            </a:r>
            <a:r>
              <a:rPr lang="cs-CZ" altLang="cs-CZ" sz="2400" dirty="0" smtClean="0"/>
              <a:t>E</a:t>
            </a:r>
            <a:r>
              <a:rPr lang="en-GB" altLang="cs-CZ" sz="2400" dirty="0" smtClean="0"/>
              <a:t>C and EFTA</a:t>
            </a:r>
          </a:p>
          <a:p>
            <a:pPr lvl="1" eaLnBrk="1" hangingPunct="1">
              <a:lnSpc>
                <a:spcPct val="80000"/>
              </a:lnSpc>
              <a:spcBef>
                <a:spcPts val="300"/>
              </a:spcBef>
            </a:pPr>
            <a:r>
              <a:rPr lang="en-GB" altLang="cs-CZ" sz="2000" dirty="0" smtClean="0"/>
              <a:t>1961: UK applied for membership of EEC (shock for “</a:t>
            </a:r>
            <a:r>
              <a:rPr lang="en-GB" altLang="cs-CZ" sz="2000" dirty="0" err="1" smtClean="0"/>
              <a:t>Eftans</a:t>
            </a:r>
            <a:r>
              <a:rPr lang="en-GB" altLang="cs-CZ" sz="2000" dirty="0" smtClean="0"/>
              <a:t>”)</a:t>
            </a:r>
          </a:p>
          <a:p>
            <a:pPr lvl="1" eaLnBrk="1" hangingPunct="1">
              <a:lnSpc>
                <a:spcPct val="80000"/>
              </a:lnSpc>
              <a:spcBef>
                <a:spcPts val="300"/>
              </a:spcBef>
            </a:pPr>
            <a:r>
              <a:rPr lang="en-GB" altLang="cs-CZ" sz="2000" dirty="0" smtClean="0"/>
              <a:t>Domino effect: Applications of Denmark, Norway and Ireland (strong ties with UK)</a:t>
            </a:r>
          </a:p>
          <a:p>
            <a:pPr lvl="1" eaLnBrk="1" hangingPunct="1">
              <a:lnSpc>
                <a:spcPct val="80000"/>
              </a:lnSpc>
              <a:spcBef>
                <a:spcPts val="300"/>
              </a:spcBef>
            </a:pPr>
            <a:r>
              <a:rPr lang="en-GB" altLang="cs-CZ" sz="2000" dirty="0" smtClean="0"/>
              <a:t>January 1973: First EEC enlargement (Denmark and UK leave EFTA, Norway remains in EFTA after referendum) </a:t>
            </a:r>
          </a:p>
          <a:p>
            <a:pPr lvl="1" eaLnBrk="1" hangingPunct="1">
              <a:lnSpc>
                <a:spcPct val="80000"/>
              </a:lnSpc>
              <a:spcBef>
                <a:spcPts val="300"/>
              </a:spcBef>
            </a:pPr>
            <a:r>
              <a:rPr lang="en-GB" altLang="cs-CZ" sz="2000" dirty="0" smtClean="0"/>
              <a:t>Remaining EFTA members negotiated bilateral agreements on free trade (active since EEC enlargement)</a:t>
            </a:r>
          </a:p>
          <a:p>
            <a:pPr lvl="1" eaLnBrk="1" hangingPunct="1">
              <a:lnSpc>
                <a:spcPct val="80000"/>
              </a:lnSpc>
              <a:spcBef>
                <a:spcPts val="300"/>
              </a:spcBef>
            </a:pPr>
            <a:r>
              <a:rPr lang="en-GB" altLang="cs-CZ" sz="2000" dirty="0" smtClean="0"/>
              <a:t>Current EFTA members: Iceland, Liechtenstein, Norway and Switzerland (non EEA member, special treaty with EU)</a:t>
            </a:r>
          </a:p>
          <a:p>
            <a:pPr lvl="1" eaLnBrk="1" hangingPunct="1">
              <a:lnSpc>
                <a:spcPct val="80000"/>
              </a:lnSpc>
              <a:spcBef>
                <a:spcPts val="300"/>
              </a:spcBef>
            </a:pPr>
            <a:endParaRPr lang="en-GB" altLang="cs-CZ" sz="2000"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pPr>
              <a:defRPr/>
            </a:pPr>
            <a:fld id="{4AD95743-38E9-44EF-AAB1-41591C19BA4A}" type="slidenum">
              <a:rPr lang="cs-CZ" altLang="en-US"/>
              <a:pPr>
                <a:defRPr/>
              </a:pPr>
              <a:t>11</a:t>
            </a:fld>
            <a:endParaRPr lang="cs-CZ" altLang="en-US"/>
          </a:p>
        </p:txBody>
      </p:sp>
      <p:sp>
        <p:nvSpPr>
          <p:cNvPr id="13315" name="Rectangle 2"/>
          <p:cNvSpPr>
            <a:spLocks noGrp="1" noChangeArrowheads="1"/>
          </p:cNvSpPr>
          <p:nvPr>
            <p:ph type="title"/>
          </p:nvPr>
        </p:nvSpPr>
        <p:spPr>
          <a:xfrm>
            <a:off x="457200" y="277813"/>
            <a:ext cx="8229600" cy="703262"/>
          </a:xfrm>
        </p:spPr>
        <p:txBody>
          <a:bodyPr/>
          <a:lstStyle/>
          <a:p>
            <a:pPr eaLnBrk="1" hangingPunct="1"/>
            <a:r>
              <a:rPr lang="en-GB" altLang="cs-CZ" smtClean="0"/>
              <a:t>European Economic Area (EEA)</a:t>
            </a:r>
            <a:r>
              <a:rPr lang="en-GB" altLang="cs-CZ" sz="3000" smtClean="0"/>
              <a:t> </a:t>
            </a:r>
          </a:p>
        </p:txBody>
      </p:sp>
      <p:sp>
        <p:nvSpPr>
          <p:cNvPr id="13316" name="Rectangle 4"/>
          <p:cNvSpPr>
            <a:spLocks noGrp="1" noChangeArrowheads="1"/>
          </p:cNvSpPr>
          <p:nvPr>
            <p:ph type="body" idx="1"/>
          </p:nvPr>
        </p:nvSpPr>
        <p:spPr>
          <a:xfrm>
            <a:off x="457200" y="1047750"/>
            <a:ext cx="8229600" cy="5222875"/>
          </a:xfrm>
          <a:noFill/>
        </p:spPr>
        <p:txBody>
          <a:bodyPr/>
          <a:lstStyle/>
          <a:p>
            <a:pPr eaLnBrk="1" hangingPunct="1">
              <a:lnSpc>
                <a:spcPct val="80000"/>
              </a:lnSpc>
              <a:spcBef>
                <a:spcPts val="200"/>
              </a:spcBef>
            </a:pPr>
            <a:r>
              <a:rPr lang="en-GB" altLang="cs-CZ" sz="2400" dirty="0" smtClean="0"/>
              <a:t>Basic facts </a:t>
            </a:r>
          </a:p>
          <a:p>
            <a:pPr lvl="1" eaLnBrk="1" hangingPunct="1">
              <a:lnSpc>
                <a:spcPct val="80000"/>
              </a:lnSpc>
              <a:spcBef>
                <a:spcPts val="200"/>
              </a:spcBef>
            </a:pPr>
            <a:r>
              <a:rPr lang="en-GB" altLang="cs-CZ" sz="2000" dirty="0" smtClean="0"/>
              <a:t>Agreement extending EU single market to EFTA countries </a:t>
            </a:r>
          </a:p>
          <a:p>
            <a:pPr lvl="1" eaLnBrk="1" hangingPunct="1">
              <a:lnSpc>
                <a:spcPct val="80000"/>
              </a:lnSpc>
              <a:spcBef>
                <a:spcPts val="200"/>
              </a:spcBef>
            </a:pPr>
            <a:r>
              <a:rPr lang="en-GB" altLang="cs-CZ" sz="2000" dirty="0" smtClean="0"/>
              <a:t>Signed in May 1992, active since January 1994</a:t>
            </a:r>
          </a:p>
          <a:p>
            <a:pPr lvl="1" eaLnBrk="1" hangingPunct="1">
              <a:lnSpc>
                <a:spcPct val="80000"/>
              </a:lnSpc>
              <a:spcBef>
                <a:spcPts val="200"/>
              </a:spcBef>
            </a:pPr>
            <a:r>
              <a:rPr lang="en-GB" altLang="cs-CZ" sz="2000" dirty="0" smtClean="0"/>
              <a:t>Some EFTA members understood EEA as waiting room for full EC membership (applications from Austria, Finland, Norway, Sweden, Switzerland)</a:t>
            </a:r>
          </a:p>
          <a:p>
            <a:pPr lvl="1" eaLnBrk="1" hangingPunct="1">
              <a:lnSpc>
                <a:spcPct val="80000"/>
              </a:lnSpc>
              <a:spcBef>
                <a:spcPts val="200"/>
              </a:spcBef>
            </a:pPr>
            <a:r>
              <a:rPr lang="en-GB" altLang="cs-CZ" sz="2000" dirty="0" smtClean="0"/>
              <a:t>January 1995: Fourth enlargement (Austria, Finland and Sweden leave EFTA, Norway stays in EFTA after referendum) </a:t>
            </a:r>
          </a:p>
          <a:p>
            <a:pPr lvl="1" eaLnBrk="1" hangingPunct="1">
              <a:lnSpc>
                <a:spcPct val="80000"/>
              </a:lnSpc>
              <a:spcBef>
                <a:spcPts val="200"/>
              </a:spcBef>
            </a:pPr>
            <a:r>
              <a:rPr lang="en-GB" altLang="cs-CZ" sz="2000" dirty="0" smtClean="0"/>
              <a:t>Switzerland rejects EEA in referendum (application for EC membership shelved)  </a:t>
            </a:r>
          </a:p>
          <a:p>
            <a:pPr eaLnBrk="1" hangingPunct="1">
              <a:lnSpc>
                <a:spcPct val="80000"/>
              </a:lnSpc>
              <a:spcBef>
                <a:spcPts val="200"/>
              </a:spcBef>
            </a:pPr>
            <a:r>
              <a:rPr lang="en-GB" altLang="cs-CZ" sz="2400" dirty="0" smtClean="0"/>
              <a:t>General features of EEA</a:t>
            </a:r>
          </a:p>
          <a:p>
            <a:pPr lvl="1" eaLnBrk="1" hangingPunct="1">
              <a:lnSpc>
                <a:spcPct val="80000"/>
              </a:lnSpc>
              <a:spcBef>
                <a:spcPts val="200"/>
              </a:spcBef>
            </a:pPr>
            <a:r>
              <a:rPr lang="en-GB" altLang="cs-CZ" sz="2000" dirty="0" smtClean="0"/>
              <a:t>Access of EFTA to EU markets in exchange for complying with internal market legislation (some exceptions from general rule)</a:t>
            </a:r>
          </a:p>
          <a:p>
            <a:pPr lvl="1" eaLnBrk="1" hangingPunct="1">
              <a:lnSpc>
                <a:spcPct val="80000"/>
              </a:lnSpc>
              <a:spcBef>
                <a:spcPts val="200"/>
              </a:spcBef>
            </a:pPr>
            <a:r>
              <a:rPr lang="en-GB" altLang="cs-CZ" sz="2000" dirty="0" smtClean="0"/>
              <a:t>Strong limits on shaping EU legislation </a:t>
            </a:r>
          </a:p>
          <a:p>
            <a:pPr lvl="1" eaLnBrk="1" hangingPunct="1">
              <a:lnSpc>
                <a:spcPct val="80000"/>
              </a:lnSpc>
              <a:spcBef>
                <a:spcPts val="200"/>
              </a:spcBef>
            </a:pPr>
            <a:r>
              <a:rPr lang="en-GB" altLang="cs-CZ" sz="2000" dirty="0" smtClean="0"/>
              <a:t>Non-participation in common policies: CAP (even higher support in Norway and Switzerland), CET (higher level of protection in EU)</a:t>
            </a:r>
          </a:p>
          <a:p>
            <a:pPr lvl="1" eaLnBrk="1" hangingPunct="1">
              <a:lnSpc>
                <a:spcPct val="80000"/>
              </a:lnSpc>
              <a:spcBef>
                <a:spcPts val="200"/>
              </a:spcBef>
            </a:pPr>
            <a:r>
              <a:rPr lang="en-GB" altLang="cs-CZ" sz="2000" dirty="0" smtClean="0"/>
              <a:t>EFTA trade policy usually shadows EU trade agreements</a:t>
            </a:r>
          </a:p>
          <a:p>
            <a:pPr eaLnBrk="1" hangingPunct="1">
              <a:lnSpc>
                <a:spcPct val="80000"/>
              </a:lnSpc>
              <a:spcBef>
                <a:spcPts val="200"/>
              </a:spcBef>
            </a:pPr>
            <a:r>
              <a:rPr lang="en-GB" altLang="cs-CZ" sz="2400" dirty="0" smtClean="0"/>
              <a:t>Approx. 10% share in EU imports and exports</a:t>
            </a:r>
            <a:endParaRPr lang="en-GB" altLang="cs-CZ" sz="20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pPr>
              <a:defRPr/>
            </a:pPr>
            <a:fld id="{883B1673-93DE-4F6B-8DF2-7FBEF4A8FB66}" type="slidenum">
              <a:rPr lang="cs-CZ" altLang="en-US"/>
              <a:pPr>
                <a:defRPr/>
              </a:pPr>
              <a:t>12</a:t>
            </a:fld>
            <a:endParaRPr lang="cs-CZ" altLang="en-US"/>
          </a:p>
        </p:txBody>
      </p:sp>
      <p:sp>
        <p:nvSpPr>
          <p:cNvPr id="14339" name="Rectangle 2"/>
          <p:cNvSpPr>
            <a:spLocks noGrp="1" noChangeArrowheads="1"/>
          </p:cNvSpPr>
          <p:nvPr>
            <p:ph type="title"/>
          </p:nvPr>
        </p:nvSpPr>
        <p:spPr>
          <a:xfrm>
            <a:off x="457200" y="277813"/>
            <a:ext cx="8229600" cy="558800"/>
          </a:xfrm>
        </p:spPr>
        <p:txBody>
          <a:bodyPr/>
          <a:lstStyle/>
          <a:p>
            <a:pPr eaLnBrk="1" hangingPunct="1"/>
            <a:r>
              <a:rPr lang="en-GB" altLang="cs-CZ" dirty="0" smtClean="0"/>
              <a:t>ACP countries</a:t>
            </a:r>
          </a:p>
        </p:txBody>
      </p:sp>
      <p:sp>
        <p:nvSpPr>
          <p:cNvPr id="14340" name="Rectangle 3"/>
          <p:cNvSpPr>
            <a:spLocks noGrp="1" noChangeArrowheads="1"/>
          </p:cNvSpPr>
          <p:nvPr>
            <p:ph type="body" idx="1"/>
          </p:nvPr>
        </p:nvSpPr>
        <p:spPr>
          <a:xfrm>
            <a:off x="395288" y="914400"/>
            <a:ext cx="8291512" cy="5429250"/>
          </a:xfrm>
        </p:spPr>
        <p:txBody>
          <a:bodyPr/>
          <a:lstStyle/>
          <a:p>
            <a:pPr eaLnBrk="1" hangingPunct="1">
              <a:lnSpc>
                <a:spcPct val="80000"/>
              </a:lnSpc>
              <a:spcBef>
                <a:spcPts val="0"/>
              </a:spcBef>
            </a:pPr>
            <a:r>
              <a:rPr lang="en-GB" altLang="cs-CZ" sz="2000" dirty="0" smtClean="0"/>
              <a:t>ACP = Africa, Caribbean, Pacific</a:t>
            </a:r>
          </a:p>
          <a:p>
            <a:pPr lvl="1" eaLnBrk="1" hangingPunct="1">
              <a:lnSpc>
                <a:spcPct val="80000"/>
              </a:lnSpc>
              <a:spcBef>
                <a:spcPts val="0"/>
              </a:spcBef>
            </a:pPr>
            <a:r>
              <a:rPr lang="en-GB" altLang="cs-CZ" sz="1800" dirty="0" smtClean="0"/>
              <a:t>Approx. 80 countries with preferential development assistance</a:t>
            </a:r>
          </a:p>
          <a:p>
            <a:pPr lvl="1" eaLnBrk="1" hangingPunct="1">
              <a:lnSpc>
                <a:spcPct val="80000"/>
              </a:lnSpc>
              <a:spcBef>
                <a:spcPts val="0"/>
              </a:spcBef>
            </a:pPr>
            <a:r>
              <a:rPr lang="en-GB" altLang="cs-CZ" sz="1800" dirty="0" smtClean="0"/>
              <a:t>Colonial legacy of EU founding members </a:t>
            </a:r>
          </a:p>
          <a:p>
            <a:pPr eaLnBrk="1" hangingPunct="1">
              <a:lnSpc>
                <a:spcPct val="80000"/>
              </a:lnSpc>
              <a:spcBef>
                <a:spcPts val="0"/>
              </a:spcBef>
            </a:pPr>
            <a:r>
              <a:rPr lang="en-GB" altLang="cs-CZ" sz="2000" dirty="0" smtClean="0"/>
              <a:t>Rome Treaty</a:t>
            </a:r>
          </a:p>
          <a:p>
            <a:pPr lvl="1" eaLnBrk="1" hangingPunct="1">
              <a:lnSpc>
                <a:spcPct val="80000"/>
              </a:lnSpc>
              <a:spcBef>
                <a:spcPts val="0"/>
              </a:spcBef>
            </a:pPr>
            <a:r>
              <a:rPr lang="en-GB" altLang="cs-CZ" sz="1800" dirty="0" smtClean="0"/>
              <a:t>Treatment of “special countries” was one of the most difficult chapters (France against tariff-free regime with African colonies, Algeria considered to be part of France, involvement of Germany in development aid)</a:t>
            </a:r>
          </a:p>
          <a:p>
            <a:pPr lvl="1" eaLnBrk="1" hangingPunct="1">
              <a:lnSpc>
                <a:spcPct val="80000"/>
              </a:lnSpc>
              <a:spcBef>
                <a:spcPts val="0"/>
              </a:spcBef>
            </a:pPr>
            <a:r>
              <a:rPr lang="en-GB" altLang="cs-CZ" sz="1800" dirty="0" smtClean="0"/>
              <a:t>Creation of </a:t>
            </a:r>
            <a:r>
              <a:rPr lang="en-GB" altLang="cs-CZ" sz="1800" i="1" dirty="0" smtClean="0"/>
              <a:t>European Development Fund </a:t>
            </a:r>
            <a:r>
              <a:rPr lang="en-GB" altLang="cs-CZ" sz="1800" dirty="0" smtClean="0"/>
              <a:t>for financing social and economic infrastructure projects, MS contributed according given quotas</a:t>
            </a:r>
          </a:p>
          <a:p>
            <a:pPr eaLnBrk="1" hangingPunct="1">
              <a:lnSpc>
                <a:spcPct val="80000"/>
              </a:lnSpc>
              <a:spcBef>
                <a:spcPts val="0"/>
              </a:spcBef>
            </a:pPr>
            <a:r>
              <a:rPr lang="en-GB" altLang="cs-CZ" sz="2000" dirty="0" smtClean="0"/>
              <a:t>Yaoundé Conventions (Cameroon, I: 1964</a:t>
            </a:r>
            <a:r>
              <a:rPr lang="en-GB" altLang="cs-CZ" sz="2000" dirty="0" smtClean="0">
                <a:cs typeface="Arial" charset="0"/>
              </a:rPr>
              <a:t>-</a:t>
            </a:r>
            <a:r>
              <a:rPr lang="en-GB" altLang="cs-CZ" sz="2000" dirty="0" smtClean="0"/>
              <a:t>1969, II: 1969</a:t>
            </a:r>
            <a:r>
              <a:rPr lang="en-GB" altLang="cs-CZ" sz="2000" dirty="0" smtClean="0">
                <a:cs typeface="Arial" charset="0"/>
              </a:rPr>
              <a:t>-</a:t>
            </a:r>
            <a:r>
              <a:rPr lang="en-GB" altLang="cs-CZ" sz="2000" dirty="0" smtClean="0"/>
              <a:t>1975)</a:t>
            </a:r>
          </a:p>
          <a:p>
            <a:pPr lvl="1" eaLnBrk="1" hangingPunct="1">
              <a:lnSpc>
                <a:spcPct val="80000"/>
              </a:lnSpc>
              <a:spcBef>
                <a:spcPts val="0"/>
              </a:spcBef>
            </a:pPr>
            <a:r>
              <a:rPr lang="en-GB" altLang="cs-CZ" sz="1800" dirty="0" smtClean="0"/>
              <a:t>Decolonisation called for new types of links with special territories  </a:t>
            </a:r>
          </a:p>
          <a:p>
            <a:pPr lvl="1" eaLnBrk="1" hangingPunct="1">
              <a:lnSpc>
                <a:spcPct val="80000"/>
              </a:lnSpc>
              <a:spcBef>
                <a:spcPts val="0"/>
              </a:spcBef>
            </a:pPr>
            <a:r>
              <a:rPr lang="en-GB" altLang="cs-CZ" sz="1800" dirty="0" smtClean="0"/>
              <a:t>Agreement concluded predominantly with former French colonies (18 sub-Saharan African states, Madagascar)</a:t>
            </a:r>
          </a:p>
          <a:p>
            <a:pPr lvl="1" eaLnBrk="1" hangingPunct="1">
              <a:lnSpc>
                <a:spcPct val="80000"/>
              </a:lnSpc>
              <a:spcBef>
                <a:spcPts val="0"/>
              </a:spcBef>
            </a:pPr>
            <a:r>
              <a:rPr lang="en-GB" altLang="cs-CZ" sz="1800" dirty="0" smtClean="0"/>
              <a:t>Criticism for selected discrimination among developing countries </a:t>
            </a:r>
          </a:p>
          <a:p>
            <a:pPr eaLnBrk="1" hangingPunct="1">
              <a:lnSpc>
                <a:spcPct val="80000"/>
              </a:lnSpc>
              <a:spcBef>
                <a:spcPts val="0"/>
              </a:spcBef>
            </a:pPr>
            <a:r>
              <a:rPr lang="en-GB" altLang="cs-CZ" sz="2000" dirty="0" err="1" smtClean="0"/>
              <a:t>Lomé</a:t>
            </a:r>
            <a:r>
              <a:rPr lang="en-GB" altLang="cs-CZ" sz="2000" dirty="0" smtClean="0"/>
              <a:t> Agreements (Togo; I: 1976</a:t>
            </a:r>
            <a:r>
              <a:rPr lang="en-GB" altLang="cs-CZ" sz="2000" dirty="0" smtClean="0">
                <a:cs typeface="Arial" charset="0"/>
              </a:rPr>
              <a:t>-</a:t>
            </a:r>
            <a:r>
              <a:rPr lang="en-GB" altLang="cs-CZ" sz="2000" dirty="0" smtClean="0"/>
              <a:t>1980, II: 1980</a:t>
            </a:r>
            <a:r>
              <a:rPr lang="en-GB" altLang="cs-CZ" sz="2000" dirty="0" smtClean="0">
                <a:cs typeface="Arial" charset="0"/>
              </a:rPr>
              <a:t>-</a:t>
            </a:r>
            <a:r>
              <a:rPr lang="en-GB" altLang="cs-CZ" sz="2000" dirty="0" smtClean="0"/>
              <a:t>1985, III: 1985</a:t>
            </a:r>
            <a:r>
              <a:rPr lang="en-GB" altLang="cs-CZ" sz="2000" dirty="0" smtClean="0">
                <a:cs typeface="Arial" charset="0"/>
              </a:rPr>
              <a:t>-</a:t>
            </a:r>
            <a:r>
              <a:rPr lang="en-GB" altLang="cs-CZ" sz="2000" dirty="0" smtClean="0"/>
              <a:t>1990, IV: 1990</a:t>
            </a:r>
            <a:r>
              <a:rPr lang="en-GB" altLang="cs-CZ" sz="2000" dirty="0" smtClean="0">
                <a:cs typeface="Arial" charset="0"/>
              </a:rPr>
              <a:t>-</a:t>
            </a:r>
            <a:r>
              <a:rPr lang="en-GB" altLang="cs-CZ" sz="2000" dirty="0" smtClean="0"/>
              <a:t>2000)</a:t>
            </a:r>
          </a:p>
          <a:p>
            <a:pPr lvl="1" eaLnBrk="1" hangingPunct="1">
              <a:lnSpc>
                <a:spcPct val="80000"/>
              </a:lnSpc>
              <a:spcBef>
                <a:spcPts val="0"/>
              </a:spcBef>
            </a:pPr>
            <a:r>
              <a:rPr lang="en-GB" altLang="cs-CZ" sz="1800" dirty="0" smtClean="0"/>
              <a:t>Inclusion of former British colonies among “special countries”</a:t>
            </a:r>
          </a:p>
          <a:p>
            <a:pPr lvl="1" eaLnBrk="1" hangingPunct="1">
              <a:lnSpc>
                <a:spcPct val="80000"/>
              </a:lnSpc>
              <a:spcBef>
                <a:spcPts val="0"/>
              </a:spcBef>
            </a:pPr>
            <a:r>
              <a:rPr lang="en-GB" altLang="cs-CZ" sz="1800" dirty="0" smtClean="0"/>
              <a:t>Steady expansion up to 70 ACP states with special development aid regime </a:t>
            </a:r>
          </a:p>
          <a:p>
            <a:pPr eaLnBrk="1" hangingPunct="1">
              <a:lnSpc>
                <a:spcPct val="80000"/>
              </a:lnSpc>
              <a:spcBef>
                <a:spcPts val="0"/>
              </a:spcBef>
            </a:pPr>
            <a:r>
              <a:rPr lang="en-GB" altLang="cs-CZ" sz="2000" dirty="0" err="1" smtClean="0"/>
              <a:t>Cotonou</a:t>
            </a:r>
            <a:r>
              <a:rPr lang="en-GB" altLang="cs-CZ" sz="2000" dirty="0" smtClean="0"/>
              <a:t> Agreement (Fiji, 2000)</a:t>
            </a:r>
          </a:p>
          <a:p>
            <a:pPr lvl="1" eaLnBrk="1" hangingPunct="1">
              <a:lnSpc>
                <a:spcPct val="80000"/>
              </a:lnSpc>
              <a:spcBef>
                <a:spcPts val="0"/>
              </a:spcBef>
            </a:pPr>
            <a:r>
              <a:rPr lang="en-GB" altLang="cs-CZ" sz="1800" dirty="0" smtClean="0"/>
              <a:t>Complex agreement covering period of 20 years</a:t>
            </a:r>
          </a:p>
          <a:p>
            <a:pPr lvl="1" eaLnBrk="1" hangingPunct="1">
              <a:lnSpc>
                <a:spcPct val="80000"/>
              </a:lnSpc>
              <a:spcBef>
                <a:spcPts val="0"/>
              </a:spcBef>
            </a:pPr>
            <a:r>
              <a:rPr lang="en-GB" altLang="cs-CZ" sz="1800" dirty="0" smtClean="0"/>
              <a:t>Combination of political dimension, trade and development objectives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txBox="1">
            <a:spLocks noGrp="1"/>
          </p:cNvSpPr>
          <p:nvPr/>
        </p:nvSpPr>
        <p:spPr bwMode="auto">
          <a:xfrm>
            <a:off x="6553200" y="6243638"/>
            <a:ext cx="2133600" cy="457200"/>
          </a:xfrm>
          <a:prstGeom prst="rect">
            <a:avLst/>
          </a:prstGeom>
          <a:noFill/>
          <a:ln>
            <a:miter lim="800000"/>
            <a:headEnd/>
            <a:tailEnd/>
          </a:ln>
        </p:spPr>
        <p:txBody>
          <a:bodyPr anchor="b"/>
          <a:lstStyle/>
          <a:p>
            <a:pPr algn="r">
              <a:defRPr/>
            </a:pPr>
            <a:fld id="{5506A6CF-E2C4-4390-86EA-F116188ED03C}" type="slidenum">
              <a:rPr lang="cs-CZ" altLang="en-US" sz="1200">
                <a:effectLst/>
                <a:latin typeface="+mj-lt"/>
              </a:rPr>
              <a:pPr algn="r">
                <a:defRPr/>
              </a:pPr>
              <a:t>13</a:t>
            </a:fld>
            <a:endParaRPr lang="cs-CZ" altLang="en-US" sz="1200">
              <a:effectLst/>
              <a:latin typeface="+mj-lt"/>
            </a:endParaRPr>
          </a:p>
        </p:txBody>
      </p:sp>
      <p:sp>
        <p:nvSpPr>
          <p:cNvPr id="57347" name="Rectangle 2"/>
          <p:cNvSpPr>
            <a:spLocks noGrp="1" noChangeArrowheads="1"/>
          </p:cNvSpPr>
          <p:nvPr>
            <p:ph type="title" idx="4294967295"/>
          </p:nvPr>
        </p:nvSpPr>
        <p:spPr>
          <a:xfrm>
            <a:off x="457200" y="277813"/>
            <a:ext cx="8229600" cy="630237"/>
          </a:xfrm>
        </p:spPr>
        <p:txBody>
          <a:bodyPr/>
          <a:lstStyle/>
          <a:p>
            <a:pPr eaLnBrk="1" hangingPunct="1"/>
            <a:r>
              <a:rPr lang="en-GB" altLang="cs-CZ" dirty="0" smtClean="0"/>
              <a:t>Efficiency of ACP aid policies</a:t>
            </a:r>
            <a:endParaRPr lang="en-GB" altLang="cs-CZ" b="1" dirty="0" smtClean="0">
              <a:solidFill>
                <a:schemeClr val="accent6">
                  <a:lumMod val="60000"/>
                  <a:lumOff val="40000"/>
                </a:schemeClr>
              </a:solidFill>
            </a:endParaRPr>
          </a:p>
        </p:txBody>
      </p:sp>
      <p:sp>
        <p:nvSpPr>
          <p:cNvPr id="57348" name="Rectangle 3"/>
          <p:cNvSpPr>
            <a:spLocks noGrp="1" noChangeArrowheads="1"/>
          </p:cNvSpPr>
          <p:nvPr>
            <p:ph type="body" idx="4294967295"/>
          </p:nvPr>
        </p:nvSpPr>
        <p:spPr>
          <a:xfrm>
            <a:off x="457200" y="1038225"/>
            <a:ext cx="8229600" cy="5572124"/>
          </a:xfrm>
        </p:spPr>
        <p:txBody>
          <a:bodyPr/>
          <a:lstStyle/>
          <a:p>
            <a:pPr eaLnBrk="1" hangingPunct="1">
              <a:lnSpc>
                <a:spcPct val="80000"/>
              </a:lnSpc>
              <a:spcBef>
                <a:spcPts val="100"/>
              </a:spcBef>
            </a:pPr>
            <a:r>
              <a:rPr lang="en-GB" altLang="cs-CZ" sz="2000" dirty="0" smtClean="0"/>
              <a:t>Criticism  </a:t>
            </a:r>
          </a:p>
          <a:p>
            <a:pPr lvl="1" eaLnBrk="1" hangingPunct="1">
              <a:lnSpc>
                <a:spcPct val="80000"/>
              </a:lnSpc>
              <a:spcBef>
                <a:spcPts val="100"/>
              </a:spcBef>
            </a:pPr>
            <a:r>
              <a:rPr lang="en-GB" altLang="cs-CZ" sz="1800" dirty="0" smtClean="0"/>
              <a:t>Exemptions for agricultural products which compete directly with production of EU farmers covered by CAP and for many industrial goods  </a:t>
            </a:r>
          </a:p>
          <a:p>
            <a:pPr lvl="1" eaLnBrk="1" hangingPunct="1">
              <a:lnSpc>
                <a:spcPct val="80000"/>
              </a:lnSpc>
              <a:spcBef>
                <a:spcPts val="100"/>
              </a:spcBef>
            </a:pPr>
            <a:r>
              <a:rPr lang="en-GB" altLang="cs-CZ" sz="1800" dirty="0" smtClean="0"/>
              <a:t>Reductions in tariffs during WTO rounds made the tariff concessions for ACP countries less important (more harmful quotas on imports to EC or subsidised exports from EC) </a:t>
            </a:r>
          </a:p>
          <a:p>
            <a:pPr lvl="1" eaLnBrk="1" hangingPunct="1">
              <a:lnSpc>
                <a:spcPct val="80000"/>
              </a:lnSpc>
              <a:spcBef>
                <a:spcPts val="100"/>
              </a:spcBef>
            </a:pPr>
            <a:r>
              <a:rPr lang="en-GB" altLang="cs-CZ" sz="1800" dirty="0" smtClean="0"/>
              <a:t>Granted favours may freeze non-competitive market structures</a:t>
            </a:r>
          </a:p>
          <a:p>
            <a:pPr lvl="1" eaLnBrk="1" hangingPunct="1">
              <a:lnSpc>
                <a:spcPct val="80000"/>
              </a:lnSpc>
              <a:spcBef>
                <a:spcPts val="100"/>
              </a:spcBef>
            </a:pPr>
            <a:r>
              <a:rPr lang="en-GB" altLang="cs-CZ" sz="1800" dirty="0" smtClean="0"/>
              <a:t>Bad design and weak management of development aid </a:t>
            </a:r>
          </a:p>
          <a:p>
            <a:pPr eaLnBrk="1" hangingPunct="1">
              <a:lnSpc>
                <a:spcPct val="80000"/>
              </a:lnSpc>
              <a:spcBef>
                <a:spcPts val="100"/>
              </a:spcBef>
            </a:pPr>
            <a:r>
              <a:rPr lang="en-GB" altLang="cs-CZ" sz="2000" dirty="0" smtClean="0"/>
              <a:t>Evaluation</a:t>
            </a:r>
          </a:p>
          <a:p>
            <a:pPr lvl="1" eaLnBrk="1" hangingPunct="1">
              <a:lnSpc>
                <a:spcPct val="80000"/>
              </a:lnSpc>
              <a:spcBef>
                <a:spcPts val="100"/>
              </a:spcBef>
            </a:pPr>
            <a:r>
              <a:rPr lang="en-GB" altLang="cs-CZ" sz="1800" dirty="0" smtClean="0"/>
              <a:t>Trade with ACP countries was on a steady decline in sharp contrast with some developing Asian countries enjoying no preferred status</a:t>
            </a:r>
          </a:p>
          <a:p>
            <a:pPr lvl="1" eaLnBrk="1" hangingPunct="1">
              <a:lnSpc>
                <a:spcPct val="80000"/>
              </a:lnSpc>
              <a:spcBef>
                <a:spcPts val="100"/>
              </a:spcBef>
            </a:pPr>
            <a:r>
              <a:rPr lang="en-GB" altLang="cs-CZ" sz="1800" dirty="0" smtClean="0"/>
              <a:t>Special preferences granted to ACP countries were against WTO rules of reciprocity and non-discrimination</a:t>
            </a:r>
          </a:p>
          <a:p>
            <a:pPr eaLnBrk="1" hangingPunct="1">
              <a:lnSpc>
                <a:spcPct val="80000"/>
              </a:lnSpc>
              <a:spcBef>
                <a:spcPts val="100"/>
              </a:spcBef>
            </a:pPr>
            <a:r>
              <a:rPr lang="en-GB" altLang="cs-CZ" sz="2000" dirty="0" smtClean="0"/>
              <a:t>Economic Partnership Agreements</a:t>
            </a:r>
          </a:p>
          <a:p>
            <a:pPr lvl="1" eaLnBrk="1" hangingPunct="1">
              <a:lnSpc>
                <a:spcPct val="80000"/>
              </a:lnSpc>
              <a:spcBef>
                <a:spcPts val="100"/>
              </a:spcBef>
            </a:pPr>
            <a:r>
              <a:rPr lang="en-GB" altLang="cs-CZ" sz="1800" dirty="0" smtClean="0"/>
              <a:t>WTO compatible arrangements with ACP countries coming into operation from 2008</a:t>
            </a:r>
          </a:p>
          <a:p>
            <a:pPr lvl="1" eaLnBrk="1" hangingPunct="1">
              <a:lnSpc>
                <a:spcPct val="80000"/>
              </a:lnSpc>
              <a:spcBef>
                <a:spcPts val="100"/>
              </a:spcBef>
            </a:pPr>
            <a:r>
              <a:rPr lang="en-GB" altLang="cs-CZ" sz="1800" dirty="0" smtClean="0"/>
              <a:t>Objectives:</a:t>
            </a:r>
            <a:r>
              <a:rPr lang="cs-CZ" altLang="cs-CZ" sz="1800" dirty="0" smtClean="0"/>
              <a:t> </a:t>
            </a:r>
            <a:r>
              <a:rPr lang="en-GB" altLang="cs-CZ" sz="1800" dirty="0" smtClean="0"/>
              <a:t>lower trade barriers against EU in exchange for almost free access to EU markets (simplified rules of origin), trade liberalization among ACP</a:t>
            </a:r>
          </a:p>
          <a:p>
            <a:pPr lvl="1" eaLnBrk="1" hangingPunct="1">
              <a:lnSpc>
                <a:spcPct val="80000"/>
              </a:lnSpc>
              <a:spcBef>
                <a:spcPts val="100"/>
              </a:spcBef>
            </a:pPr>
            <a:r>
              <a:rPr lang="en-GB" altLang="cs-CZ" sz="1800" dirty="0" smtClean="0"/>
              <a:t>More focus on ACP development and cooperation </a:t>
            </a:r>
            <a:r>
              <a:rPr lang="cs-CZ" altLang="cs-CZ" sz="1800" dirty="0" smtClean="0"/>
              <a:t>in </a:t>
            </a:r>
            <a:r>
              <a:rPr lang="en-GB" altLang="cs-CZ" sz="1800" dirty="0" smtClean="0"/>
              <a:t>wide range of issues  </a:t>
            </a:r>
          </a:p>
          <a:p>
            <a:pPr lvl="1" eaLnBrk="1" hangingPunct="1">
              <a:lnSpc>
                <a:spcPct val="80000"/>
              </a:lnSpc>
              <a:spcBef>
                <a:spcPts val="100"/>
              </a:spcBef>
            </a:pPr>
            <a:r>
              <a:rPr lang="en-GB" altLang="cs-CZ" sz="1800" dirty="0" smtClean="0"/>
              <a:t>Heated debate about forcing ACP countries into premature liberalization</a:t>
            </a:r>
            <a:endParaRPr lang="en-GB" altLang="cs-CZ" sz="1800" dirty="0"/>
          </a:p>
        </p:txBody>
      </p:sp>
    </p:spTree>
    <p:extLst>
      <p:ext uri="{BB962C8B-B14F-4D97-AF65-F5344CB8AC3E}">
        <p14:creationId xmlns:p14="http://schemas.microsoft.com/office/powerpoint/2010/main" val="1652439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txBox="1">
            <a:spLocks noGrp="1"/>
          </p:cNvSpPr>
          <p:nvPr/>
        </p:nvSpPr>
        <p:spPr bwMode="auto">
          <a:xfrm>
            <a:off x="6553200" y="6243638"/>
            <a:ext cx="2133600" cy="457200"/>
          </a:xfrm>
          <a:prstGeom prst="rect">
            <a:avLst/>
          </a:prstGeom>
          <a:noFill/>
          <a:ln>
            <a:miter lim="800000"/>
            <a:headEnd/>
            <a:tailEnd/>
          </a:ln>
        </p:spPr>
        <p:txBody>
          <a:bodyPr anchor="b"/>
          <a:lstStyle/>
          <a:p>
            <a:pPr algn="r">
              <a:defRPr/>
            </a:pPr>
            <a:fld id="{5506A6CF-E2C4-4390-86EA-F116188ED03C}" type="slidenum">
              <a:rPr lang="cs-CZ" altLang="en-US" sz="1200">
                <a:effectLst/>
                <a:latin typeface="+mj-lt"/>
              </a:rPr>
              <a:pPr algn="r">
                <a:defRPr/>
              </a:pPr>
              <a:t>14</a:t>
            </a:fld>
            <a:endParaRPr lang="cs-CZ" altLang="en-US" sz="1200">
              <a:effectLst/>
              <a:latin typeface="+mj-lt"/>
            </a:endParaRPr>
          </a:p>
        </p:txBody>
      </p:sp>
      <p:sp>
        <p:nvSpPr>
          <p:cNvPr id="57347" name="Rectangle 2"/>
          <p:cNvSpPr>
            <a:spLocks noGrp="1" noChangeArrowheads="1"/>
          </p:cNvSpPr>
          <p:nvPr>
            <p:ph type="title" idx="4294967295"/>
          </p:nvPr>
        </p:nvSpPr>
        <p:spPr>
          <a:xfrm>
            <a:off x="457200" y="277813"/>
            <a:ext cx="8229600" cy="630237"/>
          </a:xfrm>
        </p:spPr>
        <p:txBody>
          <a:bodyPr/>
          <a:lstStyle/>
          <a:p>
            <a:pPr eaLnBrk="1" hangingPunct="1"/>
            <a:r>
              <a:rPr lang="en-GB" altLang="cs-CZ" dirty="0" smtClean="0"/>
              <a:t>Trade in bananas</a:t>
            </a:r>
            <a:endParaRPr lang="en-GB" altLang="cs-CZ" b="1" dirty="0" smtClean="0">
              <a:solidFill>
                <a:schemeClr val="accent6">
                  <a:lumMod val="60000"/>
                  <a:lumOff val="40000"/>
                </a:schemeClr>
              </a:solidFill>
            </a:endParaRPr>
          </a:p>
        </p:txBody>
      </p:sp>
      <p:sp>
        <p:nvSpPr>
          <p:cNvPr id="57348" name="Rectangle 3"/>
          <p:cNvSpPr>
            <a:spLocks noGrp="1" noChangeArrowheads="1"/>
          </p:cNvSpPr>
          <p:nvPr>
            <p:ph type="body" idx="4294967295"/>
          </p:nvPr>
        </p:nvSpPr>
        <p:spPr>
          <a:xfrm>
            <a:off x="457200" y="790575"/>
            <a:ext cx="8229600" cy="5572124"/>
          </a:xfrm>
        </p:spPr>
        <p:txBody>
          <a:bodyPr/>
          <a:lstStyle/>
          <a:p>
            <a:pPr eaLnBrk="1" hangingPunct="1">
              <a:lnSpc>
                <a:spcPct val="80000"/>
              </a:lnSpc>
              <a:spcBef>
                <a:spcPts val="0"/>
              </a:spcBef>
            </a:pPr>
            <a:r>
              <a:rPr lang="en-GB" altLang="cs-CZ" sz="2000" dirty="0" smtClean="0"/>
              <a:t>Historical background </a:t>
            </a:r>
          </a:p>
          <a:p>
            <a:pPr lvl="1" eaLnBrk="1" hangingPunct="1">
              <a:lnSpc>
                <a:spcPct val="80000"/>
              </a:lnSpc>
              <a:spcBef>
                <a:spcPts val="0"/>
              </a:spcBef>
            </a:pPr>
            <a:r>
              <a:rPr lang="en-GB" altLang="cs-CZ" sz="1800" dirty="0" smtClean="0"/>
              <a:t>Originally distinct import regimes (closed market in Spain, tariff-free quotas in Germany, licenced imports in France and UK) </a:t>
            </a:r>
          </a:p>
          <a:p>
            <a:pPr lvl="1" eaLnBrk="1" hangingPunct="1">
              <a:lnSpc>
                <a:spcPct val="80000"/>
              </a:lnSpc>
              <a:spcBef>
                <a:spcPts val="0"/>
              </a:spcBef>
            </a:pPr>
            <a:r>
              <a:rPr lang="en-GB" altLang="cs-CZ" sz="1800" dirty="0" smtClean="0"/>
              <a:t>Violation of the principle of the internal market that all overseas goods entering EU should circulate freely </a:t>
            </a:r>
          </a:p>
          <a:p>
            <a:pPr eaLnBrk="1" hangingPunct="1">
              <a:lnSpc>
                <a:spcPct val="80000"/>
              </a:lnSpc>
              <a:spcBef>
                <a:spcPts val="0"/>
              </a:spcBef>
            </a:pPr>
            <a:r>
              <a:rPr lang="en-GB" altLang="cs-CZ" sz="2000" dirty="0" smtClean="0"/>
              <a:t>Objectives of unified trade regime</a:t>
            </a:r>
          </a:p>
          <a:p>
            <a:pPr lvl="1" eaLnBrk="1" hangingPunct="1">
              <a:lnSpc>
                <a:spcPct val="80000"/>
              </a:lnSpc>
              <a:spcBef>
                <a:spcPts val="0"/>
              </a:spcBef>
            </a:pPr>
            <a:r>
              <a:rPr lang="en-GB" altLang="cs-CZ" sz="1800" dirty="0" smtClean="0"/>
              <a:t>Creation of single internal market for bananas</a:t>
            </a:r>
          </a:p>
          <a:p>
            <a:pPr lvl="1" eaLnBrk="1" hangingPunct="1">
              <a:lnSpc>
                <a:spcPct val="80000"/>
              </a:lnSpc>
              <a:spcBef>
                <a:spcPts val="0"/>
              </a:spcBef>
            </a:pPr>
            <a:r>
              <a:rPr lang="en-GB" altLang="cs-CZ" sz="1800" dirty="0" smtClean="0"/>
              <a:t>Secure access for bananas from ACP countries (handicap for high-quality and cheaper imports from Latin America)</a:t>
            </a:r>
          </a:p>
          <a:p>
            <a:pPr eaLnBrk="1" hangingPunct="1">
              <a:lnSpc>
                <a:spcPct val="80000"/>
              </a:lnSpc>
              <a:spcBef>
                <a:spcPts val="0"/>
              </a:spcBef>
            </a:pPr>
            <a:r>
              <a:rPr lang="en-GB" altLang="cs-CZ" sz="2000" dirty="0" smtClean="0"/>
              <a:t>New trade regime since 1993</a:t>
            </a:r>
          </a:p>
          <a:p>
            <a:pPr lvl="1" eaLnBrk="1" hangingPunct="1">
              <a:lnSpc>
                <a:spcPct val="80000"/>
              </a:lnSpc>
              <a:spcBef>
                <a:spcPts val="0"/>
              </a:spcBef>
            </a:pPr>
            <a:r>
              <a:rPr lang="en-GB" altLang="cs-CZ" sz="1800" dirty="0" smtClean="0"/>
              <a:t>Quota 1: a general annual tariff-free quota for the traditional imports from ACP countries</a:t>
            </a:r>
          </a:p>
          <a:p>
            <a:pPr lvl="1" eaLnBrk="1" hangingPunct="1">
              <a:lnSpc>
                <a:spcPct val="80000"/>
              </a:lnSpc>
              <a:spcBef>
                <a:spcPts val="0"/>
              </a:spcBef>
            </a:pPr>
            <a:r>
              <a:rPr lang="en-GB" altLang="cs-CZ" sz="1800" dirty="0" smtClean="0"/>
              <a:t>Quota 2: specific tariff on ACP imports exceeding traditional imports</a:t>
            </a:r>
          </a:p>
          <a:p>
            <a:pPr lvl="1" eaLnBrk="1" hangingPunct="1">
              <a:lnSpc>
                <a:spcPct val="80000"/>
              </a:lnSpc>
              <a:spcBef>
                <a:spcPts val="0"/>
              </a:spcBef>
            </a:pPr>
            <a:r>
              <a:rPr lang="en-GB" altLang="cs-CZ" sz="1800" dirty="0" smtClean="0"/>
              <a:t>Quota 3: annual quota for all other imports at a specific tariff</a:t>
            </a:r>
          </a:p>
          <a:p>
            <a:pPr lvl="1" eaLnBrk="1" hangingPunct="1">
              <a:lnSpc>
                <a:spcPct val="80000"/>
              </a:lnSpc>
              <a:spcBef>
                <a:spcPts val="0"/>
              </a:spcBef>
            </a:pPr>
            <a:r>
              <a:rPr lang="en-GB" altLang="cs-CZ" sz="1800" dirty="0" smtClean="0"/>
              <a:t>Above quota 3: an extra duty for imports over quota 3</a:t>
            </a:r>
          </a:p>
          <a:p>
            <a:pPr eaLnBrk="1" hangingPunct="1">
              <a:lnSpc>
                <a:spcPct val="80000"/>
              </a:lnSpc>
              <a:spcBef>
                <a:spcPts val="0"/>
              </a:spcBef>
            </a:pPr>
            <a:r>
              <a:rPr lang="en-GB" altLang="cs-CZ" sz="2000" dirty="0" smtClean="0"/>
              <a:t>Subsequent trade disputes</a:t>
            </a:r>
          </a:p>
          <a:p>
            <a:pPr lvl="1" eaLnBrk="1" hangingPunct="1">
              <a:lnSpc>
                <a:spcPct val="80000"/>
              </a:lnSpc>
              <a:spcBef>
                <a:spcPts val="0"/>
              </a:spcBef>
            </a:pPr>
            <a:r>
              <a:rPr lang="en-GB" altLang="cs-CZ" sz="1800" dirty="0" smtClean="0"/>
              <a:t>Four principal banana producers in Latin America together with USA requested intervention at WTO</a:t>
            </a:r>
          </a:p>
          <a:p>
            <a:pPr lvl="1" eaLnBrk="1" hangingPunct="1">
              <a:lnSpc>
                <a:spcPct val="80000"/>
              </a:lnSpc>
              <a:spcBef>
                <a:spcPts val="0"/>
              </a:spcBef>
            </a:pPr>
            <a:r>
              <a:rPr lang="en-GB" altLang="cs-CZ" sz="1800" dirty="0" smtClean="0"/>
              <a:t>WTO ruling confirmed the violation of WTO obligation followed by a sanction </a:t>
            </a:r>
          </a:p>
          <a:p>
            <a:pPr lvl="1" eaLnBrk="1" hangingPunct="1">
              <a:lnSpc>
                <a:spcPct val="80000"/>
              </a:lnSpc>
              <a:spcBef>
                <a:spcPts val="0"/>
              </a:spcBef>
            </a:pPr>
            <a:r>
              <a:rPr lang="en-GB" altLang="cs-CZ" sz="1800" dirty="0" smtClean="0"/>
              <a:t>US tariff retaliation on exports from EU countries that supported the banana regime</a:t>
            </a:r>
          </a:p>
          <a:p>
            <a:pPr lvl="1" eaLnBrk="1" hangingPunct="1">
              <a:lnSpc>
                <a:spcPct val="80000"/>
              </a:lnSpc>
              <a:spcBef>
                <a:spcPts val="0"/>
              </a:spcBef>
            </a:pPr>
            <a:r>
              <a:rPr lang="en-GB" altLang="cs-CZ" sz="1800" dirty="0" smtClean="0"/>
              <a:t>US-EU agreement in 2001: distribution of quota 3 on company basis (not on previous country basis)</a:t>
            </a:r>
            <a:endParaRPr lang="en-GB" altLang="cs-CZ" sz="1800" dirty="0"/>
          </a:p>
        </p:txBody>
      </p:sp>
    </p:spTree>
    <p:extLst>
      <p:ext uri="{BB962C8B-B14F-4D97-AF65-F5344CB8AC3E}">
        <p14:creationId xmlns:p14="http://schemas.microsoft.com/office/powerpoint/2010/main" val="33887021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pPr>
              <a:defRPr/>
            </a:pPr>
            <a:fld id="{149C8464-BEFB-4D94-8B83-D8C43289AFD1}" type="slidenum">
              <a:rPr lang="cs-CZ" altLang="en-US"/>
              <a:pPr>
                <a:defRPr/>
              </a:pPr>
              <a:t>15</a:t>
            </a:fld>
            <a:endParaRPr lang="cs-CZ" altLang="en-US"/>
          </a:p>
        </p:txBody>
      </p:sp>
      <p:sp>
        <p:nvSpPr>
          <p:cNvPr id="18435" name="Rectangle 2"/>
          <p:cNvSpPr>
            <a:spLocks noGrp="1" noChangeArrowheads="1"/>
          </p:cNvSpPr>
          <p:nvPr>
            <p:ph type="title"/>
          </p:nvPr>
        </p:nvSpPr>
        <p:spPr>
          <a:xfrm>
            <a:off x="457200" y="277813"/>
            <a:ext cx="8229600" cy="703262"/>
          </a:xfrm>
        </p:spPr>
        <p:txBody>
          <a:bodyPr/>
          <a:lstStyle/>
          <a:p>
            <a:pPr eaLnBrk="1" hangingPunct="1"/>
            <a:r>
              <a:rPr lang="en-GB" altLang="cs-CZ" dirty="0" smtClean="0"/>
              <a:t>Generalised System of Preferences (GSP)</a:t>
            </a:r>
            <a:endParaRPr lang="en-GB" altLang="cs-CZ" b="1" dirty="0" smtClean="0">
              <a:solidFill>
                <a:schemeClr val="accent6">
                  <a:lumMod val="60000"/>
                  <a:lumOff val="40000"/>
                </a:schemeClr>
              </a:solidFill>
            </a:endParaRPr>
          </a:p>
        </p:txBody>
      </p:sp>
      <p:sp>
        <p:nvSpPr>
          <p:cNvPr id="18436" name="Rectangle 3"/>
          <p:cNvSpPr>
            <a:spLocks noGrp="1" noChangeArrowheads="1"/>
          </p:cNvSpPr>
          <p:nvPr>
            <p:ph type="body" idx="1"/>
          </p:nvPr>
        </p:nvSpPr>
        <p:spPr>
          <a:xfrm>
            <a:off x="533400" y="895350"/>
            <a:ext cx="8229600" cy="5256213"/>
          </a:xfrm>
        </p:spPr>
        <p:txBody>
          <a:bodyPr/>
          <a:lstStyle/>
          <a:p>
            <a:pPr eaLnBrk="1" hangingPunct="1">
              <a:lnSpc>
                <a:spcPct val="80000"/>
              </a:lnSpc>
              <a:spcBef>
                <a:spcPts val="200"/>
              </a:spcBef>
            </a:pPr>
            <a:r>
              <a:rPr lang="en-GB" altLang="cs-CZ" sz="2000" dirty="0" smtClean="0"/>
              <a:t>Characteristics of GSP programmes </a:t>
            </a:r>
          </a:p>
          <a:p>
            <a:pPr lvl="1" eaLnBrk="1" hangingPunct="1">
              <a:lnSpc>
                <a:spcPct val="80000"/>
              </a:lnSpc>
              <a:spcBef>
                <a:spcPts val="200"/>
              </a:spcBef>
            </a:pPr>
            <a:r>
              <a:rPr lang="en-GB" altLang="cs-CZ" sz="1800" dirty="0" smtClean="0"/>
              <a:t>Scheme under which industrialised countries can grant trade concessions to developing countries without asking for reciprocity </a:t>
            </a:r>
          </a:p>
          <a:p>
            <a:pPr lvl="1" eaLnBrk="1" hangingPunct="1">
              <a:lnSpc>
                <a:spcPct val="80000"/>
              </a:lnSpc>
              <a:spcBef>
                <a:spcPts val="200"/>
              </a:spcBef>
            </a:pPr>
            <a:r>
              <a:rPr lang="en-GB" altLang="cs-CZ" sz="1800" dirty="0" smtClean="0"/>
              <a:t>Recognized exception from general WTO pursuing increase in export earnings and industrialization of LDC</a:t>
            </a:r>
          </a:p>
          <a:p>
            <a:pPr lvl="1" eaLnBrk="1" hangingPunct="1">
              <a:lnSpc>
                <a:spcPct val="80000"/>
              </a:lnSpc>
              <a:spcBef>
                <a:spcPts val="200"/>
              </a:spcBef>
            </a:pPr>
            <a:r>
              <a:rPr lang="en-GB" altLang="cs-CZ" sz="1800" dirty="0" smtClean="0"/>
              <a:t>GSP is not a single consistent system but a complex of individual schemes offered by donor countries</a:t>
            </a:r>
          </a:p>
          <a:p>
            <a:pPr lvl="1" eaLnBrk="1" hangingPunct="1">
              <a:lnSpc>
                <a:spcPct val="80000"/>
              </a:lnSpc>
              <a:spcBef>
                <a:spcPts val="200"/>
              </a:spcBef>
            </a:pPr>
            <a:r>
              <a:rPr lang="en-GB" altLang="cs-CZ" sz="1800" dirty="0" smtClean="0"/>
              <a:t>Instruments: non-tariff imports (within given quotas), lower tariffs on industrial products or selected agricultural products, development finance</a:t>
            </a:r>
          </a:p>
          <a:p>
            <a:pPr lvl="1" eaLnBrk="1" hangingPunct="1">
              <a:lnSpc>
                <a:spcPct val="80000"/>
              </a:lnSpc>
              <a:spcBef>
                <a:spcPts val="200"/>
              </a:spcBef>
            </a:pPr>
            <a:r>
              <a:rPr lang="en-GB" altLang="cs-CZ" sz="1800" dirty="0" smtClean="0"/>
              <a:t>Attractiveness of GSP systems has been eroded by continuous tariff reductions under the auspices of GATT/WTO, by restrictions on commodity coverage (trade in farm, textile or leather goods) or by red tape (provision of certificate of origin)</a:t>
            </a:r>
          </a:p>
          <a:p>
            <a:pPr eaLnBrk="1" hangingPunct="1">
              <a:lnSpc>
                <a:spcPct val="80000"/>
              </a:lnSpc>
              <a:spcBef>
                <a:spcPts val="200"/>
              </a:spcBef>
            </a:pPr>
            <a:r>
              <a:rPr lang="en-GB" altLang="cs-CZ" sz="2000" dirty="0" smtClean="0"/>
              <a:t>GSP of European Union</a:t>
            </a:r>
          </a:p>
          <a:p>
            <a:pPr lvl="1" eaLnBrk="1" hangingPunct="1">
              <a:lnSpc>
                <a:spcPct val="80000"/>
              </a:lnSpc>
              <a:spcBef>
                <a:spcPts val="200"/>
              </a:spcBef>
            </a:pPr>
            <a:r>
              <a:rPr lang="en-GB" altLang="cs-CZ" sz="1800" dirty="0" smtClean="0"/>
              <a:t>General arrangement: products classed as non-sensitive enter EU duty free, sensitive products are subject to tariff reduction</a:t>
            </a:r>
          </a:p>
          <a:p>
            <a:pPr lvl="1" eaLnBrk="1" hangingPunct="1">
              <a:lnSpc>
                <a:spcPct val="80000"/>
              </a:lnSpc>
              <a:spcBef>
                <a:spcPts val="200"/>
              </a:spcBef>
            </a:pPr>
            <a:r>
              <a:rPr lang="en-GB" altLang="cs-CZ" sz="1800" dirty="0" smtClean="0"/>
              <a:t>Special incentive arrangement (GSP+): additional benefits for countries respecting broader objectives (respect for labour and human rights, environmental protection, fighting drugs trafficking, etc.) </a:t>
            </a:r>
          </a:p>
          <a:p>
            <a:pPr lvl="1" eaLnBrk="1" hangingPunct="1">
              <a:lnSpc>
                <a:spcPct val="80000"/>
              </a:lnSpc>
              <a:spcBef>
                <a:spcPts val="200"/>
              </a:spcBef>
            </a:pPr>
            <a:r>
              <a:rPr lang="en-GB" altLang="cs-CZ" sz="1800" dirty="0" smtClean="0"/>
              <a:t>Special arrangements for the poorest countries (</a:t>
            </a:r>
            <a:r>
              <a:rPr lang="en-GB" altLang="cs-CZ" sz="1800" i="1" dirty="0" smtClean="0">
                <a:cs typeface="Arial" charset="0"/>
              </a:rPr>
              <a:t>Everything But Arms</a:t>
            </a:r>
            <a:r>
              <a:rPr lang="en-GB" altLang="cs-CZ" sz="1800" dirty="0" smtClean="0">
                <a:cs typeface="Arial" charset="0"/>
              </a:rPr>
              <a:t>): all imports are duty free and quota free apart from arms and ammunition</a:t>
            </a:r>
            <a:endParaRPr lang="en-GB" altLang="cs-CZ" sz="1800" dirty="0" smtClean="0"/>
          </a:p>
        </p:txBody>
      </p:sp>
    </p:spTree>
    <p:extLst>
      <p:ext uri="{BB962C8B-B14F-4D97-AF65-F5344CB8AC3E}">
        <p14:creationId xmlns:p14="http://schemas.microsoft.com/office/powerpoint/2010/main" val="11414536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Zástupný symbol pro číslo snímku 5"/>
          <p:cNvSpPr>
            <a:spLocks noGrp="1"/>
          </p:cNvSpPr>
          <p:nvPr>
            <p:ph type="sldNum" sz="quarter" idx="12"/>
          </p:nvPr>
        </p:nvSpPr>
        <p:spPr/>
        <p:txBody>
          <a:bodyPr/>
          <a:lstStyle/>
          <a:p>
            <a:pPr>
              <a:defRPr/>
            </a:pPr>
            <a:fld id="{6F21C2A0-738A-4362-B565-0CFF92DF7DCE}" type="slidenum">
              <a:rPr lang="cs-CZ" altLang="en-US"/>
              <a:pPr>
                <a:defRPr/>
              </a:pPr>
              <a:t>16</a:t>
            </a:fld>
            <a:endParaRPr lang="cs-CZ" altLang="en-US"/>
          </a:p>
        </p:txBody>
      </p:sp>
      <p:sp>
        <p:nvSpPr>
          <p:cNvPr id="17411" name="Rectangle 2"/>
          <p:cNvSpPr>
            <a:spLocks noGrp="1" noChangeArrowheads="1"/>
          </p:cNvSpPr>
          <p:nvPr>
            <p:ph type="title"/>
          </p:nvPr>
        </p:nvSpPr>
        <p:spPr>
          <a:xfrm>
            <a:off x="457200" y="277813"/>
            <a:ext cx="8229600" cy="774700"/>
          </a:xfrm>
        </p:spPr>
        <p:txBody>
          <a:bodyPr/>
          <a:lstStyle/>
          <a:p>
            <a:pPr eaLnBrk="1" hangingPunct="1"/>
            <a:r>
              <a:rPr lang="en-GB" altLang="cs-CZ" dirty="0" smtClean="0"/>
              <a:t>Hub-and-spoke trade pattern</a:t>
            </a:r>
          </a:p>
        </p:txBody>
      </p:sp>
      <p:sp>
        <p:nvSpPr>
          <p:cNvPr id="17412" name="Rectangle 3"/>
          <p:cNvSpPr>
            <a:spLocks noGrp="1" noChangeArrowheads="1"/>
          </p:cNvSpPr>
          <p:nvPr>
            <p:ph type="body" idx="1"/>
          </p:nvPr>
        </p:nvSpPr>
        <p:spPr>
          <a:xfrm>
            <a:off x="457200" y="3823319"/>
            <a:ext cx="8229600" cy="2413993"/>
          </a:xfrm>
        </p:spPr>
        <p:txBody>
          <a:bodyPr/>
          <a:lstStyle/>
          <a:p>
            <a:pPr eaLnBrk="1" hangingPunct="1">
              <a:lnSpc>
                <a:spcPct val="80000"/>
              </a:lnSpc>
            </a:pPr>
            <a:r>
              <a:rPr lang="en-GB" altLang="cs-CZ" sz="2200" dirty="0" smtClean="0"/>
              <a:t>Conclusion of bilateral agreements between the hub (centre of integration) and the spokes (individual countries)</a:t>
            </a:r>
          </a:p>
          <a:p>
            <a:pPr eaLnBrk="1" hangingPunct="1">
              <a:lnSpc>
                <a:spcPct val="80000"/>
              </a:lnSpc>
            </a:pPr>
            <a:r>
              <a:rPr lang="en-GB" altLang="cs-CZ" sz="2200" dirty="0" smtClean="0">
                <a:cs typeface="Arial" charset="0"/>
              </a:rPr>
              <a:t>Substantial asymmetry in negotiating power (decisive importance of the hub for the spokes but negligible importance of an individual spoke for the hub) </a:t>
            </a:r>
          </a:p>
          <a:p>
            <a:pPr eaLnBrk="1" hangingPunct="1">
              <a:lnSpc>
                <a:spcPct val="80000"/>
              </a:lnSpc>
            </a:pPr>
            <a:r>
              <a:rPr lang="en-GB" altLang="cs-CZ" sz="2200" dirty="0" smtClean="0">
                <a:cs typeface="Arial" charset="0"/>
              </a:rPr>
              <a:t>Frequent trade restrictions among spokes themselves</a:t>
            </a:r>
          </a:p>
          <a:p>
            <a:pPr eaLnBrk="1" hangingPunct="1">
              <a:lnSpc>
                <a:spcPct val="80000"/>
              </a:lnSpc>
            </a:pPr>
            <a:r>
              <a:rPr lang="en-GB" altLang="cs-CZ" sz="2200" dirty="0" smtClean="0"/>
              <a:t>Extreme variability in trade details</a:t>
            </a:r>
          </a:p>
          <a:p>
            <a:pPr eaLnBrk="1" hangingPunct="1">
              <a:lnSpc>
                <a:spcPct val="80000"/>
              </a:lnSpc>
            </a:pPr>
            <a:endParaRPr lang="en-GB" altLang="cs-CZ" sz="2200" dirty="0" smtClean="0"/>
          </a:p>
        </p:txBody>
      </p:sp>
      <p:sp>
        <p:nvSpPr>
          <p:cNvPr id="91140" name="Oval 4"/>
          <p:cNvSpPr>
            <a:spLocks noChangeArrowheads="1"/>
          </p:cNvSpPr>
          <p:nvPr/>
        </p:nvSpPr>
        <p:spPr bwMode="auto">
          <a:xfrm>
            <a:off x="3779838" y="1557338"/>
            <a:ext cx="1584325" cy="1079500"/>
          </a:xfrm>
          <a:prstGeom prst="ellipse">
            <a:avLst/>
          </a:prstGeom>
          <a:solidFill>
            <a:schemeClr val="accent1"/>
          </a:solidFill>
          <a:ln w="9525">
            <a:solidFill>
              <a:schemeClr val="tx1"/>
            </a:solidFill>
            <a:round/>
            <a:headEnd/>
            <a:tailEnd/>
          </a:ln>
          <a:effectLst/>
        </p:spPr>
        <p:txBody>
          <a:bodyPr wrap="none" anchor="ctr"/>
          <a:lstStyle/>
          <a:p>
            <a:pPr>
              <a:defRPr/>
            </a:pPr>
            <a:endParaRPr lang="cs-CZ"/>
          </a:p>
        </p:txBody>
      </p:sp>
      <p:sp>
        <p:nvSpPr>
          <p:cNvPr id="91141" name="AutoShape 5"/>
          <p:cNvSpPr>
            <a:spLocks noChangeArrowheads="1"/>
          </p:cNvSpPr>
          <p:nvPr/>
        </p:nvSpPr>
        <p:spPr bwMode="auto">
          <a:xfrm rot="-401815">
            <a:off x="5435600" y="1773238"/>
            <a:ext cx="1871663" cy="215900"/>
          </a:xfrm>
          <a:prstGeom prst="notchedRightArrow">
            <a:avLst>
              <a:gd name="adj1" fmla="val 50000"/>
              <a:gd name="adj2" fmla="val 216728"/>
            </a:avLst>
          </a:prstGeom>
          <a:solidFill>
            <a:schemeClr val="accent1"/>
          </a:solidFill>
          <a:ln w="9525">
            <a:solidFill>
              <a:schemeClr val="tx1"/>
            </a:solidFill>
            <a:miter lim="800000"/>
            <a:headEnd/>
            <a:tailEnd/>
          </a:ln>
          <a:effectLst/>
        </p:spPr>
        <p:txBody>
          <a:bodyPr wrap="none" anchor="ctr"/>
          <a:lstStyle/>
          <a:p>
            <a:pPr>
              <a:defRPr/>
            </a:pPr>
            <a:endParaRPr lang="cs-CZ"/>
          </a:p>
        </p:txBody>
      </p:sp>
      <p:sp>
        <p:nvSpPr>
          <p:cNvPr id="91142" name="AutoShape 6"/>
          <p:cNvSpPr>
            <a:spLocks noChangeArrowheads="1"/>
          </p:cNvSpPr>
          <p:nvPr/>
        </p:nvSpPr>
        <p:spPr bwMode="auto">
          <a:xfrm rot="9142100">
            <a:off x="2124075" y="2781300"/>
            <a:ext cx="1871663" cy="215900"/>
          </a:xfrm>
          <a:prstGeom prst="notchedRightArrow">
            <a:avLst>
              <a:gd name="adj1" fmla="val 50000"/>
              <a:gd name="adj2" fmla="val 216728"/>
            </a:avLst>
          </a:prstGeom>
          <a:solidFill>
            <a:schemeClr val="accent1"/>
          </a:solidFill>
          <a:ln w="9525">
            <a:solidFill>
              <a:schemeClr val="tx1"/>
            </a:solidFill>
            <a:miter lim="800000"/>
            <a:headEnd/>
            <a:tailEnd/>
          </a:ln>
          <a:effectLst/>
        </p:spPr>
        <p:txBody>
          <a:bodyPr wrap="none" anchor="ctr"/>
          <a:lstStyle/>
          <a:p>
            <a:pPr>
              <a:defRPr/>
            </a:pPr>
            <a:endParaRPr lang="cs-CZ"/>
          </a:p>
        </p:txBody>
      </p:sp>
      <p:sp>
        <p:nvSpPr>
          <p:cNvPr id="91143" name="AutoShape 7"/>
          <p:cNvSpPr>
            <a:spLocks noChangeArrowheads="1"/>
          </p:cNvSpPr>
          <p:nvPr/>
        </p:nvSpPr>
        <p:spPr bwMode="auto">
          <a:xfrm rot="2323051">
            <a:off x="5005388" y="2968625"/>
            <a:ext cx="1871662" cy="215900"/>
          </a:xfrm>
          <a:prstGeom prst="notchedRightArrow">
            <a:avLst>
              <a:gd name="adj1" fmla="val 50000"/>
              <a:gd name="adj2" fmla="val 216728"/>
            </a:avLst>
          </a:prstGeom>
          <a:solidFill>
            <a:schemeClr val="accent1"/>
          </a:solidFill>
          <a:ln w="9525">
            <a:solidFill>
              <a:schemeClr val="tx1"/>
            </a:solidFill>
            <a:miter lim="800000"/>
            <a:headEnd/>
            <a:tailEnd/>
          </a:ln>
          <a:effectLst/>
        </p:spPr>
        <p:txBody>
          <a:bodyPr wrap="none" anchor="ctr"/>
          <a:lstStyle/>
          <a:p>
            <a:pPr>
              <a:defRPr/>
            </a:pPr>
            <a:endParaRPr lang="cs-CZ"/>
          </a:p>
        </p:txBody>
      </p:sp>
      <p:sp>
        <p:nvSpPr>
          <p:cNvPr id="91144" name="AutoShape 8"/>
          <p:cNvSpPr>
            <a:spLocks noChangeArrowheads="1"/>
          </p:cNvSpPr>
          <p:nvPr/>
        </p:nvSpPr>
        <p:spPr bwMode="auto">
          <a:xfrm rot="717704" flipH="1" flipV="1">
            <a:off x="1879600" y="1627188"/>
            <a:ext cx="1871663" cy="215900"/>
          </a:xfrm>
          <a:prstGeom prst="notchedRightArrow">
            <a:avLst>
              <a:gd name="adj1" fmla="val 50000"/>
              <a:gd name="adj2" fmla="val 216728"/>
            </a:avLst>
          </a:prstGeom>
          <a:solidFill>
            <a:schemeClr val="accent1"/>
          </a:solidFill>
          <a:ln w="9525">
            <a:solidFill>
              <a:schemeClr val="tx1"/>
            </a:solidFill>
            <a:miter lim="800000"/>
            <a:headEnd/>
            <a:tailEnd/>
          </a:ln>
          <a:effectLst/>
        </p:spPr>
        <p:txBody>
          <a:bodyPr wrap="none" anchor="ctr"/>
          <a:lstStyle/>
          <a:p>
            <a:pPr>
              <a:defRPr/>
            </a:pPr>
            <a:endParaRPr lang="cs-CZ"/>
          </a:p>
        </p:txBody>
      </p:sp>
      <p:sp>
        <p:nvSpPr>
          <p:cNvPr id="91145" name="Text Box 9"/>
          <p:cNvSpPr txBox="1">
            <a:spLocks noChangeArrowheads="1"/>
          </p:cNvSpPr>
          <p:nvPr/>
        </p:nvSpPr>
        <p:spPr bwMode="auto">
          <a:xfrm>
            <a:off x="4054475" y="1808163"/>
            <a:ext cx="1079500" cy="579437"/>
          </a:xfrm>
          <a:prstGeom prst="rect">
            <a:avLst/>
          </a:prstGeom>
          <a:noFill/>
          <a:ln w="9525">
            <a:noFill/>
            <a:miter lim="800000"/>
            <a:headEnd/>
            <a:tailEnd/>
          </a:ln>
          <a:effectLst/>
        </p:spPr>
        <p:txBody>
          <a:bodyPr>
            <a:spAutoFit/>
          </a:bodyPr>
          <a:lstStyle/>
          <a:p>
            <a:pPr algn="ctr">
              <a:spcBef>
                <a:spcPct val="50000"/>
              </a:spcBef>
              <a:defRPr/>
            </a:pPr>
            <a:r>
              <a:rPr lang="cs-CZ" sz="3200" b="1">
                <a:effectLst>
                  <a:outerShdw blurRad="38100" dist="38100" dir="2700000" algn="tl">
                    <a:srgbClr val="C0C0C0"/>
                  </a:outerShdw>
                </a:effectLst>
              </a:rPr>
              <a:t>EU</a:t>
            </a:r>
          </a:p>
        </p:txBody>
      </p:sp>
      <p:sp>
        <p:nvSpPr>
          <p:cNvPr id="91146" name="AutoShape 10"/>
          <p:cNvSpPr>
            <a:spLocks noChangeArrowheads="1"/>
          </p:cNvSpPr>
          <p:nvPr/>
        </p:nvSpPr>
        <p:spPr bwMode="auto">
          <a:xfrm rot="5959888">
            <a:off x="3794125" y="3082925"/>
            <a:ext cx="1125538" cy="287338"/>
          </a:xfrm>
          <a:prstGeom prst="notchedRightArrow">
            <a:avLst>
              <a:gd name="adj1" fmla="val 50000"/>
              <a:gd name="adj2" fmla="val 97928"/>
            </a:avLst>
          </a:prstGeom>
          <a:solidFill>
            <a:schemeClr val="accent1"/>
          </a:solidFill>
          <a:ln w="9525">
            <a:solidFill>
              <a:schemeClr val="tx1"/>
            </a:solidFill>
            <a:miter lim="800000"/>
            <a:headEnd/>
            <a:tailEnd/>
          </a:ln>
          <a:effectLst/>
        </p:spPr>
        <p:txBody>
          <a:bodyPr wrap="none" anchor="ctr"/>
          <a:lstStyle/>
          <a:p>
            <a:pPr>
              <a:defRPr/>
            </a:pPr>
            <a:endParaRPr lang="cs-CZ"/>
          </a:p>
        </p:txBody>
      </p:sp>
      <p:sp>
        <p:nvSpPr>
          <p:cNvPr id="91147" name="AutoShape 11"/>
          <p:cNvSpPr>
            <a:spLocks noChangeArrowheads="1"/>
          </p:cNvSpPr>
          <p:nvPr/>
        </p:nvSpPr>
        <p:spPr bwMode="auto">
          <a:xfrm rot="16200000">
            <a:off x="4212432" y="1053306"/>
            <a:ext cx="647700" cy="214313"/>
          </a:xfrm>
          <a:prstGeom prst="notchedRightArrow">
            <a:avLst>
              <a:gd name="adj1" fmla="val 50000"/>
              <a:gd name="adj2" fmla="val 75555"/>
            </a:avLst>
          </a:prstGeom>
          <a:solidFill>
            <a:schemeClr val="accent1"/>
          </a:solidFill>
          <a:ln w="9525">
            <a:solidFill>
              <a:schemeClr val="tx1"/>
            </a:solidFill>
            <a:miter lim="800000"/>
            <a:headEnd/>
            <a:tailEnd/>
          </a:ln>
          <a:effectLst/>
        </p:spPr>
        <p:txBody>
          <a:bodyPr wrap="none" anchor="ctr"/>
          <a:lstStyle/>
          <a:p>
            <a:pPr>
              <a:defRPr/>
            </a:pPr>
            <a:endParaRPr lang="cs-CZ"/>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pPr>
              <a:defRPr/>
            </a:pPr>
            <a:fld id="{EA7670A4-B564-4DD2-A942-492D5176DD9B}" type="slidenum">
              <a:rPr lang="cs-CZ" altLang="en-US"/>
              <a:pPr>
                <a:defRPr/>
              </a:pPr>
              <a:t>17</a:t>
            </a:fld>
            <a:endParaRPr lang="cs-CZ" altLang="en-US"/>
          </a:p>
        </p:txBody>
      </p:sp>
      <p:sp>
        <p:nvSpPr>
          <p:cNvPr id="16387" name="Rectangle 2"/>
          <p:cNvSpPr>
            <a:spLocks noGrp="1" noChangeArrowheads="1"/>
          </p:cNvSpPr>
          <p:nvPr>
            <p:ph type="title"/>
          </p:nvPr>
        </p:nvSpPr>
        <p:spPr>
          <a:xfrm>
            <a:off x="457200" y="277813"/>
            <a:ext cx="8229600" cy="703262"/>
          </a:xfrm>
        </p:spPr>
        <p:txBody>
          <a:bodyPr/>
          <a:lstStyle/>
          <a:p>
            <a:pPr eaLnBrk="1" hangingPunct="1"/>
            <a:r>
              <a:rPr lang="en-GB" altLang="cs-CZ" dirty="0" smtClean="0"/>
              <a:t>Association agreements </a:t>
            </a:r>
          </a:p>
        </p:txBody>
      </p:sp>
      <p:sp>
        <p:nvSpPr>
          <p:cNvPr id="16388" name="Rectangle 3"/>
          <p:cNvSpPr>
            <a:spLocks noGrp="1" noChangeArrowheads="1"/>
          </p:cNvSpPr>
          <p:nvPr>
            <p:ph type="body" idx="1"/>
          </p:nvPr>
        </p:nvSpPr>
        <p:spPr>
          <a:xfrm>
            <a:off x="457200" y="985838"/>
            <a:ext cx="8229600" cy="5365750"/>
          </a:xfrm>
        </p:spPr>
        <p:txBody>
          <a:bodyPr/>
          <a:lstStyle/>
          <a:p>
            <a:pPr eaLnBrk="1" hangingPunct="1">
              <a:lnSpc>
                <a:spcPct val="80000"/>
              </a:lnSpc>
              <a:spcBef>
                <a:spcPts val="200"/>
              </a:spcBef>
            </a:pPr>
            <a:r>
              <a:rPr lang="en-GB" altLang="cs-CZ" sz="2000" dirty="0" smtClean="0"/>
              <a:t>Agreements concluded between EU and transition economies in anticipation of their full membership in EU</a:t>
            </a:r>
          </a:p>
          <a:p>
            <a:pPr lvl="1" eaLnBrk="1" hangingPunct="1">
              <a:lnSpc>
                <a:spcPct val="80000"/>
              </a:lnSpc>
              <a:spcBef>
                <a:spcPts val="200"/>
              </a:spcBef>
            </a:pPr>
            <a:r>
              <a:rPr lang="en-GB" altLang="cs-CZ" sz="1800" dirty="0" smtClean="0"/>
              <a:t>The most favourable arrangement that EU can offer to foreign countries (apart from EEA and ACP members)</a:t>
            </a:r>
          </a:p>
          <a:p>
            <a:pPr lvl="1" eaLnBrk="1" hangingPunct="1">
              <a:lnSpc>
                <a:spcPct val="80000"/>
              </a:lnSpc>
              <a:spcBef>
                <a:spcPts val="200"/>
              </a:spcBef>
            </a:pPr>
            <a:r>
              <a:rPr lang="en-GB" altLang="cs-CZ" sz="1800" dirty="0" smtClean="0"/>
              <a:t>Asymmetric elimination of trade restrictions (unilateral abolition of quotas on the part of EU, slower pace of tariff reduction on the part of transition economies)</a:t>
            </a:r>
          </a:p>
          <a:p>
            <a:pPr lvl="1" eaLnBrk="1" hangingPunct="1">
              <a:lnSpc>
                <a:spcPct val="80000"/>
              </a:lnSpc>
              <a:spcBef>
                <a:spcPts val="200"/>
              </a:spcBef>
            </a:pPr>
            <a:r>
              <a:rPr lang="en-GB" altLang="cs-CZ" sz="1800" dirty="0" smtClean="0"/>
              <a:t>More cautious trade liberalisation in „sensitive“ commodities (steel, textiles, chemical products, farm products, etc.) where transition economies had some comparative advantage</a:t>
            </a:r>
          </a:p>
          <a:p>
            <a:pPr lvl="1" eaLnBrk="1" hangingPunct="1">
              <a:lnSpc>
                <a:spcPct val="80000"/>
              </a:lnSpc>
              <a:spcBef>
                <a:spcPts val="200"/>
              </a:spcBef>
            </a:pPr>
            <a:r>
              <a:rPr lang="en-GB" altLang="cs-CZ" sz="1800" dirty="0" smtClean="0"/>
              <a:t>Possibility of reintroducing transitory protection measures in case of serious damage to EU producers or problems in depressed industries</a:t>
            </a:r>
          </a:p>
          <a:p>
            <a:pPr eaLnBrk="1" hangingPunct="1">
              <a:lnSpc>
                <a:spcPct val="80000"/>
              </a:lnSpc>
              <a:spcBef>
                <a:spcPts val="200"/>
              </a:spcBef>
            </a:pPr>
            <a:r>
              <a:rPr lang="en-GB" altLang="cs-CZ" sz="2000" dirty="0" smtClean="0">
                <a:cs typeface="Arial" charset="0"/>
              </a:rPr>
              <a:t>Copenhagen criteria </a:t>
            </a:r>
          </a:p>
          <a:p>
            <a:pPr lvl="1" eaLnBrk="1" hangingPunct="1">
              <a:lnSpc>
                <a:spcPct val="80000"/>
              </a:lnSpc>
              <a:spcBef>
                <a:spcPts val="200"/>
              </a:spcBef>
            </a:pPr>
            <a:r>
              <a:rPr lang="en-GB" altLang="cs-CZ" sz="1800" dirty="0" smtClean="0">
                <a:cs typeface="Arial" charset="0"/>
              </a:rPr>
              <a:t>Eligibility criteria for joining the European Union (laid down in June 1993 at European Council in Copenhagen)</a:t>
            </a:r>
          </a:p>
          <a:p>
            <a:pPr lvl="1" eaLnBrk="1" hangingPunct="1">
              <a:lnSpc>
                <a:spcPct val="80000"/>
              </a:lnSpc>
              <a:spcBef>
                <a:spcPts val="200"/>
              </a:spcBef>
            </a:pPr>
            <a:r>
              <a:rPr lang="en-GB" sz="1800" dirty="0" smtClean="0"/>
              <a:t>Membership requires that candidate country has achieved stability of institutions guaranteeing</a:t>
            </a:r>
          </a:p>
          <a:p>
            <a:pPr marL="809625" lvl="2" indent="-139700" eaLnBrk="1" hangingPunct="1">
              <a:lnSpc>
                <a:spcPct val="80000"/>
              </a:lnSpc>
              <a:spcBef>
                <a:spcPts val="200"/>
              </a:spcBef>
              <a:buNone/>
            </a:pPr>
            <a:r>
              <a:rPr lang="en-GB" sz="1400" dirty="0" smtClean="0"/>
              <a:t>	</a:t>
            </a:r>
            <a:r>
              <a:rPr lang="en-GB" sz="1700" dirty="0" err="1" smtClean="0"/>
              <a:t>i</a:t>
            </a:r>
            <a:r>
              <a:rPr lang="en-GB" sz="1700" dirty="0" smtClean="0"/>
              <a:t>) democracy, the rule of law, human rights, respect for and protection of minorities</a:t>
            </a:r>
          </a:p>
          <a:p>
            <a:pPr marL="809625" lvl="2" indent="-139700" eaLnBrk="1" hangingPunct="1">
              <a:lnSpc>
                <a:spcPct val="80000"/>
              </a:lnSpc>
              <a:spcBef>
                <a:spcPts val="200"/>
              </a:spcBef>
              <a:buNone/>
            </a:pPr>
            <a:r>
              <a:rPr lang="en-GB" sz="1700" dirty="0" smtClean="0"/>
              <a:t>	ii) the existence of a functioning market economy</a:t>
            </a:r>
          </a:p>
          <a:p>
            <a:pPr marL="809625" lvl="2" indent="-139700" eaLnBrk="1" hangingPunct="1">
              <a:lnSpc>
                <a:spcPct val="80000"/>
              </a:lnSpc>
              <a:spcBef>
                <a:spcPts val="200"/>
              </a:spcBef>
              <a:buNone/>
            </a:pPr>
            <a:r>
              <a:rPr lang="en-GB" sz="1700" dirty="0" smtClean="0"/>
              <a:t>	iii) capacity to cope with competitive pressure and market forces within the Union</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pPr>
              <a:defRPr/>
            </a:pPr>
            <a:fld id="{EA7670A4-B564-4DD2-A942-492D5176DD9B}" type="slidenum">
              <a:rPr lang="cs-CZ" altLang="en-US"/>
              <a:pPr>
                <a:defRPr/>
              </a:pPr>
              <a:t>18</a:t>
            </a:fld>
            <a:endParaRPr lang="cs-CZ" altLang="en-US"/>
          </a:p>
        </p:txBody>
      </p:sp>
      <p:sp>
        <p:nvSpPr>
          <p:cNvPr id="16387" name="Rectangle 2"/>
          <p:cNvSpPr>
            <a:spLocks noGrp="1" noChangeArrowheads="1"/>
          </p:cNvSpPr>
          <p:nvPr>
            <p:ph type="title"/>
          </p:nvPr>
        </p:nvSpPr>
        <p:spPr>
          <a:xfrm>
            <a:off x="457200" y="277813"/>
            <a:ext cx="8229600" cy="703262"/>
          </a:xfrm>
        </p:spPr>
        <p:txBody>
          <a:bodyPr/>
          <a:lstStyle/>
          <a:p>
            <a:pPr eaLnBrk="1" hangingPunct="1"/>
            <a:r>
              <a:rPr lang="en-GB" altLang="cs-CZ" dirty="0" smtClean="0"/>
              <a:t>Euro-Med Partnership</a:t>
            </a:r>
          </a:p>
        </p:txBody>
      </p:sp>
      <p:sp>
        <p:nvSpPr>
          <p:cNvPr id="16388" name="Rectangle 3"/>
          <p:cNvSpPr>
            <a:spLocks noGrp="1" noChangeArrowheads="1"/>
          </p:cNvSpPr>
          <p:nvPr>
            <p:ph type="body" idx="1"/>
          </p:nvPr>
        </p:nvSpPr>
        <p:spPr>
          <a:xfrm>
            <a:off x="457200" y="814388"/>
            <a:ext cx="8229600" cy="5365750"/>
          </a:xfrm>
        </p:spPr>
        <p:txBody>
          <a:bodyPr/>
          <a:lstStyle/>
          <a:p>
            <a:pPr eaLnBrk="1" hangingPunct="1">
              <a:lnSpc>
                <a:spcPct val="80000"/>
              </a:lnSpc>
              <a:spcBef>
                <a:spcPts val="0"/>
              </a:spcBef>
            </a:pPr>
            <a:r>
              <a:rPr lang="en-GB" altLang="cs-CZ" sz="2000" dirty="0" smtClean="0">
                <a:cs typeface="Arial" charset="0"/>
              </a:rPr>
              <a:t>Historical background</a:t>
            </a:r>
          </a:p>
          <a:p>
            <a:pPr lvl="1" eaLnBrk="1" hangingPunct="1">
              <a:lnSpc>
                <a:spcPct val="80000"/>
              </a:lnSpc>
              <a:spcBef>
                <a:spcPts val="0"/>
              </a:spcBef>
            </a:pPr>
            <a:r>
              <a:rPr lang="en-GB" altLang="cs-CZ" sz="1800" dirty="0" smtClean="0">
                <a:cs typeface="Arial" charset="0"/>
              </a:rPr>
              <a:t>Mediterranean region is one of the EU‘s closest neighbours with special historic, political and strategic interests </a:t>
            </a:r>
          </a:p>
          <a:p>
            <a:pPr lvl="1" eaLnBrk="1" hangingPunct="1">
              <a:lnSpc>
                <a:spcPct val="80000"/>
              </a:lnSpc>
              <a:spcBef>
                <a:spcPts val="0"/>
              </a:spcBef>
            </a:pPr>
            <a:r>
              <a:rPr lang="en-GB" altLang="cs-CZ" sz="1800" dirty="0" smtClean="0">
                <a:cs typeface="Arial" charset="0"/>
              </a:rPr>
              <a:t>Key stumbling block in trade relations: production of similar agricultural commodities to ones produced in southern Europe (wine, olive oil, citrus fruits, vegetables), dependency on oil imports from Middle East and North Africa    </a:t>
            </a:r>
          </a:p>
          <a:p>
            <a:pPr eaLnBrk="1" hangingPunct="1">
              <a:lnSpc>
                <a:spcPct val="80000"/>
              </a:lnSpc>
              <a:spcBef>
                <a:spcPts val="0"/>
              </a:spcBef>
            </a:pPr>
            <a:r>
              <a:rPr lang="en-GB" altLang="cs-CZ" sz="2000" dirty="0" smtClean="0">
                <a:cs typeface="Arial" charset="0"/>
              </a:rPr>
              <a:t>Trade arrangements</a:t>
            </a:r>
          </a:p>
          <a:p>
            <a:pPr lvl="1" eaLnBrk="1" hangingPunct="1">
              <a:lnSpc>
                <a:spcPct val="80000"/>
              </a:lnSpc>
              <a:spcBef>
                <a:spcPts val="0"/>
              </a:spcBef>
            </a:pPr>
            <a:r>
              <a:rPr lang="en-GB" altLang="cs-CZ" sz="1800" dirty="0" smtClean="0">
                <a:cs typeface="Arial" charset="0"/>
              </a:rPr>
              <a:t>Separate trade agreements with Mediterranean African and Asian countries (</a:t>
            </a:r>
            <a:r>
              <a:rPr lang="en-GB" altLang="cs-CZ" sz="1800" dirty="0" smtClean="0"/>
              <a:t>Morocco, Algeria, Tunisia, Egypt, Israel, Palestine, Lebanon, Jordan, Syria)</a:t>
            </a:r>
          </a:p>
          <a:p>
            <a:pPr lvl="1" eaLnBrk="1" hangingPunct="1">
              <a:lnSpc>
                <a:spcPct val="80000"/>
              </a:lnSpc>
              <a:spcBef>
                <a:spcPts val="0"/>
              </a:spcBef>
            </a:pPr>
            <a:r>
              <a:rPr lang="en-GB" altLang="cs-CZ" sz="1800" dirty="0" smtClean="0">
                <a:cs typeface="Arial" charset="0"/>
              </a:rPr>
              <a:t>Economic objectives: FTA in industrial goods, industrial cooperation, technical and financial aid, concessions in farm imports to EU</a:t>
            </a:r>
          </a:p>
          <a:p>
            <a:pPr lvl="1" eaLnBrk="1" hangingPunct="1">
              <a:lnSpc>
                <a:spcPct val="80000"/>
              </a:lnSpc>
              <a:spcBef>
                <a:spcPts val="0"/>
              </a:spcBef>
            </a:pPr>
            <a:r>
              <a:rPr lang="en-GB" altLang="cs-CZ" sz="1800" dirty="0" smtClean="0">
                <a:cs typeface="Arial" charset="0"/>
              </a:rPr>
              <a:t>Political objectives: preventing emigration from the region to the EU, addressing the threat of militant Islamic fundamentalism</a:t>
            </a:r>
            <a:endParaRPr lang="en-GB" altLang="cs-CZ" sz="1800" dirty="0" smtClean="0"/>
          </a:p>
          <a:p>
            <a:pPr eaLnBrk="1" hangingPunct="1">
              <a:lnSpc>
                <a:spcPct val="80000"/>
              </a:lnSpc>
              <a:spcBef>
                <a:spcPts val="0"/>
              </a:spcBef>
            </a:pPr>
            <a:r>
              <a:rPr lang="en-GB" altLang="cs-CZ" sz="2000" dirty="0" smtClean="0"/>
              <a:t>S</a:t>
            </a:r>
            <a:r>
              <a:rPr lang="en-GB" altLang="cs-CZ" sz="2000" dirty="0" smtClean="0">
                <a:cs typeface="Arial" charset="0"/>
              </a:rPr>
              <a:t>pecial status of Turkey</a:t>
            </a:r>
          </a:p>
          <a:p>
            <a:pPr lvl="1" eaLnBrk="1" hangingPunct="1">
              <a:lnSpc>
                <a:spcPct val="80000"/>
              </a:lnSpc>
              <a:spcBef>
                <a:spcPts val="0"/>
              </a:spcBef>
            </a:pPr>
            <a:r>
              <a:rPr lang="en-GB" altLang="cs-CZ" sz="1800" dirty="0" smtClean="0">
                <a:cs typeface="Arial" charset="0"/>
              </a:rPr>
              <a:t>Association agreement signed in 1963, formal request for EC membership presented in 1987, accession negotiation started in 2004</a:t>
            </a:r>
          </a:p>
          <a:p>
            <a:pPr lvl="1" eaLnBrk="1" hangingPunct="1">
              <a:lnSpc>
                <a:spcPct val="80000"/>
              </a:lnSpc>
              <a:spcBef>
                <a:spcPts val="0"/>
              </a:spcBef>
            </a:pPr>
            <a:r>
              <a:rPr lang="en-GB" altLang="cs-CZ" sz="1800" dirty="0" smtClean="0">
                <a:cs typeface="Arial" charset="0"/>
              </a:rPr>
              <a:t>Reasons given against EU membership: the country is too big in terms of population, too poor and agricultural, too Muslim (concerns about undermining the integration process)</a:t>
            </a:r>
          </a:p>
          <a:p>
            <a:pPr lvl="1" eaLnBrk="1" hangingPunct="1">
              <a:lnSpc>
                <a:spcPct val="80000"/>
              </a:lnSpc>
              <a:spcBef>
                <a:spcPts val="0"/>
              </a:spcBef>
            </a:pPr>
            <a:r>
              <a:rPr lang="en-GB" altLang="cs-CZ" sz="1800" dirty="0" smtClean="0">
                <a:cs typeface="Arial" charset="0"/>
              </a:rPr>
              <a:t>Customs union since 1996 (agriculture is not addressed in full), commitment to align with EU industrial standards, suspended liberalization of </a:t>
            </a:r>
            <a:r>
              <a:rPr lang="en-GB" altLang="cs-CZ" sz="1800" dirty="0" err="1" smtClean="0">
                <a:cs typeface="Arial" charset="0"/>
              </a:rPr>
              <a:t>serives</a:t>
            </a:r>
            <a:r>
              <a:rPr lang="en-GB" altLang="cs-CZ" sz="1800" dirty="0" smtClean="0">
                <a:cs typeface="Arial" charset="0"/>
              </a:rPr>
              <a:t> and public procurement</a:t>
            </a:r>
          </a:p>
        </p:txBody>
      </p:sp>
    </p:spTree>
    <p:extLst>
      <p:ext uri="{BB962C8B-B14F-4D97-AF65-F5344CB8AC3E}">
        <p14:creationId xmlns:p14="http://schemas.microsoft.com/office/powerpoint/2010/main" val="93538310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pPr>
              <a:defRPr/>
            </a:pPr>
            <a:fld id="{0CA5A7D5-2175-428E-8EF0-69A36FECEA2B}" type="slidenum">
              <a:rPr lang="cs-CZ" altLang="en-US"/>
              <a:pPr>
                <a:defRPr/>
              </a:pPr>
              <a:t>19</a:t>
            </a:fld>
            <a:endParaRPr lang="cs-CZ" altLang="en-US"/>
          </a:p>
        </p:txBody>
      </p:sp>
      <p:sp>
        <p:nvSpPr>
          <p:cNvPr id="20483" name="Rectangle 2"/>
          <p:cNvSpPr>
            <a:spLocks noGrp="1" noChangeArrowheads="1"/>
          </p:cNvSpPr>
          <p:nvPr>
            <p:ph type="title"/>
          </p:nvPr>
        </p:nvSpPr>
        <p:spPr>
          <a:xfrm>
            <a:off x="395288" y="260350"/>
            <a:ext cx="8424862" cy="647700"/>
          </a:xfrm>
        </p:spPr>
        <p:txBody>
          <a:bodyPr/>
          <a:lstStyle/>
          <a:p>
            <a:pPr eaLnBrk="1" hangingPunct="1"/>
            <a:r>
              <a:rPr lang="en-GB" altLang="cs-CZ" dirty="0" smtClean="0"/>
              <a:t>EU-US</a:t>
            </a:r>
            <a:r>
              <a:rPr lang="cs-CZ" altLang="cs-CZ" dirty="0" smtClean="0"/>
              <a:t> </a:t>
            </a:r>
            <a:r>
              <a:rPr lang="en-GB" altLang="cs-CZ" dirty="0" smtClean="0"/>
              <a:t>trade relations</a:t>
            </a:r>
          </a:p>
        </p:txBody>
      </p:sp>
      <p:sp>
        <p:nvSpPr>
          <p:cNvPr id="20484" name="Rectangle 3"/>
          <p:cNvSpPr>
            <a:spLocks noGrp="1" noChangeArrowheads="1"/>
          </p:cNvSpPr>
          <p:nvPr>
            <p:ph type="body" idx="1"/>
          </p:nvPr>
        </p:nvSpPr>
        <p:spPr>
          <a:xfrm>
            <a:off x="457200" y="847724"/>
            <a:ext cx="8229600" cy="5457825"/>
          </a:xfrm>
        </p:spPr>
        <p:txBody>
          <a:bodyPr/>
          <a:lstStyle/>
          <a:p>
            <a:pPr eaLnBrk="1" hangingPunct="1">
              <a:lnSpc>
                <a:spcPct val="80000"/>
              </a:lnSpc>
              <a:spcBef>
                <a:spcPts val="300"/>
              </a:spcBef>
            </a:pPr>
            <a:r>
              <a:rPr lang="en-GB" altLang="cs-CZ" sz="2000" dirty="0" smtClean="0"/>
              <a:t>Main features</a:t>
            </a:r>
          </a:p>
          <a:p>
            <a:pPr lvl="1" eaLnBrk="1" hangingPunct="1">
              <a:lnSpc>
                <a:spcPct val="80000"/>
              </a:lnSpc>
              <a:spcBef>
                <a:spcPts val="300"/>
              </a:spcBef>
            </a:pPr>
            <a:r>
              <a:rPr lang="en-GB" altLang="cs-CZ" sz="1800" dirty="0" smtClean="0"/>
              <a:t>US is the most important trade partner: 14.3 % in 2012 (in terms of Ex plus </a:t>
            </a:r>
            <a:r>
              <a:rPr lang="en-GB" altLang="cs-CZ" sz="1800" dirty="0" err="1" smtClean="0"/>
              <a:t>Im</a:t>
            </a:r>
            <a:r>
              <a:rPr lang="en-GB" altLang="cs-CZ" sz="1800" dirty="0" smtClean="0"/>
              <a:t> in EU external trade), China 12.5 %, Russia 9.7 %</a:t>
            </a:r>
          </a:p>
          <a:p>
            <a:pPr lvl="1" eaLnBrk="1" hangingPunct="1">
              <a:lnSpc>
                <a:spcPct val="80000"/>
              </a:lnSpc>
              <a:spcBef>
                <a:spcPts val="300"/>
              </a:spcBef>
            </a:pPr>
            <a:r>
              <a:rPr lang="en-GB" altLang="cs-CZ" sz="1800" dirty="0" smtClean="0"/>
              <a:t>Principle source and destination of FDI </a:t>
            </a:r>
          </a:p>
          <a:p>
            <a:pPr lvl="1" eaLnBrk="1" hangingPunct="1">
              <a:lnSpc>
                <a:spcPct val="80000"/>
              </a:lnSpc>
              <a:spcBef>
                <a:spcPts val="300"/>
              </a:spcBef>
            </a:pPr>
            <a:r>
              <a:rPr lang="en-GB" altLang="cs-CZ" sz="1800" dirty="0" smtClean="0"/>
              <a:t>So far no preferential trade agreement, trade relations are regulated by general rules of WTO</a:t>
            </a:r>
          </a:p>
          <a:p>
            <a:pPr eaLnBrk="1" hangingPunct="1">
              <a:lnSpc>
                <a:spcPct val="80000"/>
              </a:lnSpc>
              <a:spcBef>
                <a:spcPts val="300"/>
              </a:spcBef>
            </a:pPr>
            <a:r>
              <a:rPr lang="en-GB" altLang="cs-CZ" sz="2000" dirty="0" smtClean="0"/>
              <a:t>High-profile trade disputes</a:t>
            </a:r>
            <a:r>
              <a:rPr lang="en-GB" altLang="cs-CZ" sz="1800" dirty="0" smtClean="0"/>
              <a:t> </a:t>
            </a:r>
          </a:p>
          <a:p>
            <a:pPr lvl="1" eaLnBrk="1" hangingPunct="1">
              <a:lnSpc>
                <a:spcPct val="80000"/>
              </a:lnSpc>
              <a:spcBef>
                <a:spcPts val="300"/>
              </a:spcBef>
            </a:pPr>
            <a:r>
              <a:rPr lang="en-GB" altLang="cs-CZ" sz="1800" dirty="0" smtClean="0"/>
              <a:t>Examples: EU banana regime in favour of ACP countries, food safety (more liberal US approach to genetically modified organisms), US trade defence instruments (anti-dumping), EU protection of trademarks and geographical indications for agricultural products, subsidies to aircraft makers Airbus and Boeing</a:t>
            </a:r>
          </a:p>
          <a:p>
            <a:pPr lvl="1" eaLnBrk="1" hangingPunct="1">
              <a:lnSpc>
                <a:spcPct val="80000"/>
              </a:lnSpc>
              <a:spcBef>
                <a:spcPts val="300"/>
              </a:spcBef>
            </a:pPr>
            <a:r>
              <a:rPr lang="en-GB" altLang="cs-CZ" sz="1800" dirty="0" smtClean="0"/>
              <a:t>Explanations: comparable economic powers, different regulatory approaches, vested interest of large multinational firms, conflicts in policy objectives (i.e. free trade vs. environment protection) </a:t>
            </a:r>
          </a:p>
          <a:p>
            <a:pPr eaLnBrk="1" hangingPunct="1">
              <a:lnSpc>
                <a:spcPct val="80000"/>
              </a:lnSpc>
              <a:spcBef>
                <a:spcPts val="300"/>
              </a:spcBef>
            </a:pPr>
            <a:r>
              <a:rPr lang="en-GB" sz="2000" dirty="0" smtClean="0"/>
              <a:t>Transatlantic Trade and Investment Partnership (TTIP)</a:t>
            </a:r>
          </a:p>
          <a:p>
            <a:pPr lvl="1">
              <a:lnSpc>
                <a:spcPct val="80000"/>
              </a:lnSpc>
              <a:spcBef>
                <a:spcPts val="300"/>
              </a:spcBef>
            </a:pPr>
            <a:r>
              <a:rPr lang="en-GB" sz="1800" dirty="0" smtClean="0"/>
              <a:t>Trade agreement presently negotiated between the EU and US</a:t>
            </a:r>
          </a:p>
          <a:p>
            <a:pPr lvl="1">
              <a:lnSpc>
                <a:spcPct val="80000"/>
              </a:lnSpc>
              <a:spcBef>
                <a:spcPts val="300"/>
              </a:spcBef>
            </a:pPr>
            <a:r>
              <a:rPr lang="en-GB" sz="1800" dirty="0" smtClean="0"/>
              <a:t>Objectives: cutting tariffs across all sectors, approximation of technical regulations, standards and approval procedures, opening markets for services, investment and public procurement</a:t>
            </a:r>
          </a:p>
          <a:p>
            <a:pPr lvl="1">
              <a:lnSpc>
                <a:spcPct val="80000"/>
              </a:lnSpc>
              <a:spcBef>
                <a:spcPts val="300"/>
              </a:spcBef>
            </a:pPr>
            <a:r>
              <a:rPr lang="en-GB" sz="1800" dirty="0" smtClean="0"/>
              <a:t>The biggest trade deal in the world that could shape global rules on trade</a:t>
            </a:r>
            <a:endParaRPr lang="en-GB" altLang="cs-CZ" sz="18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ástupný symbol pro číslo snímku 5"/>
          <p:cNvSpPr>
            <a:spLocks noGrp="1"/>
          </p:cNvSpPr>
          <p:nvPr>
            <p:ph type="sldNum" sz="quarter" idx="12"/>
          </p:nvPr>
        </p:nvSpPr>
        <p:spPr/>
        <p:txBody>
          <a:bodyPr/>
          <a:lstStyle/>
          <a:p>
            <a:pPr>
              <a:defRPr/>
            </a:pPr>
            <a:fld id="{4BCB5DC1-64F0-484C-8D48-43FE4041C77D}" type="slidenum">
              <a:rPr lang="cs-CZ" altLang="en-US"/>
              <a:pPr>
                <a:defRPr/>
              </a:pPr>
              <a:t>2</a:t>
            </a:fld>
            <a:endParaRPr lang="cs-CZ" altLang="en-US" dirty="0"/>
          </a:p>
        </p:txBody>
      </p:sp>
      <p:sp>
        <p:nvSpPr>
          <p:cNvPr id="1028" name="Rectangle 2"/>
          <p:cNvSpPr>
            <a:spLocks noGrp="1" noChangeArrowheads="1"/>
          </p:cNvSpPr>
          <p:nvPr>
            <p:ph type="title"/>
          </p:nvPr>
        </p:nvSpPr>
        <p:spPr>
          <a:xfrm>
            <a:off x="457200" y="277813"/>
            <a:ext cx="8229600" cy="703262"/>
          </a:xfrm>
        </p:spPr>
        <p:txBody>
          <a:bodyPr/>
          <a:lstStyle/>
          <a:p>
            <a:pPr eaLnBrk="1" hangingPunct="1"/>
            <a:r>
              <a:rPr lang="cs-CZ" altLang="cs-CZ" dirty="0" smtClean="0"/>
              <a:t>S</a:t>
            </a:r>
            <a:r>
              <a:rPr lang="en-GB" altLang="cs-CZ" dirty="0" smtClean="0"/>
              <a:t>hares in world merchandise trade</a:t>
            </a:r>
          </a:p>
        </p:txBody>
      </p:sp>
      <p:graphicFrame>
        <p:nvGraphicFramePr>
          <p:cNvPr id="1026" name="Object 310"/>
          <p:cNvGraphicFramePr>
            <a:graphicFrameLocks noChangeAspect="1"/>
          </p:cNvGraphicFramePr>
          <p:nvPr>
            <p:extLst>
              <p:ext uri="{D42A27DB-BD31-4B8C-83A1-F6EECF244321}">
                <p14:modId xmlns:p14="http://schemas.microsoft.com/office/powerpoint/2010/main" val="1207624719"/>
              </p:ext>
            </p:extLst>
          </p:nvPr>
        </p:nvGraphicFramePr>
        <p:xfrm>
          <a:off x="1331640" y="1052736"/>
          <a:ext cx="5616624" cy="2816820"/>
        </p:xfrm>
        <a:graphic>
          <a:graphicData uri="http://schemas.openxmlformats.org/presentationml/2006/ole">
            <mc:AlternateContent xmlns:mc="http://schemas.openxmlformats.org/markup-compatibility/2006">
              <mc:Choice xmlns:v="urn:schemas-microsoft-com:vml" Requires="v">
                <p:oleObj spid="_x0000_s1086" name="List" r:id="rId5" imgW="7105577" imgH="4505220" progId="Excel.Sheet.8">
                  <p:embed/>
                </p:oleObj>
              </mc:Choice>
              <mc:Fallback>
                <p:oleObj name="List" r:id="rId5" imgW="7105577" imgH="4505220" progId="Excel.Sheet.8">
                  <p:embed/>
                  <p:pic>
                    <p:nvPicPr>
                      <p:cNvPr id="0" name="Object 310"/>
                      <p:cNvPicPr>
                        <a:picLocks noChangeAspect="1" noChangeArrowheads="1"/>
                      </p:cNvPicPr>
                      <p:nvPr/>
                    </p:nvPicPr>
                    <p:blipFill>
                      <a:blip r:embed="rId6"/>
                      <a:srcRect/>
                      <a:stretch>
                        <a:fillRect/>
                      </a:stretch>
                    </p:blipFill>
                    <p:spPr bwMode="auto">
                      <a:xfrm>
                        <a:off x="1331640" y="1052736"/>
                        <a:ext cx="5616624" cy="2816820"/>
                      </a:xfrm>
                      <a:prstGeom prst="rect">
                        <a:avLst/>
                      </a:prstGeom>
                      <a:noFill/>
                      <a:ln>
                        <a:noFill/>
                      </a:ln>
                      <a:effectLst/>
                      <a:extLst/>
                    </p:spPr>
                  </p:pic>
                </p:oleObj>
              </mc:Fallback>
            </mc:AlternateContent>
          </a:graphicData>
        </a:graphic>
      </p:graphicFrame>
      <p:sp>
        <p:nvSpPr>
          <p:cNvPr id="67895" name="Text Box 311"/>
          <p:cNvSpPr txBox="1">
            <a:spLocks noChangeArrowheads="1"/>
          </p:cNvSpPr>
          <p:nvPr/>
        </p:nvSpPr>
        <p:spPr bwMode="auto">
          <a:xfrm>
            <a:off x="755576" y="3450486"/>
            <a:ext cx="6479382" cy="338554"/>
          </a:xfrm>
          <a:prstGeom prst="rect">
            <a:avLst/>
          </a:prstGeom>
          <a:noFill/>
          <a:ln w="9525">
            <a:noFill/>
            <a:miter lim="800000"/>
            <a:headEnd/>
            <a:tailEnd/>
          </a:ln>
          <a:effectLst/>
        </p:spPr>
        <p:txBody>
          <a:bodyPr wrap="square">
            <a:spAutoFit/>
          </a:bodyPr>
          <a:lstStyle/>
          <a:p>
            <a:pPr>
              <a:spcBef>
                <a:spcPct val="50000"/>
              </a:spcBef>
              <a:defRPr/>
            </a:pPr>
            <a:r>
              <a:rPr lang="en-GB" sz="1600" i="1" dirty="0" smtClean="0">
                <a:effectLst/>
              </a:rPr>
              <a:t>Source</a:t>
            </a:r>
            <a:r>
              <a:rPr lang="en-GB" sz="1600" dirty="0" smtClean="0">
                <a:effectLst/>
              </a:rPr>
              <a:t>: World trade organization</a:t>
            </a:r>
            <a:r>
              <a:rPr lang="cs-CZ" sz="1600" dirty="0" smtClean="0">
                <a:effectLst/>
              </a:rPr>
              <a:t>, </a:t>
            </a:r>
            <a:r>
              <a:rPr lang="en-GB" sz="1600" dirty="0" smtClean="0">
                <a:effectLst/>
              </a:rPr>
              <a:t>International trade statistics</a:t>
            </a:r>
            <a:r>
              <a:rPr lang="cs-CZ" sz="1600" dirty="0" smtClean="0">
                <a:effectLst/>
              </a:rPr>
              <a:t> 2012.</a:t>
            </a:r>
            <a:r>
              <a:rPr lang="en-GB" sz="1600" dirty="0" smtClean="0">
                <a:effectLst/>
              </a:rPr>
              <a:t> </a:t>
            </a:r>
            <a:endParaRPr lang="en-GB" sz="1600" dirty="0">
              <a:effectLst/>
            </a:endParaRPr>
          </a:p>
        </p:txBody>
      </p:sp>
      <p:sp>
        <p:nvSpPr>
          <p:cNvPr id="7" name="Rectangle 3"/>
          <p:cNvSpPr txBox="1">
            <a:spLocks noChangeArrowheads="1"/>
          </p:cNvSpPr>
          <p:nvPr/>
        </p:nvSpPr>
        <p:spPr bwMode="auto">
          <a:xfrm>
            <a:off x="457200" y="4005064"/>
            <a:ext cx="8229600" cy="2304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FF00FF"/>
              </a:buClr>
              <a:buSzPct val="65000"/>
              <a:buFont typeface="Wingdings"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rgbClr val="CC3300"/>
              </a:buClr>
              <a:buSzPct val="60000"/>
              <a:buFont typeface="Wingdings"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rgbClr val="FF6600"/>
              </a:buClr>
              <a:buSzPct val="65000"/>
              <a:buFont typeface="Wingdings"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rgbClr val="0033CC"/>
              </a:buClr>
              <a:buSzPct val="70000"/>
              <a:buFont typeface="Wingdings"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9pPr>
          </a:lstStyle>
          <a:p>
            <a:pPr eaLnBrk="1" hangingPunct="1">
              <a:lnSpc>
                <a:spcPct val="80000"/>
              </a:lnSpc>
              <a:spcBef>
                <a:spcPts val="200"/>
              </a:spcBef>
            </a:pPr>
            <a:r>
              <a:rPr lang="en-GB" altLang="cs-CZ" sz="1800" kern="0" dirty="0" smtClean="0">
                <a:effectLst/>
              </a:rPr>
              <a:t>EU is the principal trading block with a profound effect on the world economy</a:t>
            </a:r>
          </a:p>
          <a:p>
            <a:pPr eaLnBrk="1" hangingPunct="1">
              <a:lnSpc>
                <a:spcPct val="80000"/>
              </a:lnSpc>
              <a:spcBef>
                <a:spcPts val="200"/>
              </a:spcBef>
            </a:pPr>
            <a:r>
              <a:rPr lang="en-GB" altLang="cs-CZ" sz="1800" kern="0" dirty="0" smtClean="0">
                <a:effectLst/>
              </a:rPr>
              <a:t>Relatively high degree of openness of EU economies (measured by shares of exports plus imports in the GDP) </a:t>
            </a:r>
          </a:p>
          <a:p>
            <a:pPr eaLnBrk="1" hangingPunct="1">
              <a:lnSpc>
                <a:spcPct val="80000"/>
              </a:lnSpc>
              <a:spcBef>
                <a:spcPts val="200"/>
              </a:spcBef>
            </a:pPr>
            <a:r>
              <a:rPr lang="en-GB" altLang="cs-CZ" sz="1800" kern="0" dirty="0" smtClean="0">
                <a:effectLst/>
              </a:rPr>
              <a:t>Commodity structure: leading exporter of manufacturing products, marginal role of agriculture (highly politicized area), dependence on imports of oil and other primary commodities   </a:t>
            </a:r>
          </a:p>
          <a:p>
            <a:pPr eaLnBrk="1" hangingPunct="1">
              <a:lnSpc>
                <a:spcPct val="80000"/>
              </a:lnSpc>
              <a:spcBef>
                <a:spcPts val="200"/>
              </a:spcBef>
            </a:pPr>
            <a:r>
              <a:rPr lang="en-GB" altLang="cs-CZ" sz="1800" kern="0" dirty="0" smtClean="0">
                <a:effectLst/>
              </a:rPr>
              <a:t>EU is also important player in world trade in services</a:t>
            </a:r>
          </a:p>
          <a:p>
            <a:pPr eaLnBrk="1" hangingPunct="1">
              <a:lnSpc>
                <a:spcPct val="80000"/>
              </a:lnSpc>
              <a:spcBef>
                <a:spcPts val="200"/>
              </a:spcBef>
            </a:pPr>
            <a:r>
              <a:rPr lang="en-GB" altLang="cs-CZ" sz="1800" kern="0" dirty="0" smtClean="0">
                <a:effectLst/>
              </a:rPr>
              <a:t>Balanced position of EU trade contrary to permanent US trade deficits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pPr>
              <a:defRPr/>
            </a:pPr>
            <a:fld id="{76215E1E-64DF-4F42-86B7-0DB7D468D81C}" type="slidenum">
              <a:rPr lang="cs-CZ" altLang="en-US"/>
              <a:pPr>
                <a:defRPr/>
              </a:pPr>
              <a:t>20</a:t>
            </a:fld>
            <a:endParaRPr lang="cs-CZ" altLang="en-US"/>
          </a:p>
        </p:txBody>
      </p:sp>
      <p:sp>
        <p:nvSpPr>
          <p:cNvPr id="19459" name="Rectangle 2"/>
          <p:cNvSpPr>
            <a:spLocks noGrp="1" noChangeArrowheads="1"/>
          </p:cNvSpPr>
          <p:nvPr>
            <p:ph type="title"/>
          </p:nvPr>
        </p:nvSpPr>
        <p:spPr>
          <a:xfrm>
            <a:off x="457200" y="277813"/>
            <a:ext cx="8229600" cy="703262"/>
          </a:xfrm>
        </p:spPr>
        <p:txBody>
          <a:bodyPr/>
          <a:lstStyle/>
          <a:p>
            <a:pPr eaLnBrk="1" hangingPunct="1"/>
            <a:r>
              <a:rPr lang="en-GB" altLang="cs-CZ" dirty="0" smtClean="0"/>
              <a:t>Other trade agreements</a:t>
            </a:r>
            <a:endParaRPr lang="en-GB" altLang="cs-CZ" b="1" dirty="0" smtClean="0">
              <a:solidFill>
                <a:srgbClr val="FF0000"/>
              </a:solidFill>
            </a:endParaRPr>
          </a:p>
        </p:txBody>
      </p:sp>
      <p:sp>
        <p:nvSpPr>
          <p:cNvPr id="19460" name="Rectangle 3"/>
          <p:cNvSpPr>
            <a:spLocks noGrp="1" noChangeArrowheads="1"/>
          </p:cNvSpPr>
          <p:nvPr>
            <p:ph type="body" idx="1"/>
          </p:nvPr>
        </p:nvSpPr>
        <p:spPr>
          <a:xfrm>
            <a:off x="457200" y="1101725"/>
            <a:ext cx="8229600" cy="5184775"/>
          </a:xfrm>
        </p:spPr>
        <p:txBody>
          <a:bodyPr/>
          <a:lstStyle/>
          <a:p>
            <a:pPr eaLnBrk="1" hangingPunct="1">
              <a:lnSpc>
                <a:spcPct val="80000"/>
              </a:lnSpc>
              <a:spcBef>
                <a:spcPts val="400"/>
              </a:spcBef>
            </a:pPr>
            <a:r>
              <a:rPr lang="en-GB" altLang="cs-CZ" sz="2400" dirty="0" smtClean="0"/>
              <a:t>Balkan countries</a:t>
            </a:r>
          </a:p>
          <a:p>
            <a:pPr lvl="1" eaLnBrk="1" hangingPunct="1">
              <a:lnSpc>
                <a:spcPct val="80000"/>
              </a:lnSpc>
              <a:spcBef>
                <a:spcPts val="400"/>
              </a:spcBef>
            </a:pPr>
            <a:r>
              <a:rPr lang="en-GB" altLang="cs-CZ" sz="2000" dirty="0" smtClean="0"/>
              <a:t>Countries with potential candidate status</a:t>
            </a:r>
            <a:r>
              <a:rPr lang="cs-CZ" altLang="cs-CZ" sz="2000" dirty="0" smtClean="0"/>
              <a:t>: </a:t>
            </a:r>
            <a:r>
              <a:rPr lang="en-GB" altLang="cs-CZ" sz="2000" dirty="0" smtClean="0"/>
              <a:t>Albania, Bosnia and Herzegovina, Kosovo, Macedonia, Montenegro, Serbia</a:t>
            </a:r>
          </a:p>
          <a:p>
            <a:pPr lvl="1" eaLnBrk="1" hangingPunct="1">
              <a:lnSpc>
                <a:spcPct val="80000"/>
              </a:lnSpc>
              <a:spcBef>
                <a:spcPts val="400"/>
              </a:spcBef>
            </a:pPr>
            <a:r>
              <a:rPr lang="en-GB" altLang="cs-CZ" sz="2000" dirty="0" smtClean="0"/>
              <a:t>Differentiated approach according to the compliance with regional cooperation </a:t>
            </a:r>
          </a:p>
          <a:p>
            <a:pPr eaLnBrk="1" hangingPunct="1">
              <a:lnSpc>
                <a:spcPct val="80000"/>
              </a:lnSpc>
              <a:spcBef>
                <a:spcPts val="400"/>
              </a:spcBef>
            </a:pPr>
            <a:r>
              <a:rPr lang="en-GB" altLang="cs-CZ" sz="2400" dirty="0" smtClean="0"/>
              <a:t>European Neighbourhood Policy</a:t>
            </a:r>
          </a:p>
          <a:p>
            <a:pPr lvl="1">
              <a:lnSpc>
                <a:spcPct val="80000"/>
              </a:lnSpc>
              <a:spcBef>
                <a:spcPts val="400"/>
              </a:spcBef>
            </a:pPr>
            <a:r>
              <a:rPr lang="en-GB" altLang="cs-CZ" sz="2000" dirty="0" smtClean="0"/>
              <a:t>ENP is offered to EU eastern and southern neighbours with the exception of the Balkans: </a:t>
            </a:r>
            <a:r>
              <a:rPr lang="en-GB" sz="2000" kern="1200" dirty="0" smtClean="0">
                <a:latin typeface="Arial" charset="0"/>
              </a:rPr>
              <a:t>Algeria, Armenia, Azerbaijan, Belarus, Egypt, Georgia, Israel, Jordan, Lebanon, Libya, Moldova, Morocco, Palestine, Syria, Tunisia, Ukraine</a:t>
            </a:r>
            <a:endParaRPr lang="en-GB" altLang="cs-CZ" sz="2000" dirty="0" smtClean="0"/>
          </a:p>
          <a:p>
            <a:pPr lvl="1" eaLnBrk="1" hangingPunct="1">
              <a:lnSpc>
                <a:spcPct val="80000"/>
              </a:lnSpc>
              <a:spcBef>
                <a:spcPts val="400"/>
              </a:spcBef>
            </a:pPr>
            <a:r>
              <a:rPr lang="en-GB" altLang="cs-CZ" sz="2000" dirty="0" smtClean="0"/>
              <a:t>Measures: political dialogue, promotion of trade, harmonization of standards, cooperation on a set of security issues</a:t>
            </a:r>
          </a:p>
          <a:p>
            <a:pPr eaLnBrk="1" hangingPunct="1">
              <a:lnSpc>
                <a:spcPct val="80000"/>
              </a:lnSpc>
              <a:spcBef>
                <a:spcPts val="400"/>
              </a:spcBef>
            </a:pPr>
            <a:r>
              <a:rPr lang="en-GB" altLang="cs-CZ" sz="2400" dirty="0" smtClean="0"/>
              <a:t>EU special relations with key trading partners</a:t>
            </a:r>
          </a:p>
          <a:p>
            <a:pPr lvl="1" eaLnBrk="1" hangingPunct="1">
              <a:lnSpc>
                <a:spcPct val="80000"/>
              </a:lnSpc>
              <a:spcBef>
                <a:spcPts val="400"/>
              </a:spcBef>
            </a:pPr>
            <a:r>
              <a:rPr lang="en-GB" altLang="cs-CZ" sz="2000" dirty="0" smtClean="0"/>
              <a:t>China</a:t>
            </a:r>
          </a:p>
          <a:p>
            <a:pPr lvl="1" eaLnBrk="1" hangingPunct="1">
              <a:lnSpc>
                <a:spcPct val="80000"/>
              </a:lnSpc>
              <a:spcBef>
                <a:spcPts val="400"/>
              </a:spcBef>
            </a:pPr>
            <a:r>
              <a:rPr lang="en-GB" altLang="cs-CZ" sz="2000" dirty="0" smtClean="0"/>
              <a:t>Japan</a:t>
            </a:r>
          </a:p>
          <a:p>
            <a:pPr lvl="1" eaLnBrk="1" hangingPunct="1">
              <a:lnSpc>
                <a:spcPct val="80000"/>
              </a:lnSpc>
              <a:spcBef>
                <a:spcPts val="400"/>
              </a:spcBef>
            </a:pPr>
            <a:r>
              <a:rPr lang="en-GB" altLang="cs-CZ" sz="2000" dirty="0" smtClean="0"/>
              <a:t>Russian Federation</a:t>
            </a:r>
          </a:p>
          <a:p>
            <a:pPr lvl="1" eaLnBrk="1" hangingPunct="1">
              <a:lnSpc>
                <a:spcPct val="80000"/>
              </a:lnSpc>
              <a:spcBef>
                <a:spcPts val="400"/>
              </a:spcBef>
            </a:pPr>
            <a:r>
              <a:rPr lang="en-GB" altLang="cs-CZ" sz="2000" dirty="0" smtClean="0"/>
              <a:t>Latin America</a:t>
            </a:r>
            <a:endParaRPr lang="en-GB" altLang="cs-CZ" sz="2000" dirty="0" smtClean="0">
              <a:cs typeface="Arial"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pPr>
              <a:defRPr/>
            </a:pPr>
            <a:fld id="{5BA2B7D8-7C7B-4548-BDD4-4873EC5BD54F}" type="slidenum">
              <a:rPr lang="cs-CZ" altLang="en-US"/>
              <a:pPr>
                <a:defRPr/>
              </a:pPr>
              <a:t>3</a:t>
            </a:fld>
            <a:endParaRPr lang="cs-CZ" altLang="en-US"/>
          </a:p>
        </p:txBody>
      </p:sp>
      <p:sp>
        <p:nvSpPr>
          <p:cNvPr id="8195" name="Rectangle 2"/>
          <p:cNvSpPr>
            <a:spLocks noGrp="1" noChangeArrowheads="1"/>
          </p:cNvSpPr>
          <p:nvPr>
            <p:ph type="title"/>
          </p:nvPr>
        </p:nvSpPr>
        <p:spPr>
          <a:xfrm>
            <a:off x="457200" y="277813"/>
            <a:ext cx="8229600" cy="774700"/>
          </a:xfrm>
        </p:spPr>
        <p:txBody>
          <a:bodyPr/>
          <a:lstStyle/>
          <a:p>
            <a:pPr eaLnBrk="1" hangingPunct="1"/>
            <a:r>
              <a:rPr lang="en-GB" altLang="cs-CZ" dirty="0" smtClean="0"/>
              <a:t>World trade institutional setup</a:t>
            </a:r>
          </a:p>
        </p:txBody>
      </p:sp>
      <p:sp>
        <p:nvSpPr>
          <p:cNvPr id="8196" name="Rectangle 3"/>
          <p:cNvSpPr>
            <a:spLocks noGrp="1" noChangeArrowheads="1"/>
          </p:cNvSpPr>
          <p:nvPr>
            <p:ph type="body" idx="1"/>
          </p:nvPr>
        </p:nvSpPr>
        <p:spPr>
          <a:xfrm>
            <a:off x="457200" y="933449"/>
            <a:ext cx="8229600" cy="5329585"/>
          </a:xfrm>
        </p:spPr>
        <p:txBody>
          <a:bodyPr/>
          <a:lstStyle/>
          <a:p>
            <a:pPr eaLnBrk="1" hangingPunct="1">
              <a:lnSpc>
                <a:spcPct val="80000"/>
              </a:lnSpc>
              <a:spcBef>
                <a:spcPts val="300"/>
              </a:spcBef>
            </a:pPr>
            <a:r>
              <a:rPr lang="en-GB" altLang="cs-CZ" sz="2000" dirty="0" smtClean="0"/>
              <a:t>Multilateralism</a:t>
            </a:r>
          </a:p>
          <a:p>
            <a:pPr lvl="1" eaLnBrk="1" hangingPunct="1">
              <a:lnSpc>
                <a:spcPct val="80000"/>
              </a:lnSpc>
              <a:spcBef>
                <a:spcPts val="300"/>
              </a:spcBef>
            </a:pPr>
            <a:r>
              <a:rPr lang="en-GB" altLang="cs-CZ" sz="1800" dirty="0" smtClean="0"/>
              <a:t>General rules binding on all countries</a:t>
            </a:r>
          </a:p>
          <a:p>
            <a:pPr lvl="1" eaLnBrk="1" hangingPunct="1">
              <a:lnSpc>
                <a:spcPct val="80000"/>
              </a:lnSpc>
              <a:spcBef>
                <a:spcPts val="300"/>
              </a:spcBef>
            </a:pPr>
            <a:r>
              <a:rPr lang="en-GB" altLang="cs-CZ" sz="1800" dirty="0" smtClean="0"/>
              <a:t>Prominent role of World Trade Organization (WTO) established in 1995 as permanent forum for trade issues (successor of  GATT) </a:t>
            </a:r>
          </a:p>
          <a:p>
            <a:pPr lvl="1" eaLnBrk="1" hangingPunct="1">
              <a:lnSpc>
                <a:spcPct val="80000"/>
              </a:lnSpc>
              <a:spcBef>
                <a:spcPts val="300"/>
              </a:spcBef>
            </a:pPr>
            <a:r>
              <a:rPr lang="en-GB" altLang="cs-CZ" sz="1800" dirty="0" smtClean="0"/>
              <a:t>Approximately 160 member states (from among existing approx. 240 states)</a:t>
            </a:r>
          </a:p>
          <a:p>
            <a:pPr eaLnBrk="1" hangingPunct="1">
              <a:lnSpc>
                <a:spcPct val="80000"/>
              </a:lnSpc>
              <a:spcBef>
                <a:spcPts val="300"/>
              </a:spcBef>
            </a:pPr>
            <a:r>
              <a:rPr lang="en-GB" altLang="cs-CZ" sz="2000" dirty="0" smtClean="0"/>
              <a:t>Regionalism</a:t>
            </a:r>
          </a:p>
          <a:p>
            <a:pPr lvl="1" eaLnBrk="1" hangingPunct="1">
              <a:lnSpc>
                <a:spcPct val="80000"/>
              </a:lnSpc>
              <a:spcBef>
                <a:spcPts val="300"/>
              </a:spcBef>
            </a:pPr>
            <a:r>
              <a:rPr lang="en-GB" altLang="cs-CZ" sz="1800" dirty="0" smtClean="0"/>
              <a:t>Proliferation of regional trade blocks composed of limited number of states that are linked by geographical and economic relationships</a:t>
            </a:r>
          </a:p>
          <a:p>
            <a:pPr lvl="1" eaLnBrk="1" hangingPunct="1">
              <a:lnSpc>
                <a:spcPct val="80000"/>
              </a:lnSpc>
              <a:spcBef>
                <a:spcPts val="300"/>
              </a:spcBef>
            </a:pPr>
            <a:r>
              <a:rPr lang="en-GB" altLang="cs-CZ" sz="1800" dirty="0" smtClean="0"/>
              <a:t>Acting as „stumbling block“: potential risks of protectionism, discrimination and fragmentation in international trade</a:t>
            </a:r>
          </a:p>
          <a:p>
            <a:pPr lvl="1" eaLnBrk="1" hangingPunct="1">
              <a:lnSpc>
                <a:spcPct val="80000"/>
              </a:lnSpc>
              <a:spcBef>
                <a:spcPts val="300"/>
              </a:spcBef>
            </a:pPr>
            <a:r>
              <a:rPr lang="en-GB" altLang="cs-CZ" sz="1800" dirty="0" smtClean="0"/>
              <a:t>Acting as „building block“: promoter of multilateral negotiations, openness to adding new members</a:t>
            </a:r>
          </a:p>
          <a:p>
            <a:pPr eaLnBrk="1" hangingPunct="1">
              <a:lnSpc>
                <a:spcPct val="80000"/>
              </a:lnSpc>
              <a:spcBef>
                <a:spcPts val="300"/>
              </a:spcBef>
            </a:pPr>
            <a:r>
              <a:rPr lang="en-GB" altLang="cs-CZ" sz="2000" dirty="0" smtClean="0"/>
              <a:t>Unilateralism</a:t>
            </a:r>
          </a:p>
          <a:p>
            <a:pPr lvl="1" eaLnBrk="1" hangingPunct="1">
              <a:lnSpc>
                <a:spcPct val="80000"/>
              </a:lnSpc>
              <a:spcBef>
                <a:spcPts val="300"/>
              </a:spcBef>
            </a:pPr>
            <a:r>
              <a:rPr lang="en-GB" altLang="cs-CZ" sz="1800" dirty="0" smtClean="0"/>
              <a:t>Preference for its own trade practices that are imposed on foreign countries through bilateral negotiations</a:t>
            </a:r>
          </a:p>
          <a:p>
            <a:pPr lvl="1" eaLnBrk="1" hangingPunct="1">
              <a:lnSpc>
                <a:spcPct val="80000"/>
              </a:lnSpc>
              <a:spcBef>
                <a:spcPts val="300"/>
              </a:spcBef>
            </a:pPr>
            <a:r>
              <a:rPr lang="en-GB" altLang="cs-CZ" sz="1800" dirty="0" smtClean="0"/>
              <a:t>Settlement of trade disputes in domestic courts outside the framework of multinational organizations</a:t>
            </a:r>
          </a:p>
          <a:p>
            <a:pPr lvl="1" eaLnBrk="1" hangingPunct="1">
              <a:lnSpc>
                <a:spcPct val="80000"/>
              </a:lnSpc>
              <a:spcBef>
                <a:spcPts val="300"/>
              </a:spcBef>
            </a:pPr>
            <a:r>
              <a:rPr lang="en-GB" altLang="cs-CZ" sz="1800" dirty="0" smtClean="0"/>
              <a:t>International trade seen as a useful diplomatic weapon, jeopardy for multilateral trade (vicious circle of retaliation and counter retaliation)</a:t>
            </a:r>
          </a:p>
          <a:p>
            <a:pPr lvl="1" eaLnBrk="1" hangingPunct="1">
              <a:lnSpc>
                <a:spcPct val="80000"/>
              </a:lnSpc>
              <a:spcBef>
                <a:spcPts val="300"/>
              </a:spcBef>
            </a:pPr>
            <a:r>
              <a:rPr lang="en-GB" altLang="cs-CZ" sz="1800" dirty="0" smtClean="0"/>
              <a:t>Occasional feature of US external trade relations</a:t>
            </a:r>
          </a:p>
          <a:p>
            <a:pPr lvl="1" eaLnBrk="1" hangingPunct="1">
              <a:lnSpc>
                <a:spcPct val="80000"/>
              </a:lnSpc>
              <a:spcBef>
                <a:spcPts val="300"/>
              </a:spcBef>
            </a:pPr>
            <a:endParaRPr lang="en-GB" altLang="cs-CZ" sz="18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txBox="1">
            <a:spLocks noGrp="1"/>
          </p:cNvSpPr>
          <p:nvPr/>
        </p:nvSpPr>
        <p:spPr bwMode="auto">
          <a:xfrm>
            <a:off x="6553200" y="6243638"/>
            <a:ext cx="2133600" cy="457200"/>
          </a:xfrm>
          <a:prstGeom prst="rect">
            <a:avLst/>
          </a:prstGeom>
          <a:noFill/>
          <a:ln>
            <a:miter lim="800000"/>
            <a:headEnd/>
            <a:tailEnd/>
          </a:ln>
        </p:spPr>
        <p:txBody>
          <a:bodyPr anchor="b"/>
          <a:lstStyle/>
          <a:p>
            <a:pPr algn="r">
              <a:defRPr/>
            </a:pPr>
            <a:fld id="{7536F477-7FE4-46DF-924E-2BB84AD4EF78}" type="slidenum">
              <a:rPr lang="cs-CZ" altLang="en-US" sz="1200">
                <a:effectLst/>
                <a:latin typeface="+mj-lt"/>
              </a:rPr>
              <a:pPr algn="r">
                <a:defRPr/>
              </a:pPr>
              <a:t>4</a:t>
            </a:fld>
            <a:endParaRPr lang="cs-CZ" altLang="en-US" sz="1200">
              <a:effectLst/>
              <a:latin typeface="+mj-lt"/>
            </a:endParaRPr>
          </a:p>
        </p:txBody>
      </p:sp>
      <p:sp>
        <p:nvSpPr>
          <p:cNvPr id="53251" name="Rectangle 2"/>
          <p:cNvSpPr>
            <a:spLocks noGrp="1" noChangeArrowheads="1"/>
          </p:cNvSpPr>
          <p:nvPr>
            <p:ph type="title" idx="4294967295"/>
          </p:nvPr>
        </p:nvSpPr>
        <p:spPr>
          <a:xfrm>
            <a:off x="457200" y="277813"/>
            <a:ext cx="8229600" cy="774700"/>
          </a:xfrm>
        </p:spPr>
        <p:txBody>
          <a:bodyPr/>
          <a:lstStyle/>
          <a:p>
            <a:pPr eaLnBrk="1" hangingPunct="1"/>
            <a:r>
              <a:rPr lang="en-GB" altLang="cs-CZ" smtClean="0"/>
              <a:t>General principles of GATT/WTO </a:t>
            </a:r>
          </a:p>
        </p:txBody>
      </p:sp>
      <p:sp>
        <p:nvSpPr>
          <p:cNvPr id="53252" name="Rectangle 3"/>
          <p:cNvSpPr>
            <a:spLocks noGrp="1" noChangeArrowheads="1"/>
          </p:cNvSpPr>
          <p:nvPr>
            <p:ph type="body" idx="4294967295"/>
          </p:nvPr>
        </p:nvSpPr>
        <p:spPr>
          <a:xfrm>
            <a:off x="457200" y="1125686"/>
            <a:ext cx="8229600" cy="5327650"/>
          </a:xfrm>
        </p:spPr>
        <p:txBody>
          <a:bodyPr/>
          <a:lstStyle/>
          <a:p>
            <a:pPr eaLnBrk="1" hangingPunct="1">
              <a:lnSpc>
                <a:spcPct val="80000"/>
              </a:lnSpc>
              <a:spcBef>
                <a:spcPts val="600"/>
              </a:spcBef>
            </a:pPr>
            <a:r>
              <a:rPr lang="en-GB" altLang="cs-CZ" sz="2400" dirty="0" smtClean="0"/>
              <a:t>Reciprocity</a:t>
            </a:r>
          </a:p>
          <a:p>
            <a:pPr lvl="1" eaLnBrk="1" hangingPunct="1">
              <a:lnSpc>
                <a:spcPct val="80000"/>
              </a:lnSpc>
              <a:spcBef>
                <a:spcPts val="600"/>
              </a:spcBef>
            </a:pPr>
            <a:r>
              <a:rPr lang="en-GB" sz="2000" dirty="0" smtClean="0"/>
              <a:t>Particular concessions (i.e. tariff reduction) granted by one country only extends to other countries which offer similar concessions</a:t>
            </a:r>
          </a:p>
          <a:p>
            <a:pPr lvl="1" eaLnBrk="1" hangingPunct="1">
              <a:lnSpc>
                <a:spcPct val="80000"/>
              </a:lnSpc>
              <a:spcBef>
                <a:spcPts val="600"/>
              </a:spcBef>
            </a:pPr>
            <a:r>
              <a:rPr lang="en-GB" sz="2000" dirty="0" smtClean="0"/>
              <a:t>Less that full reciprocity may be applied towards less developed nations</a:t>
            </a:r>
          </a:p>
          <a:p>
            <a:pPr eaLnBrk="1" hangingPunct="1">
              <a:lnSpc>
                <a:spcPct val="80000"/>
              </a:lnSpc>
              <a:spcBef>
                <a:spcPts val="600"/>
              </a:spcBef>
            </a:pPr>
            <a:r>
              <a:rPr lang="en-GB" altLang="cs-CZ" sz="2400" dirty="0" smtClean="0"/>
              <a:t>Non-discrimination (most favoured nation clause, MFN)</a:t>
            </a:r>
          </a:p>
          <a:p>
            <a:pPr lvl="1" eaLnBrk="1" hangingPunct="1">
              <a:lnSpc>
                <a:spcPct val="80000"/>
              </a:lnSpc>
              <a:spcBef>
                <a:spcPts val="600"/>
              </a:spcBef>
            </a:pPr>
            <a:r>
              <a:rPr lang="en-GB" altLang="cs-CZ" sz="2200" dirty="0" smtClean="0"/>
              <a:t>Concessions granted to some countries should be extended to other countries (non-discriminatory liberalisation)</a:t>
            </a:r>
          </a:p>
          <a:p>
            <a:pPr lvl="1" eaLnBrk="1" hangingPunct="1">
              <a:lnSpc>
                <a:spcPct val="80000"/>
              </a:lnSpc>
              <a:spcBef>
                <a:spcPts val="600"/>
              </a:spcBef>
            </a:pPr>
            <a:r>
              <a:rPr lang="en-GB" altLang="cs-CZ" sz="2200" dirty="0" smtClean="0"/>
              <a:t>Transparent rules for discriminatory liberalisation such as FTA, CU or GSP</a:t>
            </a:r>
          </a:p>
          <a:p>
            <a:pPr eaLnBrk="1" hangingPunct="1">
              <a:lnSpc>
                <a:spcPct val="80000"/>
              </a:lnSpc>
              <a:spcBef>
                <a:spcPts val="600"/>
              </a:spcBef>
            </a:pPr>
            <a:r>
              <a:rPr lang="en-GB" altLang="cs-CZ" sz="2400" dirty="0" smtClean="0"/>
              <a:t>Main functions of WTO</a:t>
            </a:r>
          </a:p>
          <a:p>
            <a:pPr lvl="1" eaLnBrk="1" hangingPunct="1">
              <a:lnSpc>
                <a:spcPct val="80000"/>
              </a:lnSpc>
              <a:spcBef>
                <a:spcPts val="600"/>
              </a:spcBef>
            </a:pPr>
            <a:r>
              <a:rPr lang="en-GB" altLang="cs-CZ" sz="2000" dirty="0" smtClean="0"/>
              <a:t>Regulations governing conduct of international trade</a:t>
            </a:r>
          </a:p>
          <a:p>
            <a:pPr lvl="1" eaLnBrk="1" hangingPunct="1">
              <a:lnSpc>
                <a:spcPct val="80000"/>
              </a:lnSpc>
              <a:spcBef>
                <a:spcPts val="600"/>
              </a:spcBef>
            </a:pPr>
            <a:r>
              <a:rPr lang="en-GB" altLang="cs-CZ" sz="2000" dirty="0" smtClean="0"/>
              <a:t>Impartial settlement of trade disputes</a:t>
            </a:r>
          </a:p>
          <a:p>
            <a:pPr lvl="1" eaLnBrk="1" hangingPunct="1">
              <a:lnSpc>
                <a:spcPct val="80000"/>
              </a:lnSpc>
              <a:spcBef>
                <a:spcPts val="600"/>
              </a:spcBef>
            </a:pPr>
            <a:r>
              <a:rPr lang="en-GB" altLang="cs-CZ" sz="2000" dirty="0" smtClean="0"/>
              <a:t>Framework for multilateral negotiations to liberalise world trade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txBox="1">
            <a:spLocks noGrp="1"/>
          </p:cNvSpPr>
          <p:nvPr/>
        </p:nvSpPr>
        <p:spPr bwMode="auto">
          <a:xfrm>
            <a:off x="6553200" y="6243638"/>
            <a:ext cx="2133600" cy="457200"/>
          </a:xfrm>
          <a:prstGeom prst="rect">
            <a:avLst/>
          </a:prstGeom>
          <a:noFill/>
          <a:ln>
            <a:miter lim="800000"/>
            <a:headEnd/>
            <a:tailEnd/>
          </a:ln>
        </p:spPr>
        <p:txBody>
          <a:bodyPr anchor="b"/>
          <a:lstStyle/>
          <a:p>
            <a:pPr algn="r">
              <a:defRPr/>
            </a:pPr>
            <a:fld id="{CF7E9E03-54B9-4BA1-8B34-1599E5FB88CD}" type="slidenum">
              <a:rPr lang="cs-CZ" altLang="en-US" sz="1200">
                <a:effectLst/>
                <a:latin typeface="+mj-lt"/>
              </a:rPr>
              <a:pPr algn="r">
                <a:defRPr/>
              </a:pPr>
              <a:t>5</a:t>
            </a:fld>
            <a:endParaRPr lang="cs-CZ" altLang="en-US" sz="1200">
              <a:effectLst/>
              <a:latin typeface="+mj-lt"/>
            </a:endParaRPr>
          </a:p>
        </p:txBody>
      </p:sp>
      <p:sp>
        <p:nvSpPr>
          <p:cNvPr id="55299" name="Rectangle 2"/>
          <p:cNvSpPr>
            <a:spLocks noGrp="1" noChangeArrowheads="1"/>
          </p:cNvSpPr>
          <p:nvPr>
            <p:ph type="title" idx="4294967295"/>
          </p:nvPr>
        </p:nvSpPr>
        <p:spPr>
          <a:xfrm>
            <a:off x="457200" y="277813"/>
            <a:ext cx="8229600" cy="703262"/>
          </a:xfrm>
        </p:spPr>
        <p:txBody>
          <a:bodyPr/>
          <a:lstStyle/>
          <a:p>
            <a:pPr eaLnBrk="1" hangingPunct="1"/>
            <a:r>
              <a:rPr lang="en-GB" altLang="cs-CZ" dirty="0" smtClean="0"/>
              <a:t>Difficulties in GATT/WTO negotiations</a:t>
            </a:r>
          </a:p>
        </p:txBody>
      </p:sp>
      <p:sp>
        <p:nvSpPr>
          <p:cNvPr id="55300" name="Rectangle 3"/>
          <p:cNvSpPr>
            <a:spLocks noGrp="1" noChangeArrowheads="1"/>
          </p:cNvSpPr>
          <p:nvPr>
            <p:ph type="body" idx="4294967295"/>
          </p:nvPr>
        </p:nvSpPr>
        <p:spPr>
          <a:xfrm>
            <a:off x="457200" y="980430"/>
            <a:ext cx="8229600" cy="5544914"/>
          </a:xfrm>
        </p:spPr>
        <p:txBody>
          <a:bodyPr/>
          <a:lstStyle/>
          <a:p>
            <a:pPr eaLnBrk="1" hangingPunct="1">
              <a:lnSpc>
                <a:spcPct val="80000"/>
              </a:lnSpc>
              <a:spcBef>
                <a:spcPts val="600"/>
              </a:spcBef>
            </a:pPr>
            <a:r>
              <a:rPr lang="en-GB" altLang="cs-CZ" sz="2400" dirty="0" smtClean="0"/>
              <a:t>Long rounds of trade negotiations followed by long transitory periods</a:t>
            </a:r>
          </a:p>
          <a:p>
            <a:pPr eaLnBrk="1" hangingPunct="1">
              <a:lnSpc>
                <a:spcPct val="80000"/>
              </a:lnSpc>
              <a:spcBef>
                <a:spcPts val="600"/>
              </a:spcBef>
            </a:pPr>
            <a:r>
              <a:rPr lang="en-GB" altLang="cs-CZ" sz="2400" dirty="0" smtClean="0"/>
              <a:t>Growing number and increased diversity of negotiators</a:t>
            </a:r>
          </a:p>
          <a:p>
            <a:pPr lvl="1" eaLnBrk="1" hangingPunct="1">
              <a:lnSpc>
                <a:spcPct val="80000"/>
              </a:lnSpc>
              <a:spcBef>
                <a:spcPts val="600"/>
              </a:spcBef>
            </a:pPr>
            <a:r>
              <a:rPr lang="en-GB" altLang="cs-CZ" sz="2000" dirty="0" smtClean="0"/>
              <a:t>Previous model with EU-USA as leaders gradually ceased to exist</a:t>
            </a:r>
          </a:p>
          <a:p>
            <a:pPr lvl="1" eaLnBrk="1" hangingPunct="1">
              <a:lnSpc>
                <a:spcPct val="80000"/>
              </a:lnSpc>
              <a:spcBef>
                <a:spcPts val="600"/>
              </a:spcBef>
            </a:pPr>
            <a:r>
              <a:rPr lang="en-GB" altLang="cs-CZ" sz="2000" dirty="0" smtClean="0"/>
              <a:t>More active role of less developed countries (BRICS = Brazil, Russia, India, China, South Africa)</a:t>
            </a:r>
          </a:p>
          <a:p>
            <a:pPr eaLnBrk="1" hangingPunct="1">
              <a:lnSpc>
                <a:spcPct val="80000"/>
              </a:lnSpc>
              <a:spcBef>
                <a:spcPts val="600"/>
              </a:spcBef>
            </a:pPr>
            <a:r>
              <a:rPr lang="en-GB" altLang="cs-CZ" sz="2400" dirty="0" smtClean="0"/>
              <a:t>More difficult issues on agenda</a:t>
            </a:r>
          </a:p>
          <a:p>
            <a:pPr lvl="1" eaLnBrk="1" hangingPunct="1">
              <a:lnSpc>
                <a:spcPct val="80000"/>
              </a:lnSpc>
              <a:spcBef>
                <a:spcPts val="600"/>
              </a:spcBef>
            </a:pPr>
            <a:r>
              <a:rPr lang="en-GB" altLang="cs-CZ" sz="2000" dirty="0" smtClean="0"/>
              <a:t>Initial agenda: tariffs on manufactured goods</a:t>
            </a:r>
          </a:p>
          <a:p>
            <a:pPr lvl="1" eaLnBrk="1" hangingPunct="1">
              <a:lnSpc>
                <a:spcPct val="80000"/>
              </a:lnSpc>
              <a:spcBef>
                <a:spcPts val="600"/>
              </a:spcBef>
            </a:pPr>
            <a:r>
              <a:rPr lang="en-GB" altLang="cs-CZ" sz="2000" dirty="0" smtClean="0"/>
              <a:t>Current agenda: liberalisation of agriculture and services, non-tariff trade barriers, competition policies, market access, protection of intellectual property, environment, etc.)</a:t>
            </a:r>
          </a:p>
          <a:p>
            <a:pPr eaLnBrk="1" hangingPunct="1">
              <a:lnSpc>
                <a:spcPct val="80000"/>
              </a:lnSpc>
              <a:spcBef>
                <a:spcPts val="600"/>
              </a:spcBef>
            </a:pPr>
            <a:r>
              <a:rPr lang="en-GB" altLang="cs-CZ" sz="2400" dirty="0" smtClean="0"/>
              <a:t> Significant differences in opinion </a:t>
            </a:r>
          </a:p>
          <a:p>
            <a:pPr lvl="1" eaLnBrk="1" hangingPunct="1">
              <a:lnSpc>
                <a:spcPct val="80000"/>
              </a:lnSpc>
              <a:spcBef>
                <a:spcPts val="600"/>
              </a:spcBef>
            </a:pPr>
            <a:r>
              <a:rPr lang="en-GB" altLang="cs-CZ" sz="2000" dirty="0" smtClean="0"/>
              <a:t>Among developed countries (USA, EU, Japan)</a:t>
            </a:r>
          </a:p>
          <a:p>
            <a:pPr lvl="1" eaLnBrk="1" hangingPunct="1">
              <a:lnSpc>
                <a:spcPct val="80000"/>
              </a:lnSpc>
              <a:spcBef>
                <a:spcPts val="600"/>
              </a:spcBef>
            </a:pPr>
            <a:r>
              <a:rPr lang="en-GB" altLang="cs-CZ" sz="2000" dirty="0" smtClean="0"/>
              <a:t>Developed versus less developed countries</a:t>
            </a:r>
          </a:p>
          <a:p>
            <a:pPr lvl="1" eaLnBrk="1" hangingPunct="1">
              <a:lnSpc>
                <a:spcPct val="80000"/>
              </a:lnSpc>
              <a:spcBef>
                <a:spcPts val="600"/>
              </a:spcBef>
            </a:pPr>
            <a:r>
              <a:rPr lang="en-GB" altLang="cs-CZ" sz="2000" dirty="0" smtClean="0"/>
              <a:t>Pressure groups (NGOs, consumer associations, trade unions, etc.)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pPr>
              <a:defRPr/>
            </a:pPr>
            <a:fld id="{DB0826A6-F829-4CA2-9EC0-F00AD3037D52}" type="slidenum">
              <a:rPr lang="cs-CZ" altLang="en-US"/>
              <a:pPr>
                <a:defRPr/>
              </a:pPr>
              <a:t>6</a:t>
            </a:fld>
            <a:endParaRPr lang="cs-CZ" altLang="en-US"/>
          </a:p>
        </p:txBody>
      </p:sp>
      <p:sp>
        <p:nvSpPr>
          <p:cNvPr id="9219" name="Rectangle 2"/>
          <p:cNvSpPr>
            <a:spLocks noGrp="1" noChangeArrowheads="1"/>
          </p:cNvSpPr>
          <p:nvPr>
            <p:ph type="title"/>
          </p:nvPr>
        </p:nvSpPr>
        <p:spPr>
          <a:xfrm>
            <a:off x="457200" y="277813"/>
            <a:ext cx="8229600" cy="703262"/>
          </a:xfrm>
        </p:spPr>
        <p:txBody>
          <a:bodyPr/>
          <a:lstStyle/>
          <a:p>
            <a:pPr eaLnBrk="1" hangingPunct="1"/>
            <a:r>
              <a:rPr lang="en-GB" altLang="cs-CZ" smtClean="0"/>
              <a:t>Rule-making negotiating rounds</a:t>
            </a:r>
          </a:p>
        </p:txBody>
      </p:sp>
      <p:sp>
        <p:nvSpPr>
          <p:cNvPr id="9220" name="Rectangle 3"/>
          <p:cNvSpPr>
            <a:spLocks noGrp="1" noChangeArrowheads="1"/>
          </p:cNvSpPr>
          <p:nvPr>
            <p:ph type="body" idx="1"/>
          </p:nvPr>
        </p:nvSpPr>
        <p:spPr>
          <a:xfrm>
            <a:off x="457200" y="979512"/>
            <a:ext cx="8229600" cy="5617840"/>
          </a:xfrm>
        </p:spPr>
        <p:txBody>
          <a:bodyPr/>
          <a:lstStyle/>
          <a:p>
            <a:pPr eaLnBrk="1" hangingPunct="1">
              <a:lnSpc>
                <a:spcPct val="90000"/>
              </a:lnSpc>
              <a:spcBef>
                <a:spcPts val="200"/>
              </a:spcBef>
            </a:pPr>
            <a:r>
              <a:rPr lang="en-GB" altLang="cs-CZ" sz="2000" dirty="0" smtClean="0"/>
              <a:t>1. Geneva (1947, 23 countries)</a:t>
            </a:r>
          </a:p>
          <a:p>
            <a:pPr lvl="1" eaLnBrk="1" hangingPunct="1">
              <a:lnSpc>
                <a:spcPct val="90000"/>
              </a:lnSpc>
              <a:spcBef>
                <a:spcPts val="200"/>
              </a:spcBef>
            </a:pPr>
            <a:r>
              <a:rPr lang="en-GB" altLang="cs-CZ" sz="1800" dirty="0" smtClean="0"/>
              <a:t>Tariffs on manufactured goods</a:t>
            </a:r>
          </a:p>
          <a:p>
            <a:pPr eaLnBrk="1" hangingPunct="1">
              <a:lnSpc>
                <a:spcPct val="90000"/>
              </a:lnSpc>
              <a:spcBef>
                <a:spcPts val="200"/>
              </a:spcBef>
            </a:pPr>
            <a:r>
              <a:rPr lang="en-GB" altLang="cs-CZ" sz="2000" dirty="0" smtClean="0"/>
              <a:t>2. Annecy (1949, 13 countries)</a:t>
            </a:r>
          </a:p>
          <a:p>
            <a:pPr lvl="1" eaLnBrk="1" hangingPunct="1">
              <a:lnSpc>
                <a:spcPct val="90000"/>
              </a:lnSpc>
              <a:spcBef>
                <a:spcPts val="200"/>
              </a:spcBef>
            </a:pPr>
            <a:r>
              <a:rPr lang="en-GB" altLang="cs-CZ" sz="1800" dirty="0" smtClean="0"/>
              <a:t>Tariffs on manufactured goods</a:t>
            </a:r>
          </a:p>
          <a:p>
            <a:pPr eaLnBrk="1" hangingPunct="1">
              <a:lnSpc>
                <a:spcPct val="90000"/>
              </a:lnSpc>
              <a:spcBef>
                <a:spcPts val="200"/>
              </a:spcBef>
            </a:pPr>
            <a:r>
              <a:rPr lang="en-GB" altLang="cs-CZ" sz="2000" dirty="0" smtClean="0"/>
              <a:t>3. Torquay (1950-51, 38 countries)</a:t>
            </a:r>
          </a:p>
          <a:p>
            <a:pPr lvl="1" eaLnBrk="1" hangingPunct="1">
              <a:lnSpc>
                <a:spcPct val="90000"/>
              </a:lnSpc>
              <a:spcBef>
                <a:spcPts val="200"/>
              </a:spcBef>
            </a:pPr>
            <a:r>
              <a:rPr lang="en-GB" altLang="cs-CZ" sz="1800" dirty="0" smtClean="0"/>
              <a:t>Tariffs on manufactured goods</a:t>
            </a:r>
          </a:p>
          <a:p>
            <a:pPr eaLnBrk="1" hangingPunct="1">
              <a:lnSpc>
                <a:spcPct val="90000"/>
              </a:lnSpc>
              <a:spcBef>
                <a:spcPts val="200"/>
              </a:spcBef>
            </a:pPr>
            <a:r>
              <a:rPr lang="en-GB" altLang="cs-CZ" sz="2000" dirty="0" smtClean="0"/>
              <a:t>4. Dillon (1959</a:t>
            </a:r>
            <a:r>
              <a:rPr lang="en-GB" altLang="cs-CZ" sz="2000" dirty="0" smtClean="0">
                <a:cs typeface="Arial" charset="0"/>
              </a:rPr>
              <a:t>-19</a:t>
            </a:r>
            <a:r>
              <a:rPr lang="en-GB" altLang="cs-CZ" sz="2000" dirty="0" smtClean="0"/>
              <a:t>62, 26 countries)</a:t>
            </a:r>
          </a:p>
          <a:p>
            <a:pPr lvl="1" eaLnBrk="1" hangingPunct="1">
              <a:lnSpc>
                <a:spcPct val="90000"/>
              </a:lnSpc>
              <a:spcBef>
                <a:spcPts val="200"/>
              </a:spcBef>
            </a:pPr>
            <a:r>
              <a:rPr lang="en-GB" altLang="cs-CZ" sz="1800" dirty="0" smtClean="0"/>
              <a:t>Tariffs on manufactured goods</a:t>
            </a:r>
            <a:endParaRPr lang="en-GB" altLang="cs-CZ" sz="1900" dirty="0" smtClean="0"/>
          </a:p>
          <a:p>
            <a:pPr eaLnBrk="1" hangingPunct="1">
              <a:lnSpc>
                <a:spcPct val="90000"/>
              </a:lnSpc>
              <a:spcBef>
                <a:spcPts val="200"/>
              </a:spcBef>
            </a:pPr>
            <a:r>
              <a:rPr lang="en-GB" altLang="cs-CZ" sz="2000" dirty="0" smtClean="0"/>
              <a:t>5. Kennedy (1963</a:t>
            </a:r>
            <a:r>
              <a:rPr lang="en-GB" altLang="cs-CZ" sz="2000" dirty="0" smtClean="0">
                <a:cs typeface="Arial" charset="0"/>
              </a:rPr>
              <a:t>-</a:t>
            </a:r>
            <a:r>
              <a:rPr lang="en-GB" altLang="cs-CZ" sz="2000" dirty="0" smtClean="0"/>
              <a:t>1967, 62 countries)</a:t>
            </a:r>
          </a:p>
          <a:p>
            <a:pPr lvl="1" eaLnBrk="1" hangingPunct="1">
              <a:lnSpc>
                <a:spcPct val="90000"/>
              </a:lnSpc>
              <a:spcBef>
                <a:spcPts val="200"/>
              </a:spcBef>
            </a:pPr>
            <a:r>
              <a:rPr lang="en-GB" altLang="cs-CZ" sz="1800" dirty="0" smtClean="0"/>
              <a:t>Tariffs on manufactured goods, anti-dumping</a:t>
            </a:r>
          </a:p>
          <a:p>
            <a:pPr eaLnBrk="1" hangingPunct="1">
              <a:lnSpc>
                <a:spcPct val="90000"/>
              </a:lnSpc>
              <a:spcBef>
                <a:spcPts val="200"/>
              </a:spcBef>
            </a:pPr>
            <a:r>
              <a:rPr lang="en-GB" altLang="cs-CZ" sz="2000" dirty="0" smtClean="0"/>
              <a:t>6. Tokyo (1973</a:t>
            </a:r>
            <a:r>
              <a:rPr lang="en-GB" altLang="cs-CZ" sz="2000" dirty="0" smtClean="0">
                <a:cs typeface="Arial" charset="0"/>
              </a:rPr>
              <a:t>-</a:t>
            </a:r>
            <a:r>
              <a:rPr lang="en-GB" altLang="cs-CZ" sz="2000" dirty="0" smtClean="0"/>
              <a:t>1979, 102 countries)</a:t>
            </a:r>
          </a:p>
          <a:p>
            <a:pPr lvl="1" eaLnBrk="1" hangingPunct="1">
              <a:lnSpc>
                <a:spcPct val="90000"/>
              </a:lnSpc>
              <a:spcBef>
                <a:spcPts val="200"/>
              </a:spcBef>
            </a:pPr>
            <a:r>
              <a:rPr lang="en-GB" altLang="cs-CZ" sz="1800" dirty="0" smtClean="0"/>
              <a:t>Tariffs on manufactured goods, non-tariff barriers </a:t>
            </a:r>
          </a:p>
          <a:p>
            <a:pPr eaLnBrk="1" hangingPunct="1">
              <a:lnSpc>
                <a:spcPct val="90000"/>
              </a:lnSpc>
              <a:spcBef>
                <a:spcPts val="200"/>
              </a:spcBef>
            </a:pPr>
            <a:r>
              <a:rPr lang="en-GB" altLang="cs-CZ" sz="2000" dirty="0" smtClean="0"/>
              <a:t>7. Uruguay (1986</a:t>
            </a:r>
            <a:r>
              <a:rPr lang="en-GB" altLang="cs-CZ" sz="2000" dirty="0" smtClean="0">
                <a:cs typeface="Arial" charset="0"/>
              </a:rPr>
              <a:t>-</a:t>
            </a:r>
            <a:r>
              <a:rPr lang="en-GB" altLang="cs-CZ" sz="2000" dirty="0" smtClean="0"/>
              <a:t>1994, 125 countries) </a:t>
            </a:r>
          </a:p>
          <a:p>
            <a:pPr lvl="1" eaLnBrk="1" hangingPunct="1">
              <a:lnSpc>
                <a:spcPct val="90000"/>
              </a:lnSpc>
              <a:spcBef>
                <a:spcPts val="200"/>
              </a:spcBef>
            </a:pPr>
            <a:r>
              <a:rPr lang="en-GB" altLang="cs-CZ" sz="1900" dirty="0" smtClean="0"/>
              <a:t>WTO creation, tariffs on manufactured goods, non-tariff barriers, agriculture, textiles, services, intellectual property, dispute settlement</a:t>
            </a:r>
          </a:p>
          <a:p>
            <a:pPr eaLnBrk="1" hangingPunct="1">
              <a:lnSpc>
                <a:spcPct val="90000"/>
              </a:lnSpc>
              <a:spcBef>
                <a:spcPts val="200"/>
              </a:spcBef>
            </a:pPr>
            <a:r>
              <a:rPr lang="en-GB" altLang="cs-CZ" sz="2000" dirty="0" smtClean="0"/>
              <a:t>8. Doha (2001</a:t>
            </a:r>
            <a:r>
              <a:rPr lang="en-GB" altLang="cs-CZ" sz="2000" dirty="0" smtClean="0">
                <a:cs typeface="Arial" charset="0"/>
              </a:rPr>
              <a:t>-suspended </a:t>
            </a:r>
            <a:r>
              <a:rPr lang="cs-CZ" altLang="cs-CZ" sz="2000" dirty="0" smtClean="0">
                <a:cs typeface="Arial" charset="0"/>
              </a:rPr>
              <a:t>in 2008</a:t>
            </a:r>
            <a:r>
              <a:rPr lang="en-GB" altLang="cs-CZ" sz="2000" dirty="0" smtClean="0"/>
              <a:t>, 149 countries)</a:t>
            </a:r>
          </a:p>
          <a:p>
            <a:pPr lvl="1" eaLnBrk="1" hangingPunct="1">
              <a:lnSpc>
                <a:spcPct val="90000"/>
              </a:lnSpc>
              <a:spcBef>
                <a:spcPts val="200"/>
              </a:spcBef>
            </a:pPr>
            <a:r>
              <a:rPr lang="en-GB" altLang="cs-CZ" sz="1800" dirty="0" smtClean="0"/>
              <a:t>Agriculture, services, intellectual property, investment, competition rules, public procurement, electronic commerce, environment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pPr>
              <a:defRPr/>
            </a:pPr>
            <a:fld id="{CB65B6DE-CD72-4B40-B2E0-E45FCDAF20FB}" type="slidenum">
              <a:rPr lang="cs-CZ" altLang="en-US"/>
              <a:pPr>
                <a:defRPr/>
              </a:pPr>
              <a:t>7</a:t>
            </a:fld>
            <a:endParaRPr lang="cs-CZ" altLang="en-US"/>
          </a:p>
        </p:txBody>
      </p:sp>
      <p:sp>
        <p:nvSpPr>
          <p:cNvPr id="7171" name="Rectangle 2"/>
          <p:cNvSpPr>
            <a:spLocks noGrp="1" noChangeArrowheads="1"/>
          </p:cNvSpPr>
          <p:nvPr>
            <p:ph type="title"/>
          </p:nvPr>
        </p:nvSpPr>
        <p:spPr>
          <a:xfrm>
            <a:off x="457200" y="277813"/>
            <a:ext cx="8229600" cy="774700"/>
          </a:xfrm>
        </p:spPr>
        <p:txBody>
          <a:bodyPr/>
          <a:lstStyle/>
          <a:p>
            <a:pPr eaLnBrk="1" hangingPunct="1"/>
            <a:r>
              <a:rPr lang="en-GB" altLang="cs-CZ" smtClean="0"/>
              <a:t>Why a common trade policy?</a:t>
            </a:r>
          </a:p>
        </p:txBody>
      </p:sp>
      <p:sp>
        <p:nvSpPr>
          <p:cNvPr id="7172" name="Rectangle 3"/>
          <p:cNvSpPr>
            <a:spLocks noGrp="1" noChangeArrowheads="1"/>
          </p:cNvSpPr>
          <p:nvPr>
            <p:ph type="body" idx="1"/>
          </p:nvPr>
        </p:nvSpPr>
        <p:spPr>
          <a:xfrm>
            <a:off x="457200" y="1124744"/>
            <a:ext cx="8229600" cy="5256213"/>
          </a:xfrm>
        </p:spPr>
        <p:txBody>
          <a:bodyPr/>
          <a:lstStyle/>
          <a:p>
            <a:pPr eaLnBrk="1" hangingPunct="1">
              <a:lnSpc>
                <a:spcPct val="80000"/>
              </a:lnSpc>
              <a:spcBef>
                <a:spcPts val="600"/>
              </a:spcBef>
            </a:pPr>
            <a:r>
              <a:rPr lang="en-GB" altLang="cs-CZ" sz="2400" dirty="0" smtClean="0"/>
              <a:t>Arguments in favour of common trade policy</a:t>
            </a:r>
          </a:p>
          <a:p>
            <a:pPr lvl="1" eaLnBrk="1" hangingPunct="1">
              <a:lnSpc>
                <a:spcPct val="80000"/>
              </a:lnSpc>
              <a:spcBef>
                <a:spcPts val="600"/>
              </a:spcBef>
            </a:pPr>
            <a:r>
              <a:rPr lang="en-GB" altLang="cs-CZ" sz="2000" dirty="0" smtClean="0"/>
              <a:t>Current world is far from free trade area </a:t>
            </a:r>
            <a:r>
              <a:rPr lang="en-GB" altLang="cs-CZ" sz="2000" dirty="0" smtClean="0">
                <a:sym typeface="Wingdings" pitchFamily="2" charset="2"/>
              </a:rPr>
              <a:t> governments tend to promote through trade their own interests</a:t>
            </a:r>
          </a:p>
          <a:p>
            <a:pPr lvl="1" eaLnBrk="1" hangingPunct="1">
              <a:lnSpc>
                <a:spcPct val="80000"/>
              </a:lnSpc>
              <a:spcBef>
                <a:spcPts val="600"/>
              </a:spcBef>
            </a:pPr>
            <a:r>
              <a:rPr lang="en-GB" altLang="cs-CZ" sz="2000" dirty="0" smtClean="0"/>
              <a:t>Greater negotiating power in multilateral GATT/WTO negotiations and bilateral agreements </a:t>
            </a:r>
          </a:p>
          <a:p>
            <a:pPr lvl="1" eaLnBrk="1" hangingPunct="1">
              <a:lnSpc>
                <a:spcPct val="80000"/>
              </a:lnSpc>
              <a:spcBef>
                <a:spcPts val="600"/>
              </a:spcBef>
            </a:pPr>
            <a:r>
              <a:rPr lang="en-GB" altLang="cs-CZ" sz="2000" dirty="0" smtClean="0"/>
              <a:t>Trade distortions caused by different trade instruments damages integrity and fair competition in internal market (trade deflection, technical barriers to trade, quotas, etc.) </a:t>
            </a:r>
          </a:p>
          <a:p>
            <a:pPr lvl="1" eaLnBrk="1" hangingPunct="1">
              <a:lnSpc>
                <a:spcPct val="80000"/>
              </a:lnSpc>
              <a:spcBef>
                <a:spcPts val="600"/>
              </a:spcBef>
            </a:pPr>
            <a:r>
              <a:rPr lang="en-GB" altLang="cs-CZ" sz="2000" dirty="0" smtClean="0"/>
              <a:t>Positive influence on terms of trade (TT = P</a:t>
            </a:r>
            <a:r>
              <a:rPr lang="en-GB" altLang="cs-CZ" sz="2000" baseline="-25000" dirty="0" smtClean="0"/>
              <a:t>EX</a:t>
            </a:r>
            <a:r>
              <a:rPr lang="en-GB" altLang="cs-CZ" sz="2000" dirty="0" smtClean="0"/>
              <a:t>/P</a:t>
            </a:r>
            <a:r>
              <a:rPr lang="en-GB" altLang="cs-CZ" sz="2000" baseline="-25000" dirty="0" smtClean="0"/>
              <a:t>IM</a:t>
            </a:r>
            <a:r>
              <a:rPr lang="en-GB" altLang="cs-CZ" sz="2000" dirty="0" smtClean="0"/>
              <a:t>)</a:t>
            </a:r>
          </a:p>
          <a:p>
            <a:pPr eaLnBrk="1" hangingPunct="1">
              <a:lnSpc>
                <a:spcPct val="80000"/>
              </a:lnSpc>
              <a:spcBef>
                <a:spcPts val="600"/>
              </a:spcBef>
            </a:pPr>
            <a:r>
              <a:rPr lang="en-GB" altLang="cs-CZ" sz="2400" dirty="0" smtClean="0"/>
              <a:t>Heterogeneity of trade interests</a:t>
            </a:r>
          </a:p>
          <a:p>
            <a:pPr lvl="1" eaLnBrk="1" hangingPunct="1">
              <a:lnSpc>
                <a:spcPct val="80000"/>
              </a:lnSpc>
              <a:spcBef>
                <a:spcPts val="600"/>
              </a:spcBef>
            </a:pPr>
            <a:r>
              <a:rPr lang="en-GB" altLang="cs-CZ" sz="2000" dirty="0" smtClean="0"/>
              <a:t>Diverse geographical location of EU countries</a:t>
            </a:r>
          </a:p>
          <a:p>
            <a:pPr lvl="1" eaLnBrk="1" hangingPunct="1">
              <a:lnSpc>
                <a:spcPct val="80000"/>
              </a:lnSpc>
              <a:spcBef>
                <a:spcPts val="600"/>
              </a:spcBef>
            </a:pPr>
            <a:r>
              <a:rPr lang="en-GB" altLang="cs-CZ" sz="2000" dirty="0" smtClean="0"/>
              <a:t>Historical and cultural proximity of trade partners</a:t>
            </a:r>
          </a:p>
          <a:p>
            <a:pPr lvl="1" eaLnBrk="1" hangingPunct="1">
              <a:lnSpc>
                <a:spcPct val="80000"/>
              </a:lnSpc>
              <a:spcBef>
                <a:spcPts val="600"/>
              </a:spcBef>
            </a:pPr>
            <a:r>
              <a:rPr lang="en-GB" altLang="cs-CZ" sz="2000" dirty="0" smtClean="0"/>
              <a:t>Colonial heritage</a:t>
            </a:r>
          </a:p>
          <a:p>
            <a:pPr eaLnBrk="1" hangingPunct="1">
              <a:lnSpc>
                <a:spcPct val="80000"/>
              </a:lnSpc>
              <a:spcBef>
                <a:spcPts val="600"/>
              </a:spcBef>
            </a:pPr>
            <a:r>
              <a:rPr lang="en-GB" altLang="cs-CZ" sz="2400" dirty="0" smtClean="0"/>
              <a:t>Origins of common trade policy</a:t>
            </a:r>
          </a:p>
          <a:p>
            <a:pPr lvl="1" eaLnBrk="1" hangingPunct="1">
              <a:lnSpc>
                <a:spcPct val="80000"/>
              </a:lnSpc>
              <a:spcBef>
                <a:spcPts val="600"/>
              </a:spcBef>
            </a:pPr>
            <a:r>
              <a:rPr lang="en-GB" altLang="cs-CZ" sz="2000" dirty="0" smtClean="0"/>
              <a:t>One of the founding policies based on Rome Treaty (common external tariff, common trade agreements with third countries)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pPr>
              <a:defRPr/>
            </a:pPr>
            <a:fld id="{E75120EF-4E5C-4C3E-93A9-C0928C0CD641}" type="slidenum">
              <a:rPr lang="cs-CZ" altLang="en-US"/>
              <a:pPr>
                <a:defRPr/>
              </a:pPr>
              <a:t>8</a:t>
            </a:fld>
            <a:endParaRPr lang="cs-CZ" altLang="en-US"/>
          </a:p>
        </p:txBody>
      </p:sp>
      <p:sp>
        <p:nvSpPr>
          <p:cNvPr id="10243" name="Rectangle 2"/>
          <p:cNvSpPr>
            <a:spLocks noGrp="1" noChangeArrowheads="1"/>
          </p:cNvSpPr>
          <p:nvPr>
            <p:ph type="title"/>
          </p:nvPr>
        </p:nvSpPr>
        <p:spPr>
          <a:xfrm>
            <a:off x="457200" y="277813"/>
            <a:ext cx="8229600" cy="774700"/>
          </a:xfrm>
        </p:spPr>
        <p:txBody>
          <a:bodyPr/>
          <a:lstStyle/>
          <a:p>
            <a:pPr eaLnBrk="1" hangingPunct="1"/>
            <a:r>
              <a:rPr lang="en-GB" altLang="cs-CZ" smtClean="0"/>
              <a:t>Organisation of common trade policy</a:t>
            </a:r>
          </a:p>
        </p:txBody>
      </p:sp>
      <p:sp>
        <p:nvSpPr>
          <p:cNvPr id="10244" name="Rectangle 3"/>
          <p:cNvSpPr>
            <a:spLocks noGrp="1" noChangeArrowheads="1"/>
          </p:cNvSpPr>
          <p:nvPr>
            <p:ph type="body" idx="1"/>
          </p:nvPr>
        </p:nvSpPr>
        <p:spPr>
          <a:xfrm>
            <a:off x="457200" y="1125538"/>
            <a:ext cx="8229600" cy="5149850"/>
          </a:xfrm>
        </p:spPr>
        <p:txBody>
          <a:bodyPr/>
          <a:lstStyle/>
          <a:p>
            <a:pPr eaLnBrk="1" hangingPunct="1">
              <a:lnSpc>
                <a:spcPct val="80000"/>
              </a:lnSpc>
            </a:pPr>
            <a:r>
              <a:rPr lang="en-GB" altLang="cs-CZ" sz="2400" dirty="0" smtClean="0"/>
              <a:t>European Commission </a:t>
            </a:r>
          </a:p>
          <a:p>
            <a:pPr lvl="1" eaLnBrk="1" hangingPunct="1">
              <a:lnSpc>
                <a:spcPct val="80000"/>
              </a:lnSpc>
            </a:pPr>
            <a:r>
              <a:rPr lang="en-GB" altLang="cs-CZ" sz="2000" dirty="0" smtClean="0"/>
              <a:t>Mandate to negotiate trade agreements with third countries on behalf of member states (MSs in position of observers)</a:t>
            </a:r>
          </a:p>
          <a:p>
            <a:pPr lvl="1" eaLnBrk="1" hangingPunct="1">
              <a:lnSpc>
                <a:spcPct val="80000"/>
              </a:lnSpc>
            </a:pPr>
            <a:r>
              <a:rPr lang="en-GB" altLang="cs-CZ" sz="2000" dirty="0" smtClean="0"/>
              <a:t>Mandate to enforce active agreements</a:t>
            </a:r>
          </a:p>
          <a:p>
            <a:pPr eaLnBrk="1" hangingPunct="1">
              <a:lnSpc>
                <a:spcPct val="80000"/>
              </a:lnSpc>
            </a:pPr>
            <a:r>
              <a:rPr lang="en-GB" altLang="cs-CZ" sz="2400" dirty="0" smtClean="0"/>
              <a:t>Council of </a:t>
            </a:r>
            <a:r>
              <a:rPr lang="cs-CZ" altLang="cs-CZ" sz="2400" dirty="0" smtClean="0"/>
              <a:t>EU</a:t>
            </a:r>
            <a:endParaRPr lang="en-GB" altLang="cs-CZ" sz="2400" dirty="0" smtClean="0"/>
          </a:p>
          <a:p>
            <a:pPr lvl="1" eaLnBrk="1" hangingPunct="1">
              <a:lnSpc>
                <a:spcPct val="80000"/>
              </a:lnSpc>
            </a:pPr>
            <a:r>
              <a:rPr lang="en-GB" altLang="cs-CZ" sz="2000" dirty="0" smtClean="0"/>
              <a:t>Approves directives for negotiations</a:t>
            </a:r>
          </a:p>
          <a:p>
            <a:pPr lvl="1" eaLnBrk="1" hangingPunct="1">
              <a:lnSpc>
                <a:spcPct val="80000"/>
              </a:lnSpc>
            </a:pPr>
            <a:r>
              <a:rPr lang="en-GB" altLang="cs-CZ" sz="2000" dirty="0" smtClean="0"/>
              <a:t>Approves or rejects negotiated agreements (QMV principle) </a:t>
            </a:r>
          </a:p>
          <a:p>
            <a:pPr eaLnBrk="1" hangingPunct="1">
              <a:lnSpc>
                <a:spcPct val="80000"/>
              </a:lnSpc>
            </a:pPr>
            <a:r>
              <a:rPr lang="en-GB" altLang="cs-CZ" sz="2400" dirty="0" smtClean="0"/>
              <a:t>Competence complications</a:t>
            </a:r>
          </a:p>
          <a:p>
            <a:pPr lvl="1" eaLnBrk="1" hangingPunct="1">
              <a:lnSpc>
                <a:spcPct val="80000"/>
              </a:lnSpc>
            </a:pPr>
            <a:r>
              <a:rPr lang="en-GB" altLang="cs-CZ" sz="2100" dirty="0" smtClean="0"/>
              <a:t>Rome Treaty gave EC powers only in goods trade</a:t>
            </a:r>
          </a:p>
          <a:p>
            <a:pPr lvl="1" eaLnBrk="1" hangingPunct="1">
              <a:lnSpc>
                <a:spcPct val="80000"/>
              </a:lnSpc>
            </a:pPr>
            <a:r>
              <a:rPr lang="en-GB" altLang="cs-CZ" sz="2100" dirty="0" smtClean="0"/>
              <a:t>Clumsy position in WTO rounds dealing with broader array of trade issues</a:t>
            </a:r>
          </a:p>
          <a:p>
            <a:pPr lvl="1" eaLnBrk="1" hangingPunct="1">
              <a:lnSpc>
                <a:spcPct val="80000"/>
              </a:lnSpc>
            </a:pPr>
            <a:r>
              <a:rPr lang="en-GB" altLang="cs-CZ" sz="2100" dirty="0" smtClean="0"/>
              <a:t>Amsterdam, Nice: further areas covered by common trade policy (services, intellectual property, etc.)</a:t>
            </a:r>
          </a:p>
          <a:p>
            <a:pPr lvl="1" eaLnBrk="1" hangingPunct="1">
              <a:lnSpc>
                <a:spcPct val="80000"/>
              </a:lnSpc>
            </a:pPr>
            <a:r>
              <a:rPr lang="en-GB" altLang="cs-CZ" sz="2100" dirty="0" smtClean="0"/>
              <a:t>Principle of parallelism: unanimity required where EC law on internal market also requires unanimity (e.g. immigration policy)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Zástupný symbol pro číslo snímku 5"/>
          <p:cNvSpPr>
            <a:spLocks noGrp="1"/>
          </p:cNvSpPr>
          <p:nvPr>
            <p:ph type="sldNum" sz="quarter" idx="12"/>
          </p:nvPr>
        </p:nvSpPr>
        <p:spPr/>
        <p:txBody>
          <a:bodyPr/>
          <a:lstStyle/>
          <a:p>
            <a:pPr>
              <a:defRPr/>
            </a:pPr>
            <a:fld id="{E9DFCCA8-9260-4A28-BD00-9FA65ABB3FA3}" type="slidenum">
              <a:rPr lang="cs-CZ" altLang="en-US"/>
              <a:pPr>
                <a:defRPr/>
              </a:pPr>
              <a:t>9</a:t>
            </a:fld>
            <a:endParaRPr lang="cs-CZ" altLang="en-US"/>
          </a:p>
        </p:txBody>
      </p:sp>
      <p:sp>
        <p:nvSpPr>
          <p:cNvPr id="11267" name="Rectangle 2"/>
          <p:cNvSpPr>
            <a:spLocks noGrp="1" noChangeArrowheads="1"/>
          </p:cNvSpPr>
          <p:nvPr>
            <p:ph type="title"/>
          </p:nvPr>
        </p:nvSpPr>
        <p:spPr>
          <a:xfrm>
            <a:off x="457200" y="277813"/>
            <a:ext cx="8229600" cy="703262"/>
          </a:xfrm>
        </p:spPr>
        <p:txBody>
          <a:bodyPr/>
          <a:lstStyle/>
          <a:p>
            <a:pPr eaLnBrk="1" hangingPunct="1"/>
            <a:r>
              <a:rPr lang="en-GB" altLang="cs-CZ" smtClean="0"/>
              <a:t>Preferential pyramid in EU trade relations</a:t>
            </a:r>
          </a:p>
        </p:txBody>
      </p:sp>
      <p:sp>
        <p:nvSpPr>
          <p:cNvPr id="92165" name="AutoShape 5"/>
          <p:cNvSpPr>
            <a:spLocks noChangeArrowheads="1"/>
          </p:cNvSpPr>
          <p:nvPr/>
        </p:nvSpPr>
        <p:spPr bwMode="auto">
          <a:xfrm>
            <a:off x="611188" y="908721"/>
            <a:ext cx="7993062" cy="4825330"/>
          </a:xfrm>
          <a:prstGeom prst="flowChartExtract">
            <a:avLst/>
          </a:prstGeom>
          <a:solidFill>
            <a:srgbClr val="CCFFFF"/>
          </a:solidFill>
          <a:ln w="9525">
            <a:solidFill>
              <a:schemeClr val="tx1"/>
            </a:solidFill>
            <a:miter lim="800000"/>
            <a:headEnd/>
            <a:tailEnd/>
          </a:ln>
          <a:effectLst/>
        </p:spPr>
        <p:txBody>
          <a:bodyPr wrap="none" anchor="ctr"/>
          <a:lstStyle/>
          <a:p>
            <a:pPr>
              <a:defRPr/>
            </a:pPr>
            <a:endParaRPr lang="cs-CZ"/>
          </a:p>
        </p:txBody>
      </p:sp>
      <p:sp>
        <p:nvSpPr>
          <p:cNvPr id="92166" name="Line 6"/>
          <p:cNvSpPr>
            <a:spLocks noChangeShapeType="1"/>
          </p:cNvSpPr>
          <p:nvPr/>
        </p:nvSpPr>
        <p:spPr bwMode="auto">
          <a:xfrm>
            <a:off x="1116013" y="5734050"/>
            <a:ext cx="6985000" cy="0"/>
          </a:xfrm>
          <a:prstGeom prst="line">
            <a:avLst/>
          </a:prstGeom>
          <a:noFill/>
          <a:ln w="9525">
            <a:solidFill>
              <a:schemeClr val="tx1"/>
            </a:solidFill>
            <a:round/>
            <a:headEnd/>
            <a:tailEnd/>
          </a:ln>
          <a:effectLst/>
        </p:spPr>
        <p:txBody>
          <a:bodyPr/>
          <a:lstStyle/>
          <a:p>
            <a:pPr>
              <a:defRPr/>
            </a:pPr>
            <a:endParaRPr lang="cs-CZ"/>
          </a:p>
        </p:txBody>
      </p:sp>
      <p:sp>
        <p:nvSpPr>
          <p:cNvPr id="92175" name="Line 15"/>
          <p:cNvSpPr>
            <a:spLocks noChangeShapeType="1"/>
          </p:cNvSpPr>
          <p:nvPr/>
        </p:nvSpPr>
        <p:spPr bwMode="auto">
          <a:xfrm>
            <a:off x="1158875" y="5119688"/>
            <a:ext cx="6869113" cy="0"/>
          </a:xfrm>
          <a:prstGeom prst="line">
            <a:avLst/>
          </a:prstGeom>
          <a:noFill/>
          <a:ln w="9525">
            <a:solidFill>
              <a:schemeClr val="tx1"/>
            </a:solidFill>
            <a:round/>
            <a:headEnd/>
            <a:tailEnd/>
          </a:ln>
          <a:effectLst/>
        </p:spPr>
        <p:txBody>
          <a:bodyPr/>
          <a:lstStyle/>
          <a:p>
            <a:pPr>
              <a:defRPr/>
            </a:pPr>
            <a:endParaRPr lang="cs-CZ"/>
          </a:p>
        </p:txBody>
      </p:sp>
      <p:sp>
        <p:nvSpPr>
          <p:cNvPr id="92176" name="Line 16"/>
          <p:cNvSpPr>
            <a:spLocks noChangeShapeType="1"/>
          </p:cNvSpPr>
          <p:nvPr/>
        </p:nvSpPr>
        <p:spPr bwMode="auto">
          <a:xfrm flipV="1">
            <a:off x="1606551" y="4581525"/>
            <a:ext cx="5989786" cy="0"/>
          </a:xfrm>
          <a:prstGeom prst="line">
            <a:avLst/>
          </a:prstGeom>
          <a:noFill/>
          <a:ln w="9525">
            <a:solidFill>
              <a:schemeClr val="tx1"/>
            </a:solidFill>
            <a:round/>
            <a:headEnd/>
            <a:tailEnd/>
          </a:ln>
          <a:effectLst/>
        </p:spPr>
        <p:txBody>
          <a:bodyPr/>
          <a:lstStyle/>
          <a:p>
            <a:pPr>
              <a:defRPr/>
            </a:pPr>
            <a:endParaRPr lang="cs-CZ"/>
          </a:p>
        </p:txBody>
      </p:sp>
      <p:sp>
        <p:nvSpPr>
          <p:cNvPr id="92177" name="Line 17"/>
          <p:cNvSpPr>
            <a:spLocks noChangeShapeType="1"/>
          </p:cNvSpPr>
          <p:nvPr/>
        </p:nvSpPr>
        <p:spPr bwMode="auto">
          <a:xfrm flipV="1">
            <a:off x="2483197" y="3501008"/>
            <a:ext cx="4249043" cy="0"/>
          </a:xfrm>
          <a:prstGeom prst="line">
            <a:avLst/>
          </a:prstGeom>
          <a:noFill/>
          <a:ln w="9525">
            <a:solidFill>
              <a:schemeClr val="tx1"/>
            </a:solidFill>
            <a:round/>
            <a:headEnd/>
            <a:tailEnd/>
          </a:ln>
          <a:effectLst/>
        </p:spPr>
        <p:txBody>
          <a:bodyPr/>
          <a:lstStyle/>
          <a:p>
            <a:pPr>
              <a:defRPr/>
            </a:pPr>
            <a:endParaRPr lang="cs-CZ"/>
          </a:p>
        </p:txBody>
      </p:sp>
      <p:sp>
        <p:nvSpPr>
          <p:cNvPr id="92181" name="Line 21"/>
          <p:cNvSpPr>
            <a:spLocks noChangeShapeType="1"/>
          </p:cNvSpPr>
          <p:nvPr/>
        </p:nvSpPr>
        <p:spPr bwMode="auto">
          <a:xfrm flipV="1">
            <a:off x="2968625" y="2905894"/>
            <a:ext cx="3259559" cy="0"/>
          </a:xfrm>
          <a:prstGeom prst="line">
            <a:avLst/>
          </a:prstGeom>
          <a:noFill/>
          <a:ln w="9525">
            <a:solidFill>
              <a:schemeClr val="tx1"/>
            </a:solidFill>
            <a:round/>
            <a:headEnd/>
            <a:tailEnd/>
          </a:ln>
          <a:effectLst/>
        </p:spPr>
        <p:txBody>
          <a:bodyPr/>
          <a:lstStyle/>
          <a:p>
            <a:pPr>
              <a:defRPr/>
            </a:pPr>
            <a:endParaRPr lang="cs-CZ"/>
          </a:p>
        </p:txBody>
      </p:sp>
      <p:sp>
        <p:nvSpPr>
          <p:cNvPr id="92182" name="Line 22"/>
          <p:cNvSpPr>
            <a:spLocks noChangeShapeType="1"/>
          </p:cNvSpPr>
          <p:nvPr/>
        </p:nvSpPr>
        <p:spPr bwMode="auto">
          <a:xfrm flipV="1">
            <a:off x="3419475" y="2348062"/>
            <a:ext cx="2376661" cy="0"/>
          </a:xfrm>
          <a:prstGeom prst="line">
            <a:avLst/>
          </a:prstGeom>
          <a:noFill/>
          <a:ln w="9525">
            <a:solidFill>
              <a:schemeClr val="tx1"/>
            </a:solidFill>
            <a:round/>
            <a:headEnd/>
            <a:tailEnd/>
          </a:ln>
          <a:effectLst/>
        </p:spPr>
        <p:txBody>
          <a:bodyPr/>
          <a:lstStyle/>
          <a:p>
            <a:pPr>
              <a:defRPr/>
            </a:pPr>
            <a:endParaRPr lang="cs-CZ"/>
          </a:p>
        </p:txBody>
      </p:sp>
      <p:sp>
        <p:nvSpPr>
          <p:cNvPr id="92183" name="Line 23"/>
          <p:cNvSpPr>
            <a:spLocks noChangeShapeType="1"/>
          </p:cNvSpPr>
          <p:nvPr/>
        </p:nvSpPr>
        <p:spPr bwMode="auto">
          <a:xfrm flipV="1">
            <a:off x="3924300" y="1772816"/>
            <a:ext cx="1368425" cy="0"/>
          </a:xfrm>
          <a:prstGeom prst="line">
            <a:avLst/>
          </a:prstGeom>
          <a:noFill/>
          <a:ln w="9525">
            <a:solidFill>
              <a:schemeClr val="tx1"/>
            </a:solidFill>
            <a:round/>
            <a:headEnd/>
            <a:tailEnd/>
          </a:ln>
          <a:effectLst/>
        </p:spPr>
        <p:txBody>
          <a:bodyPr/>
          <a:lstStyle/>
          <a:p>
            <a:pPr>
              <a:defRPr/>
            </a:pPr>
            <a:endParaRPr lang="cs-CZ"/>
          </a:p>
        </p:txBody>
      </p:sp>
      <p:sp>
        <p:nvSpPr>
          <p:cNvPr id="11276" name="Text Box 24"/>
          <p:cNvSpPr txBox="1">
            <a:spLocks noChangeArrowheads="1"/>
          </p:cNvSpPr>
          <p:nvPr/>
        </p:nvSpPr>
        <p:spPr bwMode="auto">
          <a:xfrm>
            <a:off x="2843213" y="1310853"/>
            <a:ext cx="352901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pPr algn="ctr" eaLnBrk="1" hangingPunct="1">
              <a:spcBef>
                <a:spcPct val="50000"/>
              </a:spcBef>
            </a:pPr>
            <a:r>
              <a:rPr lang="en-GB" altLang="cs-CZ" dirty="0">
                <a:effectLst/>
              </a:rPr>
              <a:t>EU</a:t>
            </a:r>
          </a:p>
        </p:txBody>
      </p:sp>
      <p:sp>
        <p:nvSpPr>
          <p:cNvPr id="11277" name="Text Box 25"/>
          <p:cNvSpPr txBox="1">
            <a:spLocks noChangeArrowheads="1"/>
          </p:cNvSpPr>
          <p:nvPr/>
        </p:nvSpPr>
        <p:spPr bwMode="auto">
          <a:xfrm>
            <a:off x="3059113" y="5230813"/>
            <a:ext cx="352901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pPr algn="ctr" eaLnBrk="1" hangingPunct="1">
              <a:spcBef>
                <a:spcPct val="50000"/>
              </a:spcBef>
            </a:pPr>
            <a:r>
              <a:rPr lang="en-GB" altLang="cs-CZ" dirty="0">
                <a:effectLst/>
              </a:rPr>
              <a:t>WTO non-members</a:t>
            </a:r>
          </a:p>
        </p:txBody>
      </p:sp>
      <p:sp>
        <p:nvSpPr>
          <p:cNvPr id="11278" name="Text Box 27"/>
          <p:cNvSpPr txBox="1">
            <a:spLocks noChangeArrowheads="1"/>
          </p:cNvSpPr>
          <p:nvPr/>
        </p:nvSpPr>
        <p:spPr bwMode="auto">
          <a:xfrm>
            <a:off x="2944813" y="4654550"/>
            <a:ext cx="352901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pPr algn="ctr" eaLnBrk="1" hangingPunct="1">
              <a:spcBef>
                <a:spcPct val="50000"/>
              </a:spcBef>
            </a:pPr>
            <a:r>
              <a:rPr lang="en-GB" altLang="cs-CZ" dirty="0" smtClean="0">
                <a:effectLst/>
              </a:rPr>
              <a:t>WTO members</a:t>
            </a:r>
            <a:endParaRPr lang="en-GB" altLang="cs-CZ" dirty="0">
              <a:effectLst/>
            </a:endParaRPr>
          </a:p>
        </p:txBody>
      </p:sp>
      <p:sp>
        <p:nvSpPr>
          <p:cNvPr id="11279" name="Text Box 28"/>
          <p:cNvSpPr txBox="1">
            <a:spLocks noChangeArrowheads="1"/>
          </p:cNvSpPr>
          <p:nvPr/>
        </p:nvSpPr>
        <p:spPr bwMode="auto">
          <a:xfrm>
            <a:off x="2889250" y="4116388"/>
            <a:ext cx="35290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pPr algn="ctr" eaLnBrk="1" hangingPunct="1">
              <a:spcBef>
                <a:spcPct val="50000"/>
              </a:spcBef>
            </a:pPr>
            <a:r>
              <a:rPr lang="en-GB" altLang="cs-CZ" dirty="0">
                <a:effectLst/>
              </a:rPr>
              <a:t>GSP</a:t>
            </a:r>
          </a:p>
        </p:txBody>
      </p:sp>
      <p:sp>
        <p:nvSpPr>
          <p:cNvPr id="11280" name="Text Box 30"/>
          <p:cNvSpPr txBox="1">
            <a:spLocks noChangeArrowheads="1"/>
          </p:cNvSpPr>
          <p:nvPr/>
        </p:nvSpPr>
        <p:spPr bwMode="auto">
          <a:xfrm>
            <a:off x="2987675" y="3010470"/>
            <a:ext cx="35290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pPr algn="ctr" eaLnBrk="1" hangingPunct="1">
              <a:spcBef>
                <a:spcPct val="50000"/>
              </a:spcBef>
            </a:pPr>
            <a:r>
              <a:rPr lang="en-GB" altLang="cs-CZ" dirty="0">
                <a:effectLst/>
              </a:rPr>
              <a:t>Association agreements</a:t>
            </a:r>
          </a:p>
        </p:txBody>
      </p:sp>
      <p:sp>
        <p:nvSpPr>
          <p:cNvPr id="11281" name="Text Box 31"/>
          <p:cNvSpPr txBox="1">
            <a:spLocks noChangeArrowheads="1"/>
          </p:cNvSpPr>
          <p:nvPr/>
        </p:nvSpPr>
        <p:spPr bwMode="auto">
          <a:xfrm>
            <a:off x="2889250" y="2468563"/>
            <a:ext cx="35290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pPr algn="ctr" eaLnBrk="1" hangingPunct="1">
              <a:spcBef>
                <a:spcPct val="50000"/>
              </a:spcBef>
            </a:pPr>
            <a:r>
              <a:rPr lang="en-GB" altLang="cs-CZ" dirty="0">
                <a:effectLst/>
              </a:rPr>
              <a:t>ACP</a:t>
            </a:r>
          </a:p>
        </p:txBody>
      </p:sp>
      <p:sp>
        <p:nvSpPr>
          <p:cNvPr id="11282" name="Text Box 32"/>
          <p:cNvSpPr txBox="1">
            <a:spLocks noChangeArrowheads="1"/>
          </p:cNvSpPr>
          <p:nvPr/>
        </p:nvSpPr>
        <p:spPr bwMode="auto">
          <a:xfrm>
            <a:off x="2886076" y="1854349"/>
            <a:ext cx="3486149"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pPr algn="ctr" eaLnBrk="1" hangingPunct="1">
              <a:spcBef>
                <a:spcPct val="50000"/>
              </a:spcBef>
            </a:pPr>
            <a:r>
              <a:rPr lang="en-GB" altLang="cs-CZ" dirty="0">
                <a:effectLst/>
              </a:rPr>
              <a:t>EFTA</a:t>
            </a:r>
          </a:p>
        </p:txBody>
      </p:sp>
      <p:sp>
        <p:nvSpPr>
          <p:cNvPr id="22" name="Line 17"/>
          <p:cNvSpPr>
            <a:spLocks noChangeShapeType="1"/>
          </p:cNvSpPr>
          <p:nvPr/>
        </p:nvSpPr>
        <p:spPr bwMode="auto">
          <a:xfrm flipV="1">
            <a:off x="2011138" y="4077072"/>
            <a:ext cx="5225157" cy="0"/>
          </a:xfrm>
          <a:prstGeom prst="line">
            <a:avLst/>
          </a:prstGeom>
          <a:noFill/>
          <a:ln w="9525">
            <a:solidFill>
              <a:schemeClr val="tx1"/>
            </a:solidFill>
            <a:round/>
            <a:headEnd/>
            <a:tailEnd/>
          </a:ln>
          <a:effectLst/>
        </p:spPr>
        <p:txBody>
          <a:bodyPr/>
          <a:lstStyle/>
          <a:p>
            <a:pPr>
              <a:defRPr/>
            </a:pPr>
            <a:endParaRPr lang="cs-CZ"/>
          </a:p>
        </p:txBody>
      </p:sp>
      <p:sp>
        <p:nvSpPr>
          <p:cNvPr id="24" name="Text Box 30"/>
          <p:cNvSpPr txBox="1">
            <a:spLocks noChangeArrowheads="1"/>
          </p:cNvSpPr>
          <p:nvPr/>
        </p:nvSpPr>
        <p:spPr bwMode="auto">
          <a:xfrm>
            <a:off x="2987451" y="3586534"/>
            <a:ext cx="352901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pPr algn="ctr" eaLnBrk="1" hangingPunct="1">
              <a:spcBef>
                <a:spcPct val="50000"/>
              </a:spcBef>
            </a:pPr>
            <a:r>
              <a:rPr lang="cs-CZ" altLang="cs-CZ" dirty="0" smtClean="0">
                <a:effectLst/>
              </a:rPr>
              <a:t>Euro-Med</a:t>
            </a:r>
            <a:endParaRPr lang="en-GB" altLang="cs-CZ" dirty="0">
              <a:effectLst/>
            </a:endParaRPr>
          </a:p>
        </p:txBody>
      </p:sp>
      <p:sp>
        <p:nvSpPr>
          <p:cNvPr id="25" name="Text Box 32"/>
          <p:cNvSpPr txBox="1">
            <a:spLocks noChangeArrowheads="1"/>
          </p:cNvSpPr>
          <p:nvPr/>
        </p:nvSpPr>
        <p:spPr bwMode="auto">
          <a:xfrm>
            <a:off x="5826125" y="1520974"/>
            <a:ext cx="7175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pPr algn="ctr" eaLnBrk="1" hangingPunct="1">
              <a:spcBef>
                <a:spcPct val="50000"/>
              </a:spcBef>
            </a:pPr>
            <a:r>
              <a:rPr lang="en-GB" altLang="cs-CZ" dirty="0" smtClean="0">
                <a:effectLst/>
              </a:rPr>
              <a:t>E</a:t>
            </a:r>
            <a:r>
              <a:rPr lang="cs-CZ" altLang="cs-CZ" dirty="0" smtClean="0">
                <a:effectLst/>
              </a:rPr>
              <a:t>E</a:t>
            </a:r>
            <a:r>
              <a:rPr lang="en-GB" altLang="cs-CZ" dirty="0" smtClean="0">
                <a:effectLst/>
              </a:rPr>
              <a:t>A</a:t>
            </a:r>
            <a:endParaRPr lang="en-GB" altLang="cs-CZ" dirty="0">
              <a:effectLst/>
            </a:endParaRPr>
          </a:p>
        </p:txBody>
      </p:sp>
      <p:sp>
        <p:nvSpPr>
          <p:cNvPr id="3" name="Ovál 2"/>
          <p:cNvSpPr/>
          <p:nvPr/>
        </p:nvSpPr>
        <p:spPr bwMode="auto">
          <a:xfrm>
            <a:off x="3305175" y="1291803"/>
            <a:ext cx="2542381" cy="989584"/>
          </a:xfrm>
          <a:prstGeom prst="ellipse">
            <a:avLst/>
          </a:prstGeom>
          <a:noFill/>
          <a:ln w="25400" cap="flat" cmpd="sng" algn="ctr">
            <a:solidFill>
              <a:schemeClr val="accent2">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cs-CZ" sz="2000" b="0"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1 - &amp;quot;Trade and Aid Policy&amp;quot;&quot;/&gt;&lt;property id=&quot;20307&quot; value=&quot;256&quot;/&gt;&lt;/object&gt;&lt;object type=&quot;3&quot; unique_id=&quot;10004&quot;&gt;&lt;property id=&quot;20148&quot; value=&quot;5&quot;/&gt;&lt;property id=&quot;20300&quot; value=&quot;Slide 2 - &amp;quot;Shares in world merchandise trade&amp;quot;&quot;/&gt;&lt;property id=&quot;20307&quot; value=&quot;283&quot;/&gt;&lt;/object&gt;&lt;object type=&quot;3&quot; unique_id=&quot;10005&quot;&gt;&lt;property id=&quot;20148&quot; value=&quot;5&quot;/&gt;&lt;property id=&quot;20300&quot; value=&quot;Slide 3 - &amp;quot;World trade institutional setup&amp;quot;&quot;/&gt;&lt;property id=&quot;20307&quot; value=&quot;296&quot;/&gt;&lt;/object&gt;&lt;object type=&quot;3&quot; unique_id=&quot;10006&quot;&gt;&lt;property id=&quot;20148&quot; value=&quot;5&quot;/&gt;&lt;property id=&quot;20300&quot; value=&quot;Slide 4 - &amp;quot;General principles of GATT/WTO &amp;quot;&quot;/&gt;&lt;property id=&quot;20307&quot; value=&quot;304&quot;/&gt;&lt;/object&gt;&lt;object type=&quot;3&quot; unique_id=&quot;10007&quot;&gt;&lt;property id=&quot;20148&quot; value=&quot;5&quot;/&gt;&lt;property id=&quot;20300&quot; value=&quot;Slide 5 - &amp;quot;Difficulties in GATT/WTO negotiations&amp;quot;&quot;/&gt;&lt;property id=&quot;20307&quot; value=&quot;305&quot;/&gt;&lt;/object&gt;&lt;object type=&quot;3&quot; unique_id=&quot;10008&quot;&gt;&lt;property id=&quot;20148&quot; value=&quot;5&quot;/&gt;&lt;property id=&quot;20300&quot; value=&quot;Slide 6 - &amp;quot;Rule-making negotiating rounds&amp;quot;&quot;/&gt;&lt;property id=&quot;20307&quot; value=&quot;297&quot;/&gt;&lt;/object&gt;&lt;object type=&quot;3&quot; unique_id=&quot;10009&quot;&gt;&lt;property id=&quot;20148&quot; value=&quot;5&quot;/&gt;&lt;property id=&quot;20300&quot; value=&quot;Slide 7 - &amp;quot;Why a common trade policy?&amp;quot;&quot;/&gt;&lt;property id=&quot;20307&quot; value=&quot;298&quot;/&gt;&lt;/object&gt;&lt;object type=&quot;3&quot; unique_id=&quot;10010&quot;&gt;&lt;property id=&quot;20148&quot; value=&quot;5&quot;/&gt;&lt;property id=&quot;20300&quot; value=&quot;Slide 8 - &amp;quot;Organisation of common trade policy&amp;quot;&quot;/&gt;&lt;property id=&quot;20307&quot; value=&quot;280&quot;/&gt;&lt;/object&gt;&lt;object type=&quot;3&quot; unique_id=&quot;10011&quot;&gt;&lt;property id=&quot;20148&quot; value=&quot;5&quot;/&gt;&lt;property id=&quot;20300&quot; value=&quot;Slide 9 - &amp;quot;Preferential pyramid in EU trade relations&amp;quot;&quot;/&gt;&lt;property id=&quot;20307&quot; value=&quot;295&quot;/&gt;&lt;/object&gt;&lt;object type=&quot;3&quot; unique_id=&quot;10012&quot;&gt;&lt;property id=&quot;20148&quot; value=&quot;5&quot;/&gt;&lt;property id=&quot;20300&quot; value=&quot;Slide 10 - &amp;quot;European Free Trade Association (EFTA)&amp;quot;&quot;/&gt;&lt;property id=&quot;20307&quot; value=&quot;300&quot;/&gt;&lt;/object&gt;&lt;object type=&quot;3&quot; unique_id=&quot;10013&quot;&gt;&lt;property id=&quot;20148&quot; value=&quot;5&quot;/&gt;&lt;property id=&quot;20300&quot; value=&quot;Slide 11 - &amp;quot;European Economic Area (EEA) &amp;quot;&quot;/&gt;&lt;property id=&quot;20307&quot; value=&quot;301&quot;/&gt;&lt;/object&gt;&lt;object type=&quot;3&quot; unique_id=&quot;10014&quot;&gt;&lt;property id=&quot;20148&quot; value=&quot;5&quot;/&gt;&lt;property id=&quot;20300&quot; value=&quot;Slide 12 - &amp;quot;ACP countries&amp;quot;&quot;/&gt;&lt;property id=&quot;20307&quot; value=&quot;271&quot;/&gt;&lt;/object&gt;&lt;object type=&quot;3&quot; unique_id=&quot;10015&quot;&gt;&lt;property id=&quot;20148&quot; value=&quot;5&quot;/&gt;&lt;property id=&quot;20300&quot; value=&quot;Slide 13 - &amp;quot;Efficiency of ACP aid policies&amp;quot;&quot;/&gt;&lt;property id=&quot;20307&quot; value=&quot;311&quot;/&gt;&lt;/object&gt;&lt;object type=&quot;3&quot; unique_id=&quot;10016&quot;&gt;&lt;property id=&quot;20148&quot; value=&quot;5&quot;/&gt;&lt;property id=&quot;20300&quot; value=&quot;Slide 14 - &amp;quot;Trade in bananas&amp;quot;&quot;/&gt;&lt;property id=&quot;20307&quot; value=&quot;312&quot;/&gt;&lt;/object&gt;&lt;object type=&quot;3&quot; unique_id=&quot;10017&quot;&gt;&lt;property id=&quot;20148&quot; value=&quot;5&quot;/&gt;&lt;property id=&quot;20300&quot; value=&quot;Slide 15 - &amp;quot;Generalised System of Preferences (GSP)&amp;quot;&quot;/&gt;&lt;property id=&quot;20307&quot; value=&quot;310&quot;/&gt;&lt;/object&gt;&lt;object type=&quot;3&quot; unique_id=&quot;10018&quot;&gt;&lt;property id=&quot;20148&quot; value=&quot;5&quot;/&gt;&lt;property id=&quot;20300&quot; value=&quot;Slide 16 - &amp;quot;Hub-and-spoke trade pattern&amp;quot;&quot;/&gt;&lt;property id=&quot;20307&quot; value=&quot;294&quot;/&gt;&lt;/object&gt;&lt;object type=&quot;3&quot; unique_id=&quot;10019&quot;&gt;&lt;property id=&quot;20148&quot; value=&quot;5&quot;/&gt;&lt;property id=&quot;20300&quot; value=&quot;Slide 17 - &amp;quot;Association agreements &amp;quot;&quot;/&gt;&lt;property id=&quot;20307&quot; value=&quot;299&quot;/&gt;&lt;/object&gt;&lt;object type=&quot;3&quot; unique_id=&quot;10020&quot;&gt;&lt;property id=&quot;20148&quot; value=&quot;5&quot;/&gt;&lt;property id=&quot;20300&quot; value=&quot;Slide 18 - &amp;quot;Euro-Med Partnership&amp;quot;&quot;/&gt;&lt;property id=&quot;20307&quot; value=&quot;313&quot;/&gt;&lt;/object&gt;&lt;object type=&quot;3&quot; unique_id=&quot;10021&quot;&gt;&lt;property id=&quot;20148&quot; value=&quot;5&quot;/&gt;&lt;property id=&quot;20300&quot; value=&quot;Slide 19 - &amp;quot;EU-US trade relations&amp;quot;&quot;/&gt;&lt;property id=&quot;20307&quot; value=&quot;276&quot;/&gt;&lt;/object&gt;&lt;object type=&quot;3&quot; unique_id=&quot;10022&quot;&gt;&lt;property id=&quot;20148&quot; value=&quot;5&quot;/&gt;&lt;property id=&quot;20300&quot; value=&quot;Slide 20 - &amp;quot;Other trade agreements&amp;quot;&quot;/&gt;&lt;property id=&quot;20307&quot; value=&quot;303&quot;/&gt;&lt;/object&gt;&lt;/object&gt;&lt;object type=&quot;8&quot; unique_id=&quot;10044&quot;&gt;&lt;/object&gt;&lt;/object&gt;&lt;/database&gt;"/>
  <p:tag name="MMPROD_NEXTUNIQUEID" val="10009"/>
  <p:tag name="SECTOMILLISECCONVERTED" val="1"/>
</p:tagLst>
</file>

<file path=ppt/theme/theme1.xml><?xml version="1.0" encoding="utf-8"?>
<a:theme xmlns:a="http://schemas.openxmlformats.org/drawingml/2006/main" name="Hrany">
  <a:themeElements>
    <a:clrScheme name="Hrany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Hrany">
      <a:majorFont>
        <a:latin typeface="Garamond"/>
        <a:ea typeface=""/>
        <a:cs typeface=""/>
      </a:majorFont>
      <a:minorFont>
        <a:latin typeface="Arial"/>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cs-CZ" sz="2000" b="0"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cs-CZ" sz="2000" b="0"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defRPr>
        </a:defPPr>
      </a:lstStyle>
    </a:lnDef>
  </a:objectDefaults>
  <a:extraClrSchemeLst>
    <a:extraClrScheme>
      <a:clrScheme name="Hrany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Hrany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Hrany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Hrany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Hrany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Hrany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Hrany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Hrany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Hrany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otiv sady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ady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2</TotalTime>
  <Words>3121</Words>
  <Application>Microsoft Office PowerPoint</Application>
  <PresentationFormat>Předvádění na obrazovce (4:3)</PresentationFormat>
  <Paragraphs>317</Paragraphs>
  <Slides>20</Slides>
  <Notes>20</Notes>
  <HiddenSlides>0</HiddenSlides>
  <MMClips>0</MMClips>
  <ScaleCrop>false</ScaleCrop>
  <HeadingPairs>
    <vt:vector size="6" baseType="variant">
      <vt:variant>
        <vt:lpstr>Motiv</vt:lpstr>
      </vt:variant>
      <vt:variant>
        <vt:i4>1</vt:i4>
      </vt:variant>
      <vt:variant>
        <vt:lpstr>Vložené servery OLE</vt:lpstr>
      </vt:variant>
      <vt:variant>
        <vt:i4>1</vt:i4>
      </vt:variant>
      <vt:variant>
        <vt:lpstr>Nadpisy snímků</vt:lpstr>
      </vt:variant>
      <vt:variant>
        <vt:i4>20</vt:i4>
      </vt:variant>
    </vt:vector>
  </HeadingPairs>
  <TitlesOfParts>
    <vt:vector size="22" baseType="lpstr">
      <vt:lpstr>Hrany</vt:lpstr>
      <vt:lpstr>List</vt:lpstr>
      <vt:lpstr>Trade and Aid Policy</vt:lpstr>
      <vt:lpstr>Shares in world merchandise trade</vt:lpstr>
      <vt:lpstr>World trade institutional setup</vt:lpstr>
      <vt:lpstr>General principles of GATT/WTO </vt:lpstr>
      <vt:lpstr>Difficulties in GATT/WTO negotiations</vt:lpstr>
      <vt:lpstr>Rule-making negotiating rounds</vt:lpstr>
      <vt:lpstr>Why a common trade policy?</vt:lpstr>
      <vt:lpstr>Organisation of common trade policy</vt:lpstr>
      <vt:lpstr>Preferential pyramid in EU trade relations</vt:lpstr>
      <vt:lpstr>European Free Trade Association (EFTA)</vt:lpstr>
      <vt:lpstr>European Economic Area (EEA) </vt:lpstr>
      <vt:lpstr>ACP countries</vt:lpstr>
      <vt:lpstr>Efficiency of ACP aid policies</vt:lpstr>
      <vt:lpstr>Trade in bananas</vt:lpstr>
      <vt:lpstr>Generalised System of Preferences (GSP)</vt:lpstr>
      <vt:lpstr>Hub-and-spoke trade pattern</vt:lpstr>
      <vt:lpstr>Association agreements </vt:lpstr>
      <vt:lpstr>Euro-Med Partnership</vt:lpstr>
      <vt:lpstr>EU-US trade relations</vt:lpstr>
      <vt:lpstr>Other trade agreements</vt:lpstr>
    </vt:vector>
  </TitlesOfParts>
  <Company>Bašteckého 2556</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Trade and Aid Policy</dc:title>
  <dc:creator>Oldřich Dědek</dc:creator>
  <cp:lastModifiedBy>Milan</cp:lastModifiedBy>
  <cp:revision>215</cp:revision>
  <dcterms:created xsi:type="dcterms:W3CDTF">2005-10-08T06:13:51Z</dcterms:created>
  <dcterms:modified xsi:type="dcterms:W3CDTF">2015-12-06T11:58:35Z</dcterms:modified>
</cp:coreProperties>
</file>