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0" r:id="rId5"/>
    <p:sldMasterId id="2147483657" r:id="rId6"/>
  </p:sldMasterIdLst>
  <p:notesMasterIdLst>
    <p:notesMasterId r:id="rId43"/>
  </p:notesMasterIdLst>
  <p:handoutMasterIdLst>
    <p:handoutMasterId r:id="rId44"/>
  </p:handoutMasterIdLst>
  <p:sldIdLst>
    <p:sldId id="256" r:id="rId7"/>
    <p:sldId id="375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376" r:id="rId17"/>
    <p:sldId id="425" r:id="rId18"/>
    <p:sldId id="426" r:id="rId19"/>
    <p:sldId id="263" r:id="rId20"/>
    <p:sldId id="349" r:id="rId21"/>
    <p:sldId id="424" r:id="rId22"/>
    <p:sldId id="334" r:id="rId23"/>
    <p:sldId id="366" r:id="rId24"/>
    <p:sldId id="335" r:id="rId25"/>
    <p:sldId id="417" r:id="rId26"/>
    <p:sldId id="418" r:id="rId27"/>
    <p:sldId id="419" r:id="rId28"/>
    <p:sldId id="420" r:id="rId29"/>
    <p:sldId id="367" r:id="rId30"/>
    <p:sldId id="380" r:id="rId31"/>
    <p:sldId id="421" r:id="rId32"/>
    <p:sldId id="422" r:id="rId33"/>
    <p:sldId id="423" r:id="rId34"/>
    <p:sldId id="393" r:id="rId35"/>
    <p:sldId id="394" r:id="rId36"/>
    <p:sldId id="391" r:id="rId37"/>
    <p:sldId id="392" r:id="rId38"/>
    <p:sldId id="405" r:id="rId39"/>
    <p:sldId id="406" r:id="rId40"/>
    <p:sldId id="407" r:id="rId41"/>
    <p:sldId id="260" r:id="rId42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651" autoAdjust="0"/>
  </p:normalViewPr>
  <p:slideViewPr>
    <p:cSldViewPr>
      <p:cViewPr varScale="1">
        <p:scale>
          <a:sx n="72" d="100"/>
          <a:sy n="72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87328-DD02-4F55-AE15-C90F4B355BB1}" type="datetimeFigureOut">
              <a:rPr lang="cs-CZ" smtClean="0"/>
              <a:pPr/>
              <a:t>26.10.2015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68944-31B7-44BF-9E20-53EFD347CEB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292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E544-A644-4019-B62E-9C9AA208B28E}" type="datetimeFigureOut">
              <a:rPr lang="cs-CZ" smtClean="0"/>
              <a:pPr/>
              <a:t>26.10.2015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F5BA4-B342-4EB1-B976-43DCD56CC5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902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úvodního snímku SŽ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220072" y="1124744"/>
            <a:ext cx="3600400" cy="1470025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vložte název bloku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7" y="2708275"/>
            <a:ext cx="5544294" cy="15848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Kliknutím vložte název prezentace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283968" y="4581128"/>
            <a:ext cx="4535487" cy="5042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5pPr marL="1828800" indent="0" algn="r">
              <a:buNone/>
              <a:defRPr sz="2400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vložte jméno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31841" y="5805264"/>
            <a:ext cx="5688632" cy="7193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Kliknutím vložte název konference, místo, datum</a:t>
            </a:r>
            <a:endParaRPr lang="cs-CZ" dirty="0"/>
          </a:p>
        </p:txBody>
      </p:sp>
      <p:sp>
        <p:nvSpPr>
          <p:cNvPr id="15" name="Zástupný symbol pro obrázek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16113"/>
            <a:ext cx="2916238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Kliknutím vložíte obrázek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28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86872" y="63093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0F69F-87AF-40D3-8BF3-DA9B74785C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6328618"/>
            <a:ext cx="3960812" cy="3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Kliknutím vložte název prezentace</a:t>
            </a:r>
            <a:endParaRPr lang="cs-CZ" dirty="0"/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Kliknutím vložte 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67187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86872" y="63093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0F69F-87AF-40D3-8BF3-DA9B74785C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Kliknutím vložte 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341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86872" y="63093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0F69F-87AF-40D3-8BF3-DA9B74785CD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60" y="692473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Kliknutím vložte název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341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inform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2591594" y="6293228"/>
            <a:ext cx="3960812" cy="3603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Kliknutím vložte název prezentace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686872" y="63093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0F69F-87AF-40D3-8BF3-DA9B74785CD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6293226"/>
            <a:ext cx="1296144" cy="5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5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í závěrečného sním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860800"/>
            <a:ext cx="6913563" cy="1081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kliknutím vložíte název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2586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2915816" cy="6858000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84" y="260648"/>
            <a:ext cx="2232248" cy="11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69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76" y="338652"/>
            <a:ext cx="1512167" cy="794948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380976" y="6237312"/>
            <a:ext cx="8367488" cy="0"/>
          </a:xfrm>
          <a:prstGeom prst="line">
            <a:avLst/>
          </a:prstGeom>
          <a:ln>
            <a:solidFill>
              <a:srgbClr val="00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686872" y="630932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006B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0F69F-87AF-40D3-8BF3-DA9B74785CD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3072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3573016"/>
          </a:xfrm>
          <a:prstGeom prst="rect">
            <a:avLst/>
          </a:prstGeom>
          <a:solidFill>
            <a:srgbClr val="00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6798" y="1054240"/>
            <a:ext cx="2785871" cy="14645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63688" y="5445224"/>
            <a:ext cx="51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smtClean="0">
                <a:solidFill>
                  <a:srgbClr val="0069AF"/>
                </a:solidFill>
                <a:latin typeface="Arial" pitchFamily="34" charset="0"/>
                <a:cs typeface="Arial" pitchFamily="34" charset="0"/>
              </a:rPr>
              <a:t>www.szdc.cz</a:t>
            </a:r>
            <a:endParaRPr lang="cs-CZ" sz="3600" b="1">
              <a:solidFill>
                <a:srgbClr val="0069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03648" y="507589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69AF"/>
                </a:solidFill>
                <a:latin typeface="Arial" pitchFamily="34" charset="0"/>
                <a:cs typeface="Arial" pitchFamily="34" charset="0"/>
              </a:rPr>
              <a:t>© Správa železniční dopravní cesty, státní organizace</a:t>
            </a:r>
            <a:endParaRPr lang="cs-CZ" dirty="0">
              <a:solidFill>
                <a:srgbClr val="0069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8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Odbor systému bezpečnosti provozování dráhy</a:t>
            </a:r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Prezentace činnosti </a:t>
            </a:r>
            <a:r>
              <a:rPr lang="cs-CZ" dirty="0" smtClean="0"/>
              <a:t>OSB </a:t>
            </a:r>
          </a:p>
          <a:p>
            <a:r>
              <a:rPr lang="cs-CZ" dirty="0" smtClean="0"/>
              <a:t>a HZS SŽDC, s.o.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1"/>
          </p:nvPr>
        </p:nvSpPr>
        <p:spPr>
          <a:xfrm>
            <a:off x="3347864" y="4581128"/>
            <a:ext cx="5471591" cy="504229"/>
          </a:xfrm>
        </p:spPr>
        <p:txBody>
          <a:bodyPr/>
          <a:lstStyle/>
          <a:p>
            <a:r>
              <a:rPr lang="cs-CZ" dirty="0" smtClean="0"/>
              <a:t>Miroslav </a:t>
            </a:r>
            <a:r>
              <a:rPr lang="cs-CZ" dirty="0" smtClean="0"/>
              <a:t>MATUŠ, Lubomír BLAŽEK</a:t>
            </a:r>
            <a:endParaRPr lang="cs-CZ" dirty="0"/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Prezentace - Univerzita Pardubice</a:t>
            </a:r>
          </a:p>
          <a:p>
            <a:r>
              <a:rPr lang="cs-CZ" dirty="0" smtClean="0"/>
              <a:t>27. 10. 2015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1944216" cy="1944216"/>
          </a:xfrm>
        </p:spPr>
      </p:pic>
    </p:spTree>
    <p:extLst>
      <p:ext uri="{BB962C8B-B14F-4D97-AF65-F5344CB8AC3E}">
        <p14:creationId xmlns:p14="http://schemas.microsoft.com/office/powerpoint/2010/main" xmlns="" val="8962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Provozovatel dráhy a dopravce jsou </a:t>
            </a: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povinni: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neprodleně oznámit každou mimořádnou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událost (dále i MU)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drážní dopravě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Drážní inspekci a současně každou závažnou nehodu a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nehodu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 drážní dopravě Policii České republiky,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zajistit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místo mimořádné události a provést dokumentaci stavu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 době vzniku mimořádné události,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zabezpečit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uvolnění dráhy pro obnovení provozování dráhy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nebo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drážní dopravy, pokud tomu nebrání jiné okolnosti, a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Drážní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inspekce vydala k uvolnění dráhy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souhlas.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/>
              <a:t>49 - mimořádné události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zjišťovat příčiny a okolnosti vzniku mimořádných událostí v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drážní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dopravě v případech stanovených prováděcím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právním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předpisem a činit opatření k jejich předcházení,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odstraňovat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zjištěné nedostatky při vzniku mimořádných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událostí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jejich příčiny a škodlivé následky a ve stanovených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termínech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přijímat opatření určená k předcházení vzniku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mimořádných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událostí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656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/>
              <a:t>49 - mimořádné události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18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Postup při vzniku mimořádné události v drážní dopravě :</a:t>
            </a:r>
          </a:p>
          <a:p>
            <a:pPr algn="just"/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Provozovatel dráhy a dopravce zřizují samostatná nebo společná ohlašovací pracoviště, která zajistí ohlášení vzniku mimořádné události podle činnosti vykonávané v rámci předmětu podnikání ,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Vznikne-li mimořádná událost při provozování dráhy nebo provozování drážní dopravy, provozovatel dráhy a dopravce zajišťuje, aby každý zaměstnanec nebo osoba ve smluvním vztahu k provozovateli dráhy nebo dopravci, kteří se svou pracovní činností podílejí na provozování dráhy nebo provozování drážní dopravy, neprodleně ohlásili na určené ohlašovací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pracoviště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její vznik,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pokud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tuto událost zjistili sami nebo se o ní věrohodně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dozvěděli.</a:t>
            </a:r>
          </a:p>
          <a:p>
            <a:pPr algn="just"/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Ohlašovací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pracoviště po vzniku mimořádné události při provozování dráhy a drážní dopravy podle její povahy provede bez zbytečné prodlevy opatření k zabránění vzniku dalších škod a bezodkladně ohlásí vznik mimořádné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události. 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656"/>
            <a:ext cx="6696744" cy="108012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 smtClean="0"/>
              <a:t>Vyhláška 376/2006 </a:t>
            </a:r>
            <a:r>
              <a:rPr lang="cs-CZ" sz="2400" dirty="0"/>
              <a:t>Sb</a:t>
            </a:r>
            <a:r>
              <a:rPr lang="cs-CZ" sz="24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cs-CZ" sz="1400" dirty="0" smtClean="0"/>
              <a:t>o </a:t>
            </a:r>
            <a:r>
              <a:rPr lang="cs-CZ" sz="1400" dirty="0" smtClean="0"/>
              <a:t>systému bezpečnosti provozování dráhy </a:t>
            </a: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sz="1400" dirty="0" smtClean="0"/>
              <a:t>a </a:t>
            </a:r>
            <a:r>
              <a:rPr lang="cs-CZ" sz="1400" dirty="0" smtClean="0"/>
              <a:t>drážní dopravy a postupech </a:t>
            </a:r>
            <a:r>
              <a:rPr lang="cs-CZ" sz="1400" dirty="0" smtClean="0"/>
              <a:t>při </a:t>
            </a:r>
          </a:p>
          <a:p>
            <a:pPr>
              <a:spcBef>
                <a:spcPts val="0"/>
              </a:spcBef>
            </a:pPr>
            <a:r>
              <a:rPr lang="cs-CZ" sz="1400" dirty="0" smtClean="0"/>
              <a:t>vzniku </a:t>
            </a:r>
            <a:r>
              <a:rPr lang="cs-CZ" sz="1400" dirty="0" smtClean="0"/>
              <a:t>mimořádných událostí na </a:t>
            </a:r>
            <a:r>
              <a:rPr lang="cs-CZ" sz="1400" dirty="0" smtClean="0"/>
              <a:t>dráhách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2618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656"/>
            <a:ext cx="6696744" cy="108012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 smtClean="0"/>
              <a:t>Předpis provozovatele dráhy SŽDC, s. o. D17</a:t>
            </a:r>
            <a:endParaRPr lang="cs-CZ" sz="1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3051" y="836712"/>
            <a:ext cx="3337898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8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1.12.2012 byl změněn název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odboru šetření mimořádných událostí na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„Odbor systému bezpečnosti provozování dráhy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“.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Odbor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systému bezpečnosti provozování dráhy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(dále i OSB),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organizačně začleněný do Generálního ředitelství Správy železniční dopravní cesty, státní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organizace (dále i SŽDC),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zabezpečuje činnosti, které jsou SŽDC uloženy § 49 zákona č. 266/1994 Sb., o dráhách, a povinnosti provozovatele dráhy a dopravce vyplývající z vyhlášky ministerstva dopravy č. 376/2006 Sb., o systému bezpečnosti provozování dráhy a drážní dopravy a postupech při vzniku mimořádných událostí na dráhách. Stěžejní činností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OSB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je šetření mimořádných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událostí,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smrtelných a 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určených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pracovních úrazů. SŽDC disponuje prostřednictvím odboru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systému bezpečnosti provozování dráhy lidským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potenciálem, potřebným know - how a technickým vybavením potřebným pro šetření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smrtelných a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určených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pracovních úrazů.</a:t>
            </a: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195736" y="332654"/>
            <a:ext cx="669674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Odbor systému bezpečnosti provozování dráhy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388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78149" y="332655"/>
            <a:ext cx="669674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Odbor systému bezpečnosti provozování dráhy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1408138" y="1844824"/>
            <a:ext cx="6327725" cy="3884905"/>
            <a:chOff x="1115616" y="1414517"/>
            <a:chExt cx="6327725" cy="3884905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178149" y="1414517"/>
              <a:ext cx="4410075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b="1" spc="600" dirty="0">
                  <a:solidFill>
                    <a:srgbClr val="006BAF"/>
                  </a:solidFill>
                </a:rPr>
                <a:t>ZÁKLADNÍ </a:t>
              </a:r>
              <a:r>
                <a:rPr lang="cs-CZ" b="1" spc="600" dirty="0" smtClean="0">
                  <a:solidFill>
                    <a:srgbClr val="006BAF"/>
                  </a:solidFill>
                </a:rPr>
                <a:t>POSLÁNÍ</a:t>
              </a:r>
              <a:endParaRPr lang="cs-CZ" b="1" spc="600" dirty="0">
                <a:solidFill>
                  <a:srgbClr val="006BAF"/>
                </a:solidFill>
              </a:endParaRPr>
            </a:p>
            <a:p>
              <a:pPr algn="ctr"/>
              <a:r>
                <a:rPr lang="cs-CZ" b="1" spc="600" dirty="0" smtClean="0">
                  <a:solidFill>
                    <a:srgbClr val="006BAF"/>
                  </a:solidFill>
                </a:rPr>
                <a:t>OSB</a:t>
              </a:r>
              <a:endParaRPr lang="cs-CZ" b="1" spc="600" dirty="0">
                <a:solidFill>
                  <a:srgbClr val="006BAF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115616" y="2387206"/>
              <a:ext cx="2906340" cy="1477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Plnění povinností provozovatele dráhy a dopravce dle zákona 266/1994 Sb. a vyhlášky 376/2006 Sb.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115616" y="4930090"/>
              <a:ext cx="2906340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Prevence MU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716015" y="4325326"/>
              <a:ext cx="2727325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Ochrana zájmů </a:t>
              </a:r>
              <a:r>
                <a:rPr lang="cs-CZ" dirty="0" smtClean="0">
                  <a:solidFill>
                    <a:srgbClr val="006BAF"/>
                  </a:solidFill>
                </a:rPr>
                <a:t>SŽDC</a:t>
              </a:r>
              <a:endParaRPr lang="cs-CZ" dirty="0">
                <a:solidFill>
                  <a:srgbClr val="006BAF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134604" y="4080680"/>
              <a:ext cx="2887352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>
                  <a:solidFill>
                    <a:srgbClr val="006BAF"/>
                  </a:solidFill>
                </a:rPr>
                <a:t>Nepřetržitá nehodová pohotovost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16017" y="2387206"/>
              <a:ext cx="2727324" cy="9255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Zastupování </a:t>
              </a:r>
              <a:r>
                <a:rPr lang="cs-CZ" dirty="0" smtClean="0">
                  <a:solidFill>
                    <a:srgbClr val="006BAF"/>
                  </a:solidFill>
                </a:rPr>
                <a:t>SŽDC </a:t>
              </a:r>
              <a:r>
                <a:rPr lang="cs-CZ" dirty="0">
                  <a:solidFill>
                    <a:srgbClr val="006BAF"/>
                  </a:solidFill>
                </a:rPr>
                <a:t>v záležitostech státních dozorů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716016" y="3472678"/>
              <a:ext cx="2727325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 smtClean="0">
                  <a:solidFill>
                    <a:srgbClr val="006BAF"/>
                  </a:solidFill>
                </a:rPr>
                <a:t>Projednávání návrhů Vyhodnocení se zákazníky</a:t>
              </a:r>
              <a:endParaRPr lang="cs-CZ" dirty="0">
                <a:solidFill>
                  <a:srgbClr val="006B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89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78149" y="332655"/>
            <a:ext cx="669674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Odbor systému bezpečnosti provozování dráhy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1408138" y="1844824"/>
            <a:ext cx="6327725" cy="3884905"/>
            <a:chOff x="1115616" y="1414517"/>
            <a:chExt cx="6327725" cy="3884905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178149" y="1414517"/>
              <a:ext cx="4410075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b="1" spc="600" dirty="0">
                  <a:solidFill>
                    <a:srgbClr val="006BAF"/>
                  </a:solidFill>
                </a:rPr>
                <a:t>ZÁKLADNÍ </a:t>
              </a:r>
              <a:r>
                <a:rPr lang="cs-CZ" b="1" spc="600" dirty="0" smtClean="0">
                  <a:solidFill>
                    <a:srgbClr val="006BAF"/>
                  </a:solidFill>
                </a:rPr>
                <a:t>POSLÁNÍ</a:t>
              </a:r>
              <a:endParaRPr lang="cs-CZ" b="1" spc="600" dirty="0">
                <a:solidFill>
                  <a:srgbClr val="006BAF"/>
                </a:solidFill>
              </a:endParaRPr>
            </a:p>
            <a:p>
              <a:pPr algn="ctr"/>
              <a:r>
                <a:rPr lang="cs-CZ" b="1" spc="600" dirty="0" smtClean="0">
                  <a:solidFill>
                    <a:srgbClr val="006BAF"/>
                  </a:solidFill>
                </a:rPr>
                <a:t>OSB</a:t>
              </a:r>
              <a:endParaRPr lang="cs-CZ" b="1" spc="600" dirty="0">
                <a:solidFill>
                  <a:srgbClr val="006BAF"/>
                </a:solidFill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115616" y="2387206"/>
              <a:ext cx="2906340" cy="1477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Plnění povinností provozovatele dráhy a dopravce dle zákona 266/1994 Sb. a vyhlášky 376/2006 Sb.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115616" y="4930090"/>
              <a:ext cx="2906340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Prevence MU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716015" y="4325326"/>
              <a:ext cx="2727325" cy="3693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Ochrana zájmů </a:t>
              </a:r>
              <a:r>
                <a:rPr lang="cs-CZ" dirty="0" smtClean="0">
                  <a:solidFill>
                    <a:srgbClr val="006BAF"/>
                  </a:solidFill>
                </a:rPr>
                <a:t>SŽDC</a:t>
              </a:r>
              <a:endParaRPr lang="cs-CZ" dirty="0">
                <a:solidFill>
                  <a:srgbClr val="006BAF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134604" y="4080680"/>
              <a:ext cx="2887352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>
                  <a:solidFill>
                    <a:srgbClr val="006BAF"/>
                  </a:solidFill>
                </a:rPr>
                <a:t>Nepřetržitá nehodová pohotovost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716017" y="2387206"/>
              <a:ext cx="2727324" cy="9255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>
                  <a:solidFill>
                    <a:srgbClr val="006BAF"/>
                  </a:solidFill>
                </a:rPr>
                <a:t>Zastupování </a:t>
              </a:r>
              <a:r>
                <a:rPr lang="cs-CZ" dirty="0" smtClean="0">
                  <a:solidFill>
                    <a:srgbClr val="006BAF"/>
                  </a:solidFill>
                </a:rPr>
                <a:t>SŽDC </a:t>
              </a:r>
              <a:r>
                <a:rPr lang="cs-CZ" dirty="0">
                  <a:solidFill>
                    <a:srgbClr val="006BAF"/>
                  </a:solidFill>
                </a:rPr>
                <a:t>v záležitostech státních dozorů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716016" y="3472678"/>
              <a:ext cx="2727325" cy="6463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dirty="0" smtClean="0">
                  <a:solidFill>
                    <a:srgbClr val="006BAF"/>
                  </a:solidFill>
                </a:rPr>
                <a:t>Projednávání návrhů Vyhodnocení se zákazníky</a:t>
              </a:r>
              <a:endParaRPr lang="cs-CZ" dirty="0">
                <a:solidFill>
                  <a:srgbClr val="006B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389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555776" y="332656"/>
            <a:ext cx="6337300" cy="5032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Mapa působnosti ÚP OSB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Dokumenty\mapy\Mapa_obvodu_UP_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8787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kumenty\mapy\Mapa_obvodu_UP_O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049" y="1268760"/>
            <a:ext cx="750390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99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 ARRIVA MORAVA a.s. (změna jména z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Veolia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Transport Morava, a.s.)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2. ARRIVA vlaky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3. AŽD Praha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4. BF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Logistics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5. BRYNTIN RAIL CZ, s.r.o. - včetně závažných pracovních úrazů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6. BULK TRANSSHIPMENT SLOVAKIA,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7. CENTRAL RAILWAYS,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8. CZ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Logistics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9. ČD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Cargo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a.s. - včetně závažných pracovních úrazů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10. ČD-DUSS Terminál,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11. České dráhy,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12. České přístavy, a.s. – včetně MU na jejich dráze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13. 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DOSTA Tábor, s.r.o. </a:t>
            </a:r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555776" y="332656"/>
            <a:ext cx="6337300" cy="5048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MU:</a:t>
            </a:r>
          </a:p>
          <a:p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14. DRAKEM,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15. EDIKT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16. Elektrizace železnic Praha a. 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17. EP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Cargo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a.s. (změna jména z EŽC a.s.)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18. Express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 s. (změna jména z Express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Slovakia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Medzinárodná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preprava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", a.s.)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19. FIRESTA-Fišer, rekonstrukce, stavby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20. Hroší stavby Morava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21. Chládek &amp;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Tintěra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a.s. (Litoměřice)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22. Chládek a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Tintěra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Havlíčkův Brod, a.s. – včetně MU na jejich dráze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23. Chládek a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Tintěra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Pardubice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24. IDS CARGO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25. Jindřichohradecké místní dráhy, a.s. – včetně závažných pracovních úrazů; mimo tratě provozované JHMD </a:t>
            </a: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332655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Předmět úpravy :</a:t>
            </a:r>
          </a:p>
          <a:p>
            <a:pPr lvl="0" algn="just">
              <a:defRPr/>
            </a:pPr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Zákon zapracovává příslušné předpisy EU a upravuje: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podmínky pro stavbu drah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železničních, tramvajových, trolejbusových a lanových a stavby na těchto dráhách,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podmínky pro provozování drah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podle písmene a), pro provozování drážní dopravy na těchto dráhách, jakož i práva a povinnosti fyzických a právnických osob s tím spojené,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výkon státní správy a státního dozoru ve věcech drah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železničních, tramvajových, trolejbusových a lanových.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(2) Zákon se nevztahuje na dráhy důlní, průmyslové a přenosné.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1 – předmět úpravy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MU:</a:t>
            </a:r>
          </a:p>
          <a:p>
            <a:endParaRPr lang="cs-CZ" sz="1400" dirty="0" smtClean="0"/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26. K + P Line, s.r.o. – pouze provozovatel dráhy, vlečka K+P LINE s.r.o. v Čáslavi (uhelné sklady)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27. Kladenská dopravní a strojní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28. LEO Express,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29. LOKO TRANS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30. LOKORAIL, a.s. </a:t>
            </a:r>
          </a:p>
          <a:p>
            <a:r>
              <a:rPr lang="pl-PL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31. LokoTrain s. r. 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32. LOKOTRANS SERVIS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33.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Lovochemie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a.s. – pouze vybrané MU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34. LTE Logistik a Transport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Czechia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35. LTE Logistik a Transport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Slovakia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36. MEVA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37. N+N - Konstrukce a dopravní stavby Litoměřice,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38. 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OHL ŽS, a.s. </a:t>
            </a:r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332655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MU:</a:t>
            </a:r>
          </a:p>
          <a:p>
            <a:endParaRPr lang="cs-CZ" sz="1400" dirty="0" smtClean="0"/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 Ostravská dopravní společnost,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40.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Petrolsped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Slovakia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41.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Pirell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 PKP CARGO S.A.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43. Prvá Slovenská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železničná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44.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Puš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45.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Rail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Cargo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Austria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Aktiengesellschaft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organizační složka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46.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Rail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Cargo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Carrier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Czech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Republic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47.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Railtrans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48.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RegioJet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a.s. - včetně závažných pracovních úrazů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49. RM LINES,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50. RPKM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51. RTS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Rail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Transport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Service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GmbH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332655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MU:</a:t>
            </a:r>
          </a:p>
          <a:p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52. RYKO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53. SANRE, spol. s 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54. SART-stavby a rekonstrukce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55. SD - Kolejová doprava,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56. SGJW Hradec Králové spol. s 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57.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Skanska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58. Slezské zemské dráhy, o.p.s.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59. SLEZSKOMORAVSKÁ DRÁHA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60. Slovenská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železničná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dopravná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spoločnosť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61. Středočeská železniční společnost s r.o. - včetně závažných pracovních úrazů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62. TCHAS ŽD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63. TONCUR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64. TORAMOS, s.r.o. </a:t>
            </a: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332655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Společnosti, </a:t>
            </a:r>
            <a:r>
              <a:rPr lang="cs-CZ" sz="20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 kterými má SŽDC uzavřenu smlouvu o spolupráci při šetření mimořádných událostí v drážní dopravě a v případech smrtelných pracovních úrazů vzniklých při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MU:</a:t>
            </a:r>
          </a:p>
          <a:p>
            <a:endParaRPr lang="cs-CZ" sz="14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65. TRAIL Servis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66. Trakce,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67. TRAMO RAIL,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68. Trans Rapid s.r.o.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69. Traťová strojní společnost,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70. TSS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Cargo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71. TSS GRADE,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72. UNIPETROL DOPRAVA, s.r.o. - ohlašování všech MU a smrtelných a závažných pracovních úrazů vzniklých při MU, zajištění místa mimořádné události a provedení dokumentace stavu v době vzniku mimořádné události. Vlastní následné šetření MU a zpracování vyhodnocení si zajišťují vlastními prostředky.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73. VÍTKOVICE Doprava, a.s.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74. 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Vogtlandbahn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GmbH</a:t>
            </a:r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1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75. Výzkumný Ústav Železniční, a.s. </a:t>
            </a: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332655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Seznam smluvních partnerů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endParaRPr lang="cs-CZ" sz="2800" dirty="0" smtClean="0"/>
          </a:p>
          <a:p>
            <a:pPr marL="0" indent="0" algn="just">
              <a:buNone/>
            </a:pPr>
            <a:endParaRPr lang="cs-CZ" dirty="0"/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45564"/>
            <a:ext cx="6696744" cy="4680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 smtClean="0"/>
              <a:t>Vývoj nehodovosti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594612" y="16288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b="1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b="1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Tabulka </a:t>
            </a:r>
            <a:r>
              <a:rPr lang="cs-CZ" dirty="0"/>
              <a:t>nastalých MU v</a:t>
            </a:r>
            <a:r>
              <a:rPr lang="cs-CZ" dirty="0" smtClean="0"/>
              <a:t> letech </a:t>
            </a:r>
            <a:r>
              <a:rPr lang="cs-CZ" dirty="0" smtClean="0"/>
              <a:t>2010 až 2014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22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195736" y="332656"/>
            <a:ext cx="6697662" cy="5032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Statistika za </a:t>
            </a:r>
            <a:r>
              <a:rPr lang="pl-PL" sz="24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rok </a:t>
            </a: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2010 – 2014</a:t>
            </a:r>
            <a:endParaRPr lang="pl-PL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9121"/>
            <a:ext cx="8229600" cy="388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3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195736" y="332656"/>
            <a:ext cx="6697662" cy="5032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Statistika za </a:t>
            </a:r>
            <a:r>
              <a:rPr lang="pl-PL" sz="24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rok </a:t>
            </a: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2010 – 2014</a:t>
            </a:r>
            <a:endParaRPr lang="pl-PL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7183428" cy="45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3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195736" y="332656"/>
            <a:ext cx="6697662" cy="5032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Statistika za </a:t>
            </a:r>
            <a:r>
              <a:rPr lang="pl-PL" sz="24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rok </a:t>
            </a: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2010 – 2014</a:t>
            </a:r>
            <a:endParaRPr lang="pl-PL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202011" cy="45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3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2195736" y="332656"/>
            <a:ext cx="6697662" cy="503238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Statistika za </a:t>
            </a:r>
            <a:r>
              <a:rPr lang="pl-PL" sz="24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rok </a:t>
            </a:r>
            <a:r>
              <a:rPr lang="pl-PL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2010 – 2014</a:t>
            </a:r>
            <a:endParaRPr lang="pl-PL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33526"/>
            <a:ext cx="8202612" cy="45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73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činnosti OSB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37088"/>
          </a:xfrm>
          <a:prstGeom prst="rect">
            <a:avLst/>
          </a:prstGeom>
        </p:spPr>
        <p:txBody>
          <a:bodyPr/>
          <a:lstStyle/>
          <a:p>
            <a:r>
              <a:rPr lang="cs-CZ" sz="1800" b="1" u="sng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25. května 2012</a:t>
            </a:r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cs-CZ" sz="1800" b="1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12:35 na </a:t>
            </a:r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železničním přejezdu v obvodu ŽST se střetla souprava speciálních DV (SVP + MUV) s autobusem.</a:t>
            </a:r>
          </a:p>
          <a:p>
            <a:endParaRPr lang="cs-CZ" sz="18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Dopravce: SŽDC.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Následky: smrtelné zranění 1 cestujícího v autobuse,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těžké zranění 2 cestujících,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lehké zranění řidiče SDV (</a:t>
            </a:r>
            <a:r>
              <a:rPr lang="cs-CZ" sz="1800" dirty="0" err="1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zam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 SŽDC OŘ Brno),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lehce zraněno 18 cestujících (ošetřeni na místě)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škoda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na majetku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SŽDC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- 267 841,- 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Kč,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škoda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na majetku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majitele autobusu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000,- 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Kč.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Příčina: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Nedovolené vjetí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autobusu na ŽP a nedodržení technologických 	    postupů obsluhy PZZ.</a:t>
            </a: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Odpovědnost: 90% řidič autobusu,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10% výpravčí ŽST Třešť.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917327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B4 </a:t>
            </a:r>
            <a:r>
              <a:rPr lang="cs-CZ" sz="2400" b="1" dirty="0"/>
              <a:t>– </a:t>
            </a:r>
            <a:r>
              <a:rPr lang="cs-CZ" sz="2400" b="1" dirty="0" smtClean="0"/>
              <a:t>Třešť</a:t>
            </a:r>
            <a:endParaRPr lang="cs-CZ" sz="2400" b="1" dirty="0"/>
          </a:p>
        </p:txBody>
      </p:sp>
      <p:sp>
        <p:nvSpPr>
          <p:cNvPr id="7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Významné mimořádné události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Základní pojmy :</a:t>
            </a:r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Dráhou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cesta určená k pohybu drážních vozidel včetně pevných zařízení potřebných pro zajištění bezpečnosti a plynulosti drážní dopravy.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Provozuschopností dráhy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technický stav dráhy zaručující její bezpečné a plynulé provozování,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Provozováním dráhy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jsou činnosti, kterými se zabezpečuje a obsluhuje dráha a organizuje drážní doprava,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(4)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Provozováním drážní dopravy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činnost, při níž mezi provozovatelem této dopravy (dále jen "dopravce") a osobou, jejíž přepravní potřeba se uspokojuje, vzniká právní vztah, jehož předmětem je přeprava osob, věcí, zvířat anebo činnost, kterou se zajišťuje podnikání podle zvláštních předpisů.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2 – základní pojmy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Dokumenty\Ředitel OMU\MU 2012 do prezentace\120525 B4 Třešť\120525 B4 Třešť 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3968" y="2729232"/>
            <a:ext cx="4390202" cy="3377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činnosti OSB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30</a:t>
            </a:fld>
            <a:endParaRPr lang="cs-CZ" dirty="0"/>
          </a:p>
        </p:txBody>
      </p:sp>
      <p:pic>
        <p:nvPicPr>
          <p:cNvPr id="3074" name="Picture 2" descr="D:\Dokumenty\Ředitel OMU\MU 2012 do prezentace\120525 B4 Třešť\120525 B4 Třešť 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42384" y="1433672"/>
            <a:ext cx="378434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text 7"/>
          <p:cNvSpPr txBox="1">
            <a:spLocks/>
          </p:cNvSpPr>
          <p:nvPr/>
        </p:nvSpPr>
        <p:spPr>
          <a:xfrm>
            <a:off x="2555776" y="917327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B4 </a:t>
            </a:r>
            <a:r>
              <a:rPr lang="cs-CZ" sz="2400" b="1" dirty="0"/>
              <a:t>– </a:t>
            </a:r>
            <a:r>
              <a:rPr lang="cs-CZ" sz="2400" b="1" dirty="0" smtClean="0"/>
              <a:t>Třešť</a:t>
            </a:r>
            <a:endParaRPr lang="cs-CZ" sz="2400" b="1" dirty="0"/>
          </a:p>
        </p:txBody>
      </p:sp>
      <p:sp>
        <p:nvSpPr>
          <p:cNvPr id="12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Významné mimořádné události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9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činnosti OSB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11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10. září 2012 v 5:37 za </a:t>
            </a:r>
            <a:r>
              <a:rPr lang="cs-CZ" sz="1800" b="1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jízdy </a:t>
            </a:r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nákladního vlaku Nex 47763 po 1.TK vykolejil nákladní vůz (ukroucení </a:t>
            </a:r>
            <a:r>
              <a:rPr lang="cs-CZ" sz="1800" b="1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čepu nápravového </a:t>
            </a:r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ložiska) </a:t>
            </a:r>
            <a:r>
              <a:rPr lang="cs-CZ" sz="1800" b="1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následně byl poškozen svršek 1.TK.</a:t>
            </a:r>
          </a:p>
          <a:p>
            <a:endParaRPr lang="cs-CZ" sz="18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Dopravce: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Advanced World Transport.</a:t>
            </a:r>
          </a:p>
          <a:p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Následky: nedošlo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 újmě na zdraví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osob,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00"/>
              </a:spcBef>
              <a:buNone/>
            </a:pP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        škoda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na majetku dopravce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AWT –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200 000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,- Kč,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	         škoda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na majetku SŽDC – 8 285 810,- 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Kč.</a:t>
            </a:r>
          </a:p>
          <a:p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Příčina: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zadřené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válečkové ložisko a ukroucení čepu drážního vozidla řady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Zas.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Odpovědnost: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dopravce </a:t>
            </a:r>
            <a:r>
              <a:rPr lang="cs-CZ" sz="1800" dirty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Advanced World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Transport 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ea typeface="Cambria Math"/>
                <a:cs typeface="Arial" pitchFamily="34" charset="0"/>
              </a:rPr>
              <a:t>⇒</a:t>
            </a:r>
            <a:r>
              <a:rPr lang="cs-CZ" sz="18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držitel DV společnost RYKO PLUS.</a:t>
            </a:r>
            <a:endParaRPr lang="cs-CZ" sz="18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text 7"/>
          <p:cNvSpPr txBox="1">
            <a:spLocks/>
          </p:cNvSpPr>
          <p:nvPr/>
        </p:nvSpPr>
        <p:spPr>
          <a:xfrm>
            <a:off x="2555776" y="908497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A2 – Blansko - Adamov</a:t>
            </a:r>
            <a:endParaRPr lang="cs-CZ" sz="2400" b="1" dirty="0"/>
          </a:p>
        </p:txBody>
      </p:sp>
      <p:sp>
        <p:nvSpPr>
          <p:cNvPr id="7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Významné mimořádné události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3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Přehled činnosti a nehodovosti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32</a:t>
            </a:fld>
            <a:endParaRPr lang="cs-CZ" dirty="0"/>
          </a:p>
        </p:txBody>
      </p:sp>
      <p:pic>
        <p:nvPicPr>
          <p:cNvPr id="2050" name="Picture 2" descr="M:\2012\09 září\120910 A2 Blansko - Adamov\Foto\120910  A2 Blansko - Adamov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1288"/>
            <a:ext cx="5760000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text 7"/>
          <p:cNvSpPr txBox="1">
            <a:spLocks/>
          </p:cNvSpPr>
          <p:nvPr/>
        </p:nvSpPr>
        <p:spPr>
          <a:xfrm>
            <a:off x="2555776" y="908497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A2 – Blansko - Adamov</a:t>
            </a:r>
            <a:endParaRPr lang="cs-CZ" sz="2400" b="1" dirty="0"/>
          </a:p>
        </p:txBody>
      </p:sp>
      <p:sp>
        <p:nvSpPr>
          <p:cNvPr id="13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Významné mimořádné události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Přehled činnosti a nehodovosti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1026" name="Picture 2" descr="M:\2012\09 září\120910 A2 Blansko - Adamov\Foto\120910  A2 Blansko - Adamov 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061"/>
          <a:stretch/>
        </p:blipFill>
        <p:spPr bwMode="auto">
          <a:xfrm>
            <a:off x="1351460" y="1546227"/>
            <a:ext cx="6298139" cy="440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text 7"/>
          <p:cNvSpPr txBox="1">
            <a:spLocks/>
          </p:cNvSpPr>
          <p:nvPr/>
        </p:nvSpPr>
        <p:spPr>
          <a:xfrm>
            <a:off x="2555776" y="908497"/>
            <a:ext cx="6336704" cy="50427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A2 – Blansko - Adamov</a:t>
            </a:r>
            <a:endParaRPr lang="cs-CZ" sz="2400" b="1" dirty="0"/>
          </a:p>
        </p:txBody>
      </p:sp>
      <p:sp>
        <p:nvSpPr>
          <p:cNvPr id="13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Významné mimořádné události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6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činnosti OSB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11" name="Zástupný symbol pro obsah 5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Proces certifikace společnosti byl ukončen v lednu 2013 předáním Certifikátu ISO 9001:2008.</a:t>
            </a:r>
          </a:p>
          <a:p>
            <a:pPr algn="just"/>
            <a:endParaRPr lang="cs-CZ" sz="18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18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Úspěšně provedeným certifikačním auditem byl dán důkaz, že odbor systému bezpečnosti provozování dráhy má zavedený systém řízení kvality, který odpovídá normě ISO 9001 a tento systém účinně uplatňuje.</a:t>
            </a:r>
          </a:p>
        </p:txBody>
      </p:sp>
      <p:sp>
        <p:nvSpPr>
          <p:cNvPr id="7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Certifikát ISO 9001:2008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3748" y="3861048"/>
            <a:ext cx="4536504" cy="22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6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Prezentace činnosti OSB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7" name="Zástupný symbol pro text 7"/>
          <p:cNvSpPr txBox="1">
            <a:spLocks/>
          </p:cNvSpPr>
          <p:nvPr/>
        </p:nvSpPr>
        <p:spPr>
          <a:xfrm>
            <a:off x="2555180" y="260648"/>
            <a:ext cx="6337300" cy="504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sz="24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Certifikát ISO 9001:2008</a:t>
            </a:r>
            <a:endParaRPr lang="cs-CZ" sz="24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95736" y="47608"/>
            <a:ext cx="4549549" cy="64057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181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Prezentace </a:t>
            </a:r>
            <a:r>
              <a:rPr lang="cs-CZ" dirty="0" smtClean="0"/>
              <a:t>činnosti Odboru </a:t>
            </a:r>
            <a:r>
              <a:rPr lang="cs-CZ" dirty="0"/>
              <a:t>systému bezpečnosti provozování dráhy</a:t>
            </a:r>
          </a:p>
        </p:txBody>
      </p:sp>
    </p:spTree>
    <p:extLst>
      <p:ext uri="{BB962C8B-B14F-4D97-AF65-F5344CB8AC3E}">
        <p14:creationId xmlns:p14="http://schemas.microsoft.com/office/powerpoint/2010/main" xmlns="" val="34067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Kategorie železničních </a:t>
            </a: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drah</a:t>
            </a: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Železniční dráhy se z hlediska významu, účelu a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technických podmínek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stanovených prováděcím předpisem, člení do jednotlivých kategorií. Kategoriemi železničních drah jsou 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dráha celostátní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jíž je dráha, která slouží mezinárodní a celostátní veřejné železniční dopravě a je jako taková označena ,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dráha regionální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jíž je dráha regionálního nebo místního významu, která slouží veřejné železniční dopravě a je zaústěná do celostátní nebo jiné regionální dráhy 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vlečka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jíž je dráha, která slouží vlastní potřebě provozovatele nebo jiného podnikatele a je zaústěná do celostátní nebo regionální dráhy, nebo jiné vlečky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speciální dráha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která slouží zejména k zabezpečení dopravní obslužnosti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obce.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3 </a:t>
            </a:r>
            <a:r>
              <a:rPr lang="cs-CZ" sz="2400" dirty="0"/>
              <a:t>- </a:t>
            </a:r>
            <a:r>
              <a:rPr lang="cs-CZ" sz="2400" dirty="0" smtClean="0"/>
              <a:t>Kategorie železničních drah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Obvod dráhy :</a:t>
            </a: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Obvod dráhy je území určené územním rozhodnutím pro umístění stavby dráhy ,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Obvod dráhy u celostátní dráhy a u regionální dráhy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vymezen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svislými plochami vedenými hranicemi pozemků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které jsou určeny pro umístění dráhy a její údržbu 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Obvod dráhy u ostatních drah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vymezen svislými plochami vedenými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m od osy krajní koleje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krajního nosného nebo dopravního lana, krajního vodiče trakčního vedení, nebo hranicemi pozemku, určeného k umístění dráhy a její údržby, nejméně však 1,5 m od vnějšího okraje stavby dráhy, pokud není dopravní cesta dráhy vedena po pozemní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komunikaci.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4 – obvod dráhy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Ochrana dráhy :</a:t>
            </a: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Nikdo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nesmí bez povolení provozovatele dráhy vykonávat v obvodu dráhy činnosti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které se považují za podnikání, vstupovat na dráhu a v obvodu dráhy na místa, která nejsou veřejnosti přístupná, pokud zvláštní právní předpis1d) nestanoví jinak,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Všechna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místa na dráze a v obvodu dráhy jsou veřejnosti nepřístupná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 výjimkou a) dráhy a jejího obvodu, pokud je dráha vedena po pozemní komunikaci, b) dráhy a jejího obvodu v místě křížení dráhy s pozemní komunikací, c) prostor určených pro veřejnost, nástupišť a přístupových cest k nim a prostor v budovách nacházejících se v obvodu dráhy, pokud jsou v nich poskytovány služby související s drážní dopravou, d) veřejně přístupných účelových komunikací v obvodu dráhy, e) volných ploch vzdálených nejméně 2,5 m od osy krajní koleje dráhy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4a – </a:t>
            </a:r>
            <a:r>
              <a:rPr lang="cs-CZ" sz="2400" dirty="0" smtClean="0"/>
              <a:t>ochrana dráhy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Křížení dráhy:</a:t>
            </a: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Pokud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železniční dráha kříží s pozemními komunikacemi v úrovni kolejí, musí být křížení označeno a zabezpečeno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 Způsob označení křížení stanoví prováděcí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předpis.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rozsahu a způsobu zabezpečení křížení železniční dráhy s pozemními komunikacemi v úrovni kolejí a jeho změně rozhoduje drážní správní úřad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po předchozím vyjádření příslušného orgánu Policie České republiky. Rozhodnutí o rozsahu a způsobu zabezpečení křížení nenahrazuje povolení vydávaná správními úřady podle zvláštních právních předpisů.2b) Technické způsoby zabezpečení křížení stanoví prováděcí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předpis. </a:t>
            </a:r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Při křížení železniční dráhy s pozemními komunikacemi v úrovni kolejí má drážní doprava přednost před provozem na pozemních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komunikacích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6 – křížení dráhy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Ochranné </a:t>
            </a: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pásmo dráhy </a:t>
            </a: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buNone/>
            </a:pP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Ochranné pásmo dráhy tvoří prostor po obou stranách dráhy, jehož hranice jsou vymezeny svislou plochou vedenou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dráhy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celostátní a u dráhy regionální 60 m od osy krajní koleje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nejméně však ve vzdálenosti 30 m od hranic obvodu dráhy,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dráhy celostátní, vybudované pro rychlost větší než 160 km/h,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 od osy krajní koleje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nejméně však 30 m od hranic obvodu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dráhy</a:t>
            </a: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u vlečky 30 m od osy krajní </a:t>
            </a:r>
            <a:r>
              <a:rPr lang="pl-PL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koleje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cs-CZ" sz="2000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 smtClean="0"/>
              <a:t>8 – ochranné pásmo dráhy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Prezentace činnosti OSB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0F69F-87AF-40D3-8BF3-DA9B74785CD5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085" name="Zástupný symbol pro obsah 208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cs-CZ" sz="2000" b="1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Mimořádné události:</a:t>
            </a:r>
            <a:endParaRPr lang="cs-CZ" sz="2000" b="1" dirty="0" smtClean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Mimořádnou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událostí v drážní dopravě je závažná nehoda, </a:t>
            </a:r>
            <a:r>
              <a:rPr lang="cs-CZ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nehoda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nebo ohrožení v drážní dopravě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6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která ohrožuje nebo narušuje bezpečnost, pravidelnost a </a:t>
            </a:r>
            <a:r>
              <a:rPr lang="cs-CZ" sz="16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plynulost </a:t>
            </a:r>
            <a:r>
              <a:rPr lang="cs-CZ" sz="16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provozování drážní dopravy, bezpečnost osob a bezpečnou funkci staveb a zařízení nebo ohrožuje životní </a:t>
            </a:r>
            <a:r>
              <a:rPr lang="cs-CZ" sz="16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prostředí.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Závažnou nehodou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v drážní dopravě je srážka nebo vykolejení drážních vozidel, ke kterým došlo v souvislosti s provozováním drážní dopravy, s následkem smrti či újmy na zdraví nejméně 5 osob nebo škody velkého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rozsahu (více než 5 mil. Kč).</a:t>
            </a:r>
          </a:p>
          <a:p>
            <a:pPr algn="just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Nehodou v drážní dopravě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 je událost, k níž došlo v souvislosti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provozováním drážní dopravy s následkem smrti, újmy na zdraví nebo značné </a:t>
            </a:r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škody (více než 500 000 Kč).</a:t>
            </a:r>
          </a:p>
          <a:p>
            <a:pPr algn="just"/>
            <a:r>
              <a:rPr lang="cs-CZ" sz="2000" dirty="0" smtClean="0">
                <a:solidFill>
                  <a:srgbClr val="006BAF"/>
                </a:solidFill>
                <a:latin typeface="Arial" pitchFamily="34" charset="0"/>
                <a:cs typeface="Arial" pitchFamily="34" charset="0"/>
              </a:rPr>
              <a:t>Jiné mimořádné události se považují za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ohrožení.</a:t>
            </a:r>
            <a:endParaRPr lang="cs-CZ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cs-CZ" sz="2000" dirty="0">
              <a:solidFill>
                <a:srgbClr val="006BA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ástupný symbol pro text 7"/>
          <p:cNvSpPr txBox="1">
            <a:spLocks/>
          </p:cNvSpPr>
          <p:nvPr/>
        </p:nvSpPr>
        <p:spPr>
          <a:xfrm>
            <a:off x="2195736" y="332803"/>
            <a:ext cx="6696744" cy="93610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006BA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/>
              <a:t>Zákon č. 266/1994 Sb. o dráhách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§ </a:t>
            </a:r>
            <a:r>
              <a:rPr lang="cs-CZ" sz="2400" dirty="0"/>
              <a:t>49 - mimořádné události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05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OMU SŽDC - nehodovos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ákladní informace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ávěrečný sníme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68C1DB2-6593-45EC-B536-4794AEE75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753D78-59A2-43F8-9B02-232CF7186D5D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BF5E68-D172-4DB4-929E-FC07D897A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OMU SŽDC - nehodovost</Template>
  <TotalTime>1345</TotalTime>
  <Words>1809</Words>
  <Application>Microsoft Office PowerPoint</Application>
  <PresentationFormat>Předvádění na obrazovce (4:3)</PresentationFormat>
  <Paragraphs>367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36</vt:i4>
      </vt:variant>
    </vt:vector>
  </HeadingPairs>
  <TitlesOfParts>
    <vt:vector size="39" baseType="lpstr">
      <vt:lpstr>Prezentace OMU SŽDC - nehodovost</vt:lpstr>
      <vt:lpstr>Základní informace 1</vt:lpstr>
      <vt:lpstr>Závěrečný snímek</vt:lpstr>
      <vt:lpstr>Odbor systému bezpečnosti provozování dráhy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Kočovský</dc:creator>
  <cp:lastModifiedBy>MiroX201</cp:lastModifiedBy>
  <cp:revision>242</cp:revision>
  <cp:lastPrinted>2013-01-16T10:54:44Z</cp:lastPrinted>
  <dcterms:created xsi:type="dcterms:W3CDTF">2012-05-31T07:13:44Z</dcterms:created>
  <dcterms:modified xsi:type="dcterms:W3CDTF">2015-10-26T23:00:07Z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