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67" r:id="rId4"/>
    <p:sldId id="257" r:id="rId5"/>
    <p:sldId id="258" r:id="rId6"/>
    <p:sldId id="259" r:id="rId7"/>
    <p:sldId id="260" r:id="rId8"/>
    <p:sldId id="262" r:id="rId9"/>
    <p:sldId id="263" r:id="rId10"/>
    <p:sldId id="268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671" autoAdjust="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07FDCD-A849-4F61-B0D3-B0892638092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CF454-71EE-4773-A69E-B78F585FCA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D33B4A-BD25-4A2D-90C5-4AAAEFE8B9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FE4367-07F1-4F40-A7F7-9D3DE06D6E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1823F-0E3A-4024-A53C-C0069F2ADBD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A406BC-628A-459E-8B34-4323FFC794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63E8A0-382C-45D8-AF83-BA3581B431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EAD24-912A-4358-A7AA-C26949940E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E92AF-B73A-4BA6-B196-48B35D8CAC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C2267-9822-476B-86B1-056F98B80D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76F6F-443E-4A43-8CC5-86AC1A02A1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71F106E-F06D-4242-9254-585BD459319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zoom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27088" y="333375"/>
            <a:ext cx="7705725" cy="4967288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042988" y="5300663"/>
            <a:ext cx="6985000" cy="1198562"/>
          </a:xfrm>
          <a:noFill/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b="1" dirty="0" smtClean="0">
                <a:solidFill>
                  <a:schemeClr val="tx1"/>
                </a:solidFill>
              </a:rPr>
              <a:t>Dráhy a právní rámec jejich existence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800" b="1" dirty="0" smtClean="0">
                <a:solidFill>
                  <a:schemeClr val="tx1"/>
                </a:solidFill>
              </a:rPr>
              <a:t>Ing. Jan Šatava, leden 2015</a:t>
            </a:r>
          </a:p>
        </p:txBody>
      </p:sp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4543425" y="27717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53" name="AutoShape 8" descr="logo%20JHMD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cs-CZ"/>
          </a:p>
        </p:txBody>
      </p:sp>
      <p:pic>
        <p:nvPicPr>
          <p:cNvPr id="2054" name="Obrázek 9" descr="DSC0197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381000"/>
            <a:ext cx="7643813" cy="4833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/>
          <a:lstStyle/>
          <a:p>
            <a:pPr algn="l"/>
            <a:r>
              <a:rPr lang="cs-CZ" sz="2400" b="1" dirty="0" smtClean="0"/>
              <a:t>Dráhy jako právní </a:t>
            </a:r>
            <a:r>
              <a:rPr lang="cs-CZ" sz="2400" b="1" dirty="0" err="1" smtClean="0"/>
              <a:t>blackbox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/>
          <a:lstStyle/>
          <a:p>
            <a:pPr marL="800100" lvl="2" indent="-457200">
              <a:spcBef>
                <a:spcPts val="0"/>
              </a:spcBef>
            </a:pPr>
            <a:r>
              <a:rPr lang="cs-CZ" sz="2000" dirty="0" smtClean="0"/>
              <a:t>Právní rámec existence drah, jejich provozování a provozování drážní dopravy na nich je zcela specifický. Jestliže se říká, že dráha je svět sám pro sebe, má to oporu v legislativě. Bohudík i bohužel.</a:t>
            </a:r>
          </a:p>
          <a:p>
            <a:pPr marL="800100" lvl="2" indent="-457200">
              <a:spcBef>
                <a:spcPts val="0"/>
              </a:spcBef>
            </a:pPr>
            <a:endParaRPr lang="cs-CZ" sz="2000" dirty="0" smtClean="0"/>
          </a:p>
          <a:p>
            <a:pPr marL="800100" lvl="2" indent="-457200">
              <a:spcBef>
                <a:spcPts val="0"/>
              </a:spcBef>
            </a:pPr>
            <a:r>
              <a:rPr lang="cs-CZ" sz="2000" dirty="0" smtClean="0"/>
              <a:t>Do značné míry to platí v celé Evropě. Navíc se národní legislativy poměrně výrazně liší a snahy unie o jakési technicko provozně právní sblížení se bohužel z větší části míjejí účinkem.</a:t>
            </a:r>
          </a:p>
          <a:p>
            <a:pPr marL="800100" lvl="2" indent="-457200">
              <a:spcBef>
                <a:spcPts val="0"/>
              </a:spcBef>
            </a:pPr>
            <a:endParaRPr lang="cs-CZ" sz="2000" dirty="0" smtClean="0"/>
          </a:p>
          <a:p>
            <a:pPr marL="800100" lvl="2" indent="-457200">
              <a:spcBef>
                <a:spcPts val="0"/>
              </a:spcBef>
            </a:pPr>
            <a:r>
              <a:rPr lang="cs-CZ" sz="2000" dirty="0" smtClean="0"/>
              <a:t>Lze říci, že největším historickým úspěchem na tomto poli byla shoda napříč Evropou o rozchodu kolejí (1435 mm) a o konstrukci spřahování vozidel a systému brzd. K tomu ovšem došlo v polovině 19. století, v případě brzd počátkem století minulého.</a:t>
            </a:r>
          </a:p>
          <a:p>
            <a:pPr marL="252000" indent="0">
              <a:spcBef>
                <a:spcPts val="0"/>
              </a:spcBef>
              <a:buNone/>
            </a:pPr>
            <a:endParaRPr lang="cs-CZ" sz="2000" b="1" dirty="0" smtClean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2594"/>
          </a:xfrm>
        </p:spPr>
        <p:txBody>
          <a:bodyPr/>
          <a:lstStyle/>
          <a:p>
            <a:pPr algn="l"/>
            <a:r>
              <a:rPr lang="cs-CZ" sz="2400" b="1" dirty="0" smtClean="0"/>
              <a:t>Podnikatelská činnost na dráhách</a:t>
            </a:r>
            <a:endParaRPr lang="cs-CZ" sz="2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/>
          <a:lstStyle/>
          <a:p>
            <a:pPr marL="800100" lvl="2" indent="-457200">
              <a:spcBef>
                <a:spcPts val="0"/>
              </a:spcBef>
            </a:pPr>
            <a:r>
              <a:rPr lang="cs-CZ" sz="2000" dirty="0" smtClean="0"/>
              <a:t>Je vyňata z ingerence živnostenského zákona a je prováděna podle zvláštních předpisů.</a:t>
            </a:r>
          </a:p>
          <a:p>
            <a:pPr marL="800100" lvl="2" indent="-457200">
              <a:spcBef>
                <a:spcPts val="0"/>
              </a:spcBef>
            </a:pPr>
            <a:r>
              <a:rPr lang="cs-CZ" sz="2000" dirty="0" smtClean="0"/>
              <a:t>Dělí se na provozování dráhy a provozování drážní dopravy.</a:t>
            </a:r>
          </a:p>
          <a:p>
            <a:pPr marL="800100" lvl="2" indent="-457200">
              <a:spcBef>
                <a:spcPts val="0"/>
              </a:spcBef>
            </a:pPr>
            <a:r>
              <a:rPr lang="cs-CZ" sz="2000" dirty="0" smtClean="0"/>
              <a:t>V současnosti legislativa umožňuje vlastnit a provozovat dráhy i dopravu na nich širokému spektru subjektů. Podívejme se, jaké jsou možnosti.</a:t>
            </a:r>
          </a:p>
          <a:p>
            <a:pPr marL="800100" lvl="2" indent="-457200">
              <a:spcBef>
                <a:spcPts val="0"/>
              </a:spcBef>
            </a:pPr>
            <a:endParaRPr lang="cs-CZ" sz="2000" b="1" dirty="0" smtClean="0"/>
          </a:p>
          <a:p>
            <a:pPr marL="800100" lvl="2" indent="-457200">
              <a:spcBef>
                <a:spcPts val="0"/>
              </a:spcBef>
            </a:pPr>
            <a:endParaRPr lang="cs-CZ" sz="2000" b="1" dirty="0" smtClean="0"/>
          </a:p>
          <a:p>
            <a:pPr marL="252000" indent="0">
              <a:spcBef>
                <a:spcPts val="0"/>
              </a:spcBef>
              <a:buNone/>
            </a:pPr>
            <a:endParaRPr lang="cs-CZ" sz="2000" b="1" dirty="0" smtClean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7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cs-CZ" sz="2400" b="1" dirty="0" smtClean="0"/>
              <a:t>Právní stav na dráhách</a:t>
            </a:r>
            <a:br>
              <a:rPr lang="cs-CZ" sz="2400" b="1" dirty="0" smtClean="0"/>
            </a:br>
            <a:endParaRPr lang="cs-CZ" sz="2400" b="1" dirty="0" smtClean="0"/>
          </a:p>
        </p:txBody>
      </p:sp>
      <p:sp>
        <p:nvSpPr>
          <p:cNvPr id="2" name="Rectangle 3"/>
          <p:cNvSpPr>
            <a:spLocks noGrp="1" noChangeArrowheads="1"/>
          </p:cNvSpPr>
          <p:nvPr>
            <p:ph idx="1"/>
          </p:nvPr>
        </p:nvSpPr>
        <p:spPr>
          <a:xfrm>
            <a:off x="395288" y="1125538"/>
            <a:ext cx="8424862" cy="5183187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1800" dirty="0" smtClean="0"/>
              <a:t>-     Veškerá činnost na dráhách a jejich vztahy k okolí je v ingerenci zákona č. 266/94 Sb. o dráhách.</a:t>
            </a:r>
          </a:p>
          <a:p>
            <a:pPr eaLnBrk="1" hangingPunct="1">
              <a:buFontTx/>
              <a:buChar char="-"/>
            </a:pPr>
            <a:r>
              <a:rPr lang="cs-CZ" sz="1800" dirty="0" smtClean="0"/>
              <a:t>Jde o zákon speciální. Podnikání na železnici je vyňato z ingerence živnostenského zákona.</a:t>
            </a:r>
          </a:p>
          <a:p>
            <a:pPr eaLnBrk="1" hangingPunct="1">
              <a:buFontTx/>
              <a:buChar char="-"/>
            </a:pPr>
            <a:r>
              <a:rPr lang="cs-CZ" sz="1800" dirty="0" smtClean="0"/>
              <a:t>Zákon rozeznává tři kategorie železničních drah: dráhy celostátní, regionální a vlečky. 	</a:t>
            </a:r>
          </a:p>
          <a:p>
            <a:pPr eaLnBrk="1" hangingPunct="1">
              <a:buFontTx/>
              <a:buChar char="-"/>
            </a:pPr>
            <a:r>
              <a:rPr lang="cs-CZ" sz="1800" dirty="0" smtClean="0"/>
              <a:t>Vlastníkem infrastruktury většiny drah je český stát.</a:t>
            </a:r>
          </a:p>
          <a:p>
            <a:pPr eaLnBrk="1" hangingPunct="1">
              <a:buFontTx/>
              <a:buChar char="-"/>
            </a:pPr>
            <a:r>
              <a:rPr lang="cs-CZ" sz="1800" dirty="0" smtClean="0"/>
              <a:t>Výkonem vlastnických práv je pověřena Správa železniční dopravní cesty s. o. (SŽDC)</a:t>
            </a:r>
          </a:p>
          <a:p>
            <a:pPr eaLnBrk="1" hangingPunct="1">
              <a:buFontTx/>
              <a:buChar char="-"/>
            </a:pPr>
            <a:r>
              <a:rPr lang="cs-CZ" sz="1800" dirty="0" smtClean="0"/>
              <a:t>Provozovatelem dráhy na většině sítě ve smyslu zákona o dráhách je SŽDC</a:t>
            </a:r>
          </a:p>
          <a:p>
            <a:pPr eaLnBrk="1" hangingPunct="1">
              <a:buFontTx/>
              <a:buChar char="-"/>
            </a:pPr>
            <a:r>
              <a:rPr lang="cs-CZ" sz="1800" dirty="0" smtClean="0"/>
              <a:t>Provozovatelem drážní dopravy jsou licencovaní dopravci, např. ČD, </a:t>
            </a:r>
            <a:r>
              <a:rPr lang="cs-CZ" sz="1800" dirty="0" err="1" smtClean="0"/>
              <a:t>ČD</a:t>
            </a:r>
            <a:r>
              <a:rPr lang="cs-CZ" sz="1800" dirty="0" smtClean="0"/>
              <a:t> </a:t>
            </a:r>
            <a:r>
              <a:rPr lang="cs-CZ" sz="1800" dirty="0" err="1" smtClean="0"/>
              <a:t>Cargo</a:t>
            </a:r>
            <a:r>
              <a:rPr lang="cs-CZ" sz="1800" dirty="0" smtClean="0"/>
              <a:t>, JHMD, GWTR, IDS </a:t>
            </a:r>
            <a:r>
              <a:rPr lang="cs-CZ" sz="1800" dirty="0" err="1" smtClean="0"/>
              <a:t>Cargo</a:t>
            </a:r>
            <a:r>
              <a:rPr lang="cs-CZ" sz="1800" dirty="0" smtClean="0"/>
              <a:t>, MBMR atd.</a:t>
            </a:r>
          </a:p>
          <a:p>
            <a:pPr eaLnBrk="1" hangingPunct="1">
              <a:buFontTx/>
              <a:buChar char="-"/>
            </a:pPr>
            <a:r>
              <a:rPr lang="cs-CZ" sz="1800" dirty="0" smtClean="0"/>
              <a:t>Zrušení regionální dráhy probíhá dle zákona a za jím stanovených podmínek ve správním řízení. To, že na dráze není žádný provoz, ještě neznamená, že je zrušena.</a:t>
            </a:r>
          </a:p>
          <a:p>
            <a:pPr eaLnBrk="1" hangingPunct="1">
              <a:buFontTx/>
              <a:buChar char="-"/>
            </a:pPr>
            <a:r>
              <a:rPr lang="cs-CZ" sz="1800" dirty="0" smtClean="0"/>
              <a:t>Pokud dráha není zrušena, byť je dávno nesjízdná či dokonce fyzicky téměř neexistuje, lze ji obnovit do původního stavu..</a:t>
            </a:r>
          </a:p>
          <a:p>
            <a:pPr eaLnBrk="1" hangingPunct="1">
              <a:buFontTx/>
              <a:buChar char="-"/>
            </a:pPr>
            <a:r>
              <a:rPr lang="cs-CZ" sz="1800" dirty="0" smtClean="0"/>
              <a:t>Jakmile dojde k jejímu zrušení, musí proběhnout rekolaudace, ovšem podle současných technických a stavebních norem. Obnovení provozu je pak téměř nereálné bez ohledu na případnou fyzickou existenci stavby.</a:t>
            </a:r>
          </a:p>
          <a:p>
            <a:pPr eaLnBrk="1" hangingPunct="1">
              <a:buFontTx/>
              <a:buChar char="-"/>
            </a:pPr>
            <a:endParaRPr lang="cs-CZ" sz="1800" dirty="0" smtClean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7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algn="l" eaLnBrk="1" hangingPunct="1"/>
            <a:r>
              <a:rPr lang="cs-CZ" sz="3200" b="1" dirty="0" smtClean="0"/>
              <a:t>Zákonné vztahy ke dráze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cs-CZ" sz="1800" smtClean="0"/>
              <a:t>                                                                                                  </a:t>
            </a:r>
          </a:p>
          <a:p>
            <a:pPr eaLnBrk="1" hangingPunct="1">
              <a:buFontTx/>
              <a:buNone/>
            </a:pPr>
            <a:endParaRPr lang="cs-CZ" sz="1800" smtClean="0"/>
          </a:p>
          <a:p>
            <a:pPr eaLnBrk="1" hangingPunct="1">
              <a:buFontTx/>
              <a:buNone/>
            </a:pPr>
            <a:r>
              <a:rPr lang="cs-CZ" sz="1800" smtClean="0"/>
              <a:t>                                                                                           </a:t>
            </a:r>
          </a:p>
          <a:p>
            <a:pPr eaLnBrk="1" hangingPunct="1"/>
            <a:r>
              <a:rPr lang="cs-CZ" sz="1800" b="1" smtClean="0"/>
              <a:t>                                                                                             </a:t>
            </a:r>
            <a:r>
              <a:rPr lang="cs-CZ" sz="2400" b="1" smtClean="0"/>
              <a:t>Provozovatel dráhy</a:t>
            </a:r>
          </a:p>
          <a:p>
            <a:pPr eaLnBrk="1" hangingPunct="1"/>
            <a:endParaRPr lang="cs-CZ" sz="2400" b="1" smtClean="0"/>
          </a:p>
          <a:p>
            <a:pPr eaLnBrk="1" hangingPunct="1">
              <a:buFont typeface="Arial" charset="0"/>
              <a:buNone/>
            </a:pPr>
            <a:r>
              <a:rPr lang="cs-CZ" sz="2400" b="1" smtClean="0"/>
              <a:t>Provozovatel drážní dopravy</a:t>
            </a:r>
          </a:p>
          <a:p>
            <a:pPr eaLnBrk="1" hangingPunct="1"/>
            <a:endParaRPr lang="cs-CZ" sz="2400" b="1" smtClean="0"/>
          </a:p>
          <a:p>
            <a:pPr eaLnBrk="1" hangingPunct="1"/>
            <a:endParaRPr lang="cs-CZ" sz="2400" b="1" smtClean="0"/>
          </a:p>
          <a:p>
            <a:pPr eaLnBrk="1" hangingPunct="1"/>
            <a:endParaRPr lang="cs-CZ" sz="2400" b="1" smtClean="0"/>
          </a:p>
          <a:p>
            <a:pPr eaLnBrk="1" hangingPunct="1">
              <a:buFont typeface="Arial" charset="0"/>
              <a:buNone/>
            </a:pPr>
            <a:r>
              <a:rPr lang="cs-CZ" sz="2400" b="1" smtClean="0"/>
              <a:t>Vlastník dráhy</a:t>
            </a:r>
            <a:endParaRPr lang="cs-CZ" sz="1800" b="1" smtClean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67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6"/>
          <p:cNvSpPr>
            <a:spLocks noGrp="1" noChangeArrowheads="1"/>
          </p:cNvSpPr>
          <p:nvPr>
            <p:ph type="title"/>
          </p:nvPr>
        </p:nvSpPr>
        <p:spPr>
          <a:xfrm>
            <a:off x="468313" y="333375"/>
            <a:ext cx="8229600" cy="633413"/>
          </a:xfrm>
        </p:spPr>
        <p:txBody>
          <a:bodyPr/>
          <a:lstStyle/>
          <a:p>
            <a:pPr algn="l" eaLnBrk="1" hangingPunct="1"/>
            <a:r>
              <a:rPr lang="cs-CZ" sz="2400" b="1" dirty="0" smtClean="0"/>
              <a:t>Financování drah a drážní dopravy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00108"/>
            <a:ext cx="8229600" cy="5643602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000" b="1" dirty="0" smtClean="0"/>
              <a:t>Infrastruktura</a:t>
            </a:r>
          </a:p>
          <a:p>
            <a:pPr lvl="1" eaLnBrk="1" hangingPunct="1"/>
            <a:r>
              <a:rPr lang="cs-CZ" sz="2000" dirty="0" smtClean="0"/>
              <a:t>Údržba dopravní cesty veřejných drah (celostátních a regionálních) je financována Státním fondem dopravní infrastruktury. Zatímco SŽDC dostává přibližně 800 tis. Kč/km/rok, nestátní provozovatelé zhruba 300 tis. Kč/km/rok.</a:t>
            </a:r>
          </a:p>
          <a:p>
            <a:pPr lvl="1" eaLnBrk="1" hangingPunct="1"/>
            <a:r>
              <a:rPr lang="cs-CZ" sz="2000" dirty="0" smtClean="0"/>
              <a:t>Investice jsou také velkou měrou financovány SFDI. Musí být však schváleny Ministerstvem dopravy.</a:t>
            </a:r>
          </a:p>
          <a:p>
            <a:pPr eaLnBrk="1" hangingPunct="1">
              <a:buNone/>
            </a:pPr>
            <a:r>
              <a:rPr lang="cs-CZ" sz="2000" b="1" dirty="0" smtClean="0"/>
              <a:t>Provoz</a:t>
            </a:r>
          </a:p>
          <a:p>
            <a:pPr lvl="1" eaLnBrk="1" hangingPunct="1"/>
            <a:r>
              <a:rPr lang="cs-CZ" sz="2000" dirty="0" smtClean="0"/>
              <a:t>Doprava ve veřejném zájmu je financována objednateli dle zákona 194/2010 o veřejné přepravě cestujících formou úhrady prokazatelné ztráty. Zákonnými objednateli mohou být stát, kraje nebo obce.</a:t>
            </a:r>
          </a:p>
          <a:p>
            <a:pPr lvl="1" eaLnBrk="1" hangingPunct="1"/>
            <a:r>
              <a:rPr lang="cs-CZ" sz="2000" dirty="0" smtClean="0"/>
              <a:t>Krajům stát přispívá na každou korunu úhrady prokazatelné ztráty železniční dopravy přibližně 50 hal. Dle memoranda z r. 2009.</a:t>
            </a:r>
          </a:p>
          <a:p>
            <a:pPr lvl="1" eaLnBrk="1" hangingPunct="1"/>
            <a:r>
              <a:rPr lang="cs-CZ" sz="2000" dirty="0" smtClean="0"/>
              <a:t>Výše úhrady prokazatelné ztráty se pohybuje od cca. 105 Kč/</a:t>
            </a:r>
            <a:r>
              <a:rPr lang="cs-CZ" sz="2000" dirty="0" err="1" smtClean="0"/>
              <a:t>vlkm</a:t>
            </a:r>
            <a:r>
              <a:rPr lang="cs-CZ" sz="2000" dirty="0" smtClean="0"/>
              <a:t> až po 55 Kč/</a:t>
            </a:r>
            <a:r>
              <a:rPr lang="cs-CZ" sz="2000" dirty="0" err="1" smtClean="0"/>
              <a:t>vlkm</a:t>
            </a:r>
            <a:r>
              <a:rPr lang="cs-CZ" sz="2000" dirty="0" smtClean="0"/>
              <a:t> podle kraje a dopravce.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bright="34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 algn="l" eaLnBrk="1" hangingPunct="1"/>
            <a:r>
              <a:rPr lang="cs-CZ" sz="2400" b="1" dirty="0" smtClean="0"/>
              <a:t>Usnesení vlády č. 416/2012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28625" y="1000125"/>
            <a:ext cx="8229600" cy="4929188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cs-CZ" sz="2000" dirty="0" smtClean="0"/>
              <a:t>Klíčový a dlouho očekávaný materiál, stanovící metodiku převodu regionálních drah na obce, jejich sdružení a případně kraje.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cs-CZ" sz="2000" dirty="0" smtClean="0"/>
              <a:t>V prvním kroku budou dráhy nabídnuty za odhadní cenu všem zájemcům s podmínkou zajištění provozování dráhy nejméně po dobu pěti let.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cs-CZ" sz="2000" dirty="0" smtClean="0"/>
              <a:t>Protože se nikdo nepřihlásí, budou nabídnuty za stejných podmínek převodem na municipality.</a:t>
            </a:r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cs-CZ" sz="2000" dirty="0" smtClean="0"/>
              <a:t>Teprve poté budou dráhy ve správním řízení zrušeny.</a:t>
            </a:r>
            <a:endParaRPr lang="cs-CZ" sz="2000" b="1" dirty="0" smtClean="0"/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cs-CZ" sz="2000" b="1" dirty="0" smtClean="0"/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cs-CZ" sz="2000" b="1" dirty="0" smtClean="0"/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cs-CZ" sz="2000" b="1" dirty="0" smtClean="0"/>
          </a:p>
          <a:p>
            <a:pPr eaLnBrk="1" hangingPunct="1">
              <a:lnSpc>
                <a:spcPct val="90000"/>
              </a:lnSpc>
              <a:buFontTx/>
              <a:buChar char="-"/>
            </a:pPr>
            <a:endParaRPr lang="cs-CZ" sz="2000" b="1" dirty="0" smtClean="0"/>
          </a:p>
          <a:p>
            <a:pPr eaLnBrk="1" hangingPunct="1">
              <a:lnSpc>
                <a:spcPct val="90000"/>
              </a:lnSpc>
              <a:buFontTx/>
              <a:buChar char="-"/>
            </a:pPr>
            <a:r>
              <a:rPr lang="cs-CZ" sz="2000" b="1" dirty="0" smtClean="0"/>
              <a:t>Dráhy budou nabízeny zásadně jakožto funkční celky včetně všech budov a zařízení.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bright="46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 algn="l" eaLnBrk="1" hangingPunct="1"/>
            <a:r>
              <a:rPr lang="cs-CZ" sz="2400" b="1" dirty="0" smtClean="0"/>
              <a:t>Aktuální stav plnění usnesení vlády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2000" b="1" dirty="0" smtClean="0"/>
              <a:t>Bylo vybráno prvních 5 tratí, které byly nabídnuty k prodeji za stanovené ceny:</a:t>
            </a:r>
          </a:p>
          <a:p>
            <a:pPr eaLnBrk="1" hangingPunct="1">
              <a:buFontTx/>
              <a:buChar char="-"/>
            </a:pPr>
            <a:r>
              <a:rPr lang="cs-CZ" sz="2000" b="1" dirty="0" smtClean="0"/>
              <a:t>Čejč – Uhřice u Kyjova</a:t>
            </a:r>
          </a:p>
          <a:p>
            <a:pPr eaLnBrk="1" hangingPunct="1">
              <a:buFontTx/>
              <a:buChar char="-"/>
            </a:pPr>
            <a:r>
              <a:rPr lang="cs-CZ" sz="2000" b="1" dirty="0" smtClean="0"/>
              <a:t>Čelákovice – Mochov</a:t>
            </a:r>
          </a:p>
          <a:p>
            <a:pPr eaLnBrk="1" hangingPunct="1">
              <a:buFontTx/>
              <a:buChar char="-"/>
            </a:pPr>
            <a:r>
              <a:rPr lang="cs-CZ" sz="2000" b="1" dirty="0" smtClean="0"/>
              <a:t>Dolní Bousov – Kopidlno</a:t>
            </a:r>
          </a:p>
          <a:p>
            <a:pPr eaLnBrk="1" hangingPunct="1">
              <a:buFontTx/>
              <a:buChar char="-"/>
            </a:pPr>
            <a:r>
              <a:rPr lang="cs-CZ" sz="2000" b="1" dirty="0" smtClean="0"/>
              <a:t>Kralovice – Mladotice</a:t>
            </a:r>
          </a:p>
          <a:p>
            <a:pPr eaLnBrk="1" hangingPunct="1">
              <a:buFontTx/>
              <a:buChar char="-"/>
            </a:pPr>
            <a:r>
              <a:rPr lang="cs-CZ" sz="2000" b="1" dirty="0" smtClean="0"/>
              <a:t>Čížkovice – Obrnice</a:t>
            </a:r>
          </a:p>
          <a:p>
            <a:pPr marL="0" indent="0" eaLnBrk="1" hangingPunct="1">
              <a:buNone/>
            </a:pPr>
            <a:r>
              <a:rPr lang="cs-CZ" sz="2000" b="1" dirty="0" smtClean="0"/>
              <a:t>Za nabídkové ceny nebyla žádná z tratí prodána. V současné době SŽDC </a:t>
            </a:r>
            <a:r>
              <a:rPr lang="cs-CZ" sz="2000" b="1" dirty="0" smtClean="0"/>
              <a:t>nabídla tratě za výrazně snížené ceny, ale protože došlo ke změně podmínek nabytí novým vlastníkem, opět nedošlo k prodeji.</a:t>
            </a:r>
            <a:endParaRPr lang="cs-CZ" sz="2000" b="1" dirty="0"/>
          </a:p>
          <a:p>
            <a:pPr eaLnBrk="1" hangingPunct="1">
              <a:buFontTx/>
              <a:buChar char="-"/>
            </a:pPr>
            <a:endParaRPr lang="cs-CZ" sz="2000" b="1" dirty="0" smtClean="0"/>
          </a:p>
          <a:p>
            <a:pPr eaLnBrk="1" hangingPunct="1">
              <a:buFont typeface="Arial" charset="0"/>
              <a:buNone/>
            </a:pPr>
            <a:endParaRPr lang="cs-CZ" sz="2000" b="1" dirty="0" smtClean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58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 algn="l" eaLnBrk="1" hangingPunct="1"/>
            <a:r>
              <a:rPr lang="cs-CZ" sz="2400" b="1" dirty="0" smtClean="0"/>
              <a:t>Doprava ve veřejném zájmu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484313"/>
            <a:ext cx="8229600" cy="4641850"/>
          </a:xfrm>
        </p:spPr>
        <p:txBody>
          <a:bodyPr/>
          <a:lstStyle/>
          <a:p>
            <a:pPr eaLnBrk="1" hangingPunct="1">
              <a:buFontTx/>
              <a:buChar char="-"/>
            </a:pPr>
            <a:r>
              <a:rPr lang="cs-CZ" sz="1800" b="1" dirty="0" smtClean="0"/>
              <a:t>Zákon </a:t>
            </a:r>
            <a:r>
              <a:rPr lang="cs-CZ" sz="1800" b="1" dirty="0"/>
              <a:t>194/2010 o veřejné přepravě </a:t>
            </a:r>
            <a:r>
              <a:rPr lang="cs-CZ" sz="1800" b="1" dirty="0" smtClean="0"/>
              <a:t>cestujících</a:t>
            </a:r>
          </a:p>
          <a:p>
            <a:pPr eaLnBrk="1" hangingPunct="1">
              <a:buFontTx/>
              <a:buChar char="-"/>
            </a:pPr>
            <a:r>
              <a:rPr lang="cs-CZ" sz="1800" b="1" dirty="0"/>
              <a:t>Nařízení Evropského parlamentu a Rady (ES) č. 1370/2007 ze dne 23. října 2007 o veřejných službách v přepravě cestujících po železnici a </a:t>
            </a:r>
            <a:r>
              <a:rPr lang="cs-CZ" sz="1800" b="1" dirty="0" smtClean="0"/>
              <a:t>silnici</a:t>
            </a:r>
          </a:p>
          <a:p>
            <a:pPr eaLnBrk="1" hangingPunct="1">
              <a:buFontTx/>
              <a:buChar char="-"/>
            </a:pPr>
            <a:r>
              <a:rPr lang="cs-CZ" sz="1800" b="1" dirty="0" smtClean="0"/>
              <a:t>Co je to turistická doprava? aneb obecně šířená a oblíbená mystifikace objednatelů dopravy</a:t>
            </a: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82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400" b="1" dirty="0" smtClean="0"/>
              <a:t>Děkuji za pozornost!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cs-CZ" sz="2000" b="1" dirty="0"/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1307</TotalTime>
  <Words>593</Words>
  <Application>Microsoft Office PowerPoint</Application>
  <PresentationFormat>Předvádění na obrazovce (4:3)</PresentationFormat>
  <Paragraphs>66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Dráhy jako právní blackbox</vt:lpstr>
      <vt:lpstr>Podnikatelská činnost na dráhách</vt:lpstr>
      <vt:lpstr>Právní stav na dráhách </vt:lpstr>
      <vt:lpstr>Zákonné vztahy ke dráze</vt:lpstr>
      <vt:lpstr>Financování drah a drážní dopravy</vt:lpstr>
      <vt:lpstr>Usnesení vlády č. 416/2012</vt:lpstr>
      <vt:lpstr>Aktuální stav plnění usnesení vlády</vt:lpstr>
      <vt:lpstr>Doprava ve veřejném zájmu</vt:lpstr>
      <vt:lpstr>Děkuji za pozornost!</vt:lpstr>
    </vt:vector>
  </TitlesOfParts>
  <Company>Repro-grafie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Anna Šatavová</dc:creator>
  <cp:lastModifiedBy>Šatava</cp:lastModifiedBy>
  <cp:revision>67</cp:revision>
  <dcterms:created xsi:type="dcterms:W3CDTF">2009-11-15T10:32:12Z</dcterms:created>
  <dcterms:modified xsi:type="dcterms:W3CDTF">2015-10-04T15:35:59Z</dcterms:modified>
</cp:coreProperties>
</file>