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2" r:id="rId4"/>
    <p:sldId id="263" r:id="rId5"/>
    <p:sldId id="264" r:id="rId6"/>
    <p:sldId id="267" r:id="rId7"/>
    <p:sldId id="258" r:id="rId8"/>
    <p:sldId id="266" r:id="rId9"/>
    <p:sldId id="259" r:id="rId10"/>
    <p:sldId id="261" r:id="rId11"/>
    <p:sldId id="268" r:id="rId12"/>
    <p:sldId id="269" r:id="rId13"/>
    <p:sldId id="270" r:id="rId14"/>
    <p:sldId id="271" r:id="rId15"/>
    <p:sldId id="274" r:id="rId16"/>
    <p:sldId id="276" r:id="rId17"/>
    <p:sldId id="277" r:id="rId18"/>
    <p:sldId id="278" r:id="rId19"/>
    <p:sldId id="279" r:id="rId20"/>
    <p:sldId id="280" r:id="rId21"/>
    <p:sldId id="272" r:id="rId22"/>
    <p:sldId id="273" r:id="rId23"/>
    <p:sldId id="260" r:id="rId24"/>
    <p:sldId id="275"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GERIATRICUS Z.S. - LokZS ČR</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6B5973-FB39-4688-9350-8373BAFC7AF8}" type="datetimeFigureOut">
              <a:rPr lang="cs-CZ" smtClean="0"/>
              <a:pPr/>
              <a:t>5. 5. 2015</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cs-CZ" smtClean="0"/>
              <a:t>www.e911.cz - Damian Kajaba</a:t>
            </a: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DA5C56-EF86-4705-85FA-2E58F2079FAA}" type="slidenum">
              <a:rPr lang="cs-CZ" smtClean="0"/>
              <a:pPr/>
              <a:t>‹#›</a:t>
            </a:fld>
            <a:endParaRPr lang="cs-CZ"/>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GERIATRICUS Z.S. - LokZS ČR</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FE5CE-2489-4ED2-8811-56C362377247}" type="datetimeFigureOut">
              <a:rPr lang="cs-CZ" smtClean="0"/>
              <a:pPr/>
              <a:t>5. 5. 2015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cs-CZ" smtClean="0"/>
              <a:t>www.e911.cz - Damian Kajaba</a:t>
            </a: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B782E-FE6C-4E62-87C3-BE19392C25AD}" type="slidenum">
              <a:rPr lang="cs-CZ" smtClean="0"/>
              <a:pPr/>
              <a:t>‹#›</a:t>
            </a:fld>
            <a:endParaRPr lang="cs-CZ"/>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5" name="Zástupný symbol pro zápatí 4"/>
          <p:cNvSpPr>
            <a:spLocks noGrp="1"/>
          </p:cNvSpPr>
          <p:nvPr>
            <p:ph type="ftr" sz="quarter" idx="10"/>
          </p:nvPr>
        </p:nvSpPr>
        <p:spPr/>
        <p:txBody>
          <a:bodyPr/>
          <a:lstStyle/>
          <a:p>
            <a:r>
              <a:rPr lang="cs-CZ" smtClean="0"/>
              <a:t>www.e911.cz - Damian Kajaba</a:t>
            </a:r>
            <a:endParaRPr lang="cs-CZ"/>
          </a:p>
        </p:txBody>
      </p:sp>
      <p:sp>
        <p:nvSpPr>
          <p:cNvPr id="6" name="Zástupný symbol pro záhlaví 5"/>
          <p:cNvSpPr>
            <a:spLocks noGrp="1"/>
          </p:cNvSpPr>
          <p:nvPr>
            <p:ph type="hdr" sz="quarter" idx="11"/>
          </p:nvPr>
        </p:nvSpPr>
        <p:spPr/>
        <p:txBody>
          <a:bodyPr/>
          <a:lstStyle/>
          <a:p>
            <a:r>
              <a:rPr lang="cs-CZ" smtClean="0"/>
              <a:t>GERIATRICUS Z.S. - LokZS ČR</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r>
              <a:rPr lang="cs-CZ" smtClean="0"/>
              <a:t>GERIATRICUS Z.S. - LokZS ČR</a:t>
            </a:r>
            <a:endParaRPr lang="cs-CZ"/>
          </a:p>
        </p:txBody>
      </p:sp>
      <p:sp>
        <p:nvSpPr>
          <p:cNvPr id="5" name="Zástupný symbol pro zápatí 4"/>
          <p:cNvSpPr>
            <a:spLocks noGrp="1"/>
          </p:cNvSpPr>
          <p:nvPr>
            <p:ph type="ftr" sz="quarter" idx="11"/>
          </p:nvPr>
        </p:nvSpPr>
        <p:spPr/>
        <p:txBody>
          <a:bodyPr/>
          <a:lstStyle/>
          <a:p>
            <a:r>
              <a:rPr lang="cs-CZ" smtClean="0"/>
              <a:t>www.e911.cz - Damian Kajaba</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E589CFD6-C1FD-4CAC-8BC4-8DD6EE9ACB39}" type="datetime1">
              <a:rPr lang="cs-CZ" smtClean="0"/>
              <a:pPr/>
              <a:t>5. 5. 2015</a:t>
            </a:fld>
            <a:endParaRPr lang="cs-CZ"/>
          </a:p>
        </p:txBody>
      </p:sp>
      <p:sp>
        <p:nvSpPr>
          <p:cNvPr id="5" name="Zástupný symbol pro zápatí 4"/>
          <p:cNvSpPr>
            <a:spLocks noGrp="1"/>
          </p:cNvSpPr>
          <p:nvPr>
            <p:ph type="ftr" sz="quarter" idx="11"/>
          </p:nvPr>
        </p:nvSpPr>
        <p:spPr/>
        <p:txBody>
          <a:bodyPr/>
          <a:lstStyle/>
          <a:p>
            <a:r>
              <a:rPr lang="cs-CZ" smtClean="0"/>
              <a:t>GERIATRICUS Z.S. - LokZS ČR - www.e911.cz</a:t>
            </a:r>
            <a:endParaRPr lang="cs-CZ"/>
          </a:p>
        </p:txBody>
      </p:sp>
      <p:sp>
        <p:nvSpPr>
          <p:cNvPr id="6" name="Zástupný symbol pro číslo snímku 5"/>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8008E1-9A5D-4349-B2B5-6F5CAC27B549}" type="datetime1">
              <a:rPr lang="cs-CZ" smtClean="0"/>
              <a:pPr/>
              <a:t>5. 5. 2015</a:t>
            </a:fld>
            <a:endParaRPr lang="cs-CZ"/>
          </a:p>
        </p:txBody>
      </p:sp>
      <p:sp>
        <p:nvSpPr>
          <p:cNvPr id="5" name="Zástupný symbol pro zápatí 4"/>
          <p:cNvSpPr>
            <a:spLocks noGrp="1"/>
          </p:cNvSpPr>
          <p:nvPr>
            <p:ph type="ftr" sz="quarter" idx="11"/>
          </p:nvPr>
        </p:nvSpPr>
        <p:spPr/>
        <p:txBody>
          <a:bodyPr/>
          <a:lstStyle/>
          <a:p>
            <a:r>
              <a:rPr lang="cs-CZ" smtClean="0"/>
              <a:t>GERIATRICUS Z.S. - LokZS ČR - www.e911.cz</a:t>
            </a:r>
            <a:endParaRPr lang="cs-CZ"/>
          </a:p>
        </p:txBody>
      </p:sp>
      <p:sp>
        <p:nvSpPr>
          <p:cNvPr id="6" name="Zástupný symbol pro číslo snímku 5"/>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3B951D0-1D88-4129-8C51-88EFF0D33C4C}" type="datetime1">
              <a:rPr lang="cs-CZ" smtClean="0"/>
              <a:pPr/>
              <a:t>5. 5. 2015</a:t>
            </a:fld>
            <a:endParaRPr lang="cs-CZ"/>
          </a:p>
        </p:txBody>
      </p:sp>
      <p:sp>
        <p:nvSpPr>
          <p:cNvPr id="5" name="Zástupný symbol pro zápatí 4"/>
          <p:cNvSpPr>
            <a:spLocks noGrp="1"/>
          </p:cNvSpPr>
          <p:nvPr>
            <p:ph type="ftr" sz="quarter" idx="11"/>
          </p:nvPr>
        </p:nvSpPr>
        <p:spPr/>
        <p:txBody>
          <a:bodyPr/>
          <a:lstStyle/>
          <a:p>
            <a:r>
              <a:rPr lang="cs-CZ" smtClean="0"/>
              <a:t>GERIATRICUS Z.S. - LokZS ČR - www.e911.cz</a:t>
            </a:r>
            <a:endParaRPr lang="cs-CZ"/>
          </a:p>
        </p:txBody>
      </p:sp>
      <p:sp>
        <p:nvSpPr>
          <p:cNvPr id="6" name="Zástupný symbol pro číslo snímku 5"/>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C394694-9769-4352-820D-0A99100C1CD4}" type="datetime1">
              <a:rPr lang="cs-CZ" smtClean="0"/>
              <a:pPr/>
              <a:t>5. 5. 2015</a:t>
            </a:fld>
            <a:endParaRPr lang="cs-CZ"/>
          </a:p>
        </p:txBody>
      </p:sp>
      <p:sp>
        <p:nvSpPr>
          <p:cNvPr id="5" name="Zástupný symbol pro zápatí 4"/>
          <p:cNvSpPr>
            <a:spLocks noGrp="1"/>
          </p:cNvSpPr>
          <p:nvPr>
            <p:ph type="ftr" sz="quarter" idx="11"/>
          </p:nvPr>
        </p:nvSpPr>
        <p:spPr/>
        <p:txBody>
          <a:bodyPr/>
          <a:lstStyle/>
          <a:p>
            <a:r>
              <a:rPr lang="cs-CZ" smtClean="0"/>
              <a:t>GERIATRICUS Z.S. - LokZS ČR - www.e911.cz</a:t>
            </a:r>
            <a:endParaRPr lang="cs-CZ"/>
          </a:p>
        </p:txBody>
      </p:sp>
      <p:sp>
        <p:nvSpPr>
          <p:cNvPr id="6" name="Zástupný symbol pro číslo snímku 5"/>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B708CE10-1084-4E90-AA7F-49DCD0487B5B}" type="datetime1">
              <a:rPr lang="cs-CZ" smtClean="0"/>
              <a:pPr/>
              <a:t>5. 5. 2015</a:t>
            </a:fld>
            <a:endParaRPr lang="cs-CZ"/>
          </a:p>
        </p:txBody>
      </p:sp>
      <p:sp>
        <p:nvSpPr>
          <p:cNvPr id="5" name="Zástupný symbol pro zápatí 4"/>
          <p:cNvSpPr>
            <a:spLocks noGrp="1"/>
          </p:cNvSpPr>
          <p:nvPr>
            <p:ph type="ftr" sz="quarter" idx="11"/>
          </p:nvPr>
        </p:nvSpPr>
        <p:spPr/>
        <p:txBody>
          <a:bodyPr/>
          <a:lstStyle/>
          <a:p>
            <a:r>
              <a:rPr lang="cs-CZ" smtClean="0"/>
              <a:t>GERIATRICUS Z.S. - LokZS ČR - www.e911.cz</a:t>
            </a:r>
            <a:endParaRPr lang="cs-CZ"/>
          </a:p>
        </p:txBody>
      </p:sp>
      <p:sp>
        <p:nvSpPr>
          <p:cNvPr id="6" name="Zástupný symbol pro číslo snímku 5"/>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D5F1C7A-030F-4C8B-8E52-461C9D4680D3}" type="datetime1">
              <a:rPr lang="cs-CZ" smtClean="0"/>
              <a:pPr/>
              <a:t>5. 5. 2015</a:t>
            </a:fld>
            <a:endParaRPr lang="cs-CZ"/>
          </a:p>
        </p:txBody>
      </p:sp>
      <p:sp>
        <p:nvSpPr>
          <p:cNvPr id="6" name="Zástupný symbol pro zápatí 5"/>
          <p:cNvSpPr>
            <a:spLocks noGrp="1"/>
          </p:cNvSpPr>
          <p:nvPr>
            <p:ph type="ftr" sz="quarter" idx="11"/>
          </p:nvPr>
        </p:nvSpPr>
        <p:spPr/>
        <p:txBody>
          <a:bodyPr/>
          <a:lstStyle/>
          <a:p>
            <a:r>
              <a:rPr lang="cs-CZ" smtClean="0"/>
              <a:t>GERIATRICUS Z.S. - LokZS ČR - www.e911.cz</a:t>
            </a:r>
            <a:endParaRPr lang="cs-CZ"/>
          </a:p>
        </p:txBody>
      </p:sp>
      <p:sp>
        <p:nvSpPr>
          <p:cNvPr id="7" name="Zástupný symbol pro číslo snímku 6"/>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A55A06F-2B45-4A7F-BD54-4C65F60307B6}" type="datetime1">
              <a:rPr lang="cs-CZ" smtClean="0"/>
              <a:pPr/>
              <a:t>5. 5. 2015</a:t>
            </a:fld>
            <a:endParaRPr lang="cs-CZ"/>
          </a:p>
        </p:txBody>
      </p:sp>
      <p:sp>
        <p:nvSpPr>
          <p:cNvPr id="8" name="Zástupný symbol pro zápatí 7"/>
          <p:cNvSpPr>
            <a:spLocks noGrp="1"/>
          </p:cNvSpPr>
          <p:nvPr>
            <p:ph type="ftr" sz="quarter" idx="11"/>
          </p:nvPr>
        </p:nvSpPr>
        <p:spPr/>
        <p:txBody>
          <a:bodyPr/>
          <a:lstStyle/>
          <a:p>
            <a:r>
              <a:rPr lang="cs-CZ" smtClean="0"/>
              <a:t>GERIATRICUS Z.S. - LokZS ČR - www.e911.cz</a:t>
            </a:r>
            <a:endParaRPr lang="cs-CZ"/>
          </a:p>
        </p:txBody>
      </p:sp>
      <p:sp>
        <p:nvSpPr>
          <p:cNvPr id="9" name="Zástupný symbol pro číslo snímku 8"/>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AAC2E7CC-3EAA-45A1-89EB-87A32C70BD1B}" type="datetime1">
              <a:rPr lang="cs-CZ" smtClean="0"/>
              <a:pPr/>
              <a:t>5. 5. 2015</a:t>
            </a:fld>
            <a:endParaRPr lang="cs-CZ"/>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sp>
        <p:nvSpPr>
          <p:cNvPr id="5" name="Zástupný symbol pro číslo snímku 4"/>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9719BE5-1FD2-4689-BC43-2591EF518F5B}" type="datetime1">
              <a:rPr lang="cs-CZ" smtClean="0"/>
              <a:pPr/>
              <a:t>5. 5. 2015</a:t>
            </a:fld>
            <a:endParaRPr lang="cs-CZ"/>
          </a:p>
        </p:txBody>
      </p:sp>
      <p:sp>
        <p:nvSpPr>
          <p:cNvPr id="3" name="Zástupný symbol pro zápatí 2"/>
          <p:cNvSpPr>
            <a:spLocks noGrp="1"/>
          </p:cNvSpPr>
          <p:nvPr>
            <p:ph type="ftr" sz="quarter" idx="11"/>
          </p:nvPr>
        </p:nvSpPr>
        <p:spPr/>
        <p:txBody>
          <a:bodyPr/>
          <a:lstStyle/>
          <a:p>
            <a:r>
              <a:rPr lang="cs-CZ" smtClean="0"/>
              <a:t>GERIATRICUS Z.S. - LokZS ČR - www.e911.cz</a:t>
            </a:r>
            <a:endParaRPr lang="cs-CZ"/>
          </a:p>
        </p:txBody>
      </p:sp>
      <p:sp>
        <p:nvSpPr>
          <p:cNvPr id="4" name="Zástupný symbol pro číslo snímku 3"/>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39F5640-3200-4F94-99EF-09ACB1DF0ACF}" type="datetime1">
              <a:rPr lang="cs-CZ" smtClean="0"/>
              <a:pPr/>
              <a:t>5. 5. 2015</a:t>
            </a:fld>
            <a:endParaRPr lang="cs-CZ"/>
          </a:p>
        </p:txBody>
      </p:sp>
      <p:sp>
        <p:nvSpPr>
          <p:cNvPr id="6" name="Zástupný symbol pro zápatí 5"/>
          <p:cNvSpPr>
            <a:spLocks noGrp="1"/>
          </p:cNvSpPr>
          <p:nvPr>
            <p:ph type="ftr" sz="quarter" idx="11"/>
          </p:nvPr>
        </p:nvSpPr>
        <p:spPr/>
        <p:txBody>
          <a:bodyPr/>
          <a:lstStyle/>
          <a:p>
            <a:r>
              <a:rPr lang="cs-CZ" smtClean="0"/>
              <a:t>GERIATRICUS Z.S. - LokZS ČR - www.e911.cz</a:t>
            </a:r>
            <a:endParaRPr lang="cs-CZ"/>
          </a:p>
        </p:txBody>
      </p:sp>
      <p:sp>
        <p:nvSpPr>
          <p:cNvPr id="7" name="Zástupný symbol pro číslo snímku 6"/>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432E45-88BC-484D-A41F-E4FA92A6948A}" type="datetime1">
              <a:rPr lang="cs-CZ" smtClean="0"/>
              <a:pPr/>
              <a:t>5. 5. 2015</a:t>
            </a:fld>
            <a:endParaRPr lang="cs-CZ"/>
          </a:p>
        </p:txBody>
      </p:sp>
      <p:sp>
        <p:nvSpPr>
          <p:cNvPr id="6" name="Zástupný symbol pro zápatí 5"/>
          <p:cNvSpPr>
            <a:spLocks noGrp="1"/>
          </p:cNvSpPr>
          <p:nvPr>
            <p:ph type="ftr" sz="quarter" idx="11"/>
          </p:nvPr>
        </p:nvSpPr>
        <p:spPr/>
        <p:txBody>
          <a:bodyPr/>
          <a:lstStyle/>
          <a:p>
            <a:r>
              <a:rPr lang="cs-CZ" smtClean="0"/>
              <a:t>GERIATRICUS Z.S. - LokZS ČR - www.e911.cz</a:t>
            </a:r>
            <a:endParaRPr lang="cs-CZ"/>
          </a:p>
        </p:txBody>
      </p:sp>
      <p:sp>
        <p:nvSpPr>
          <p:cNvPr id="7" name="Zástupný symbol pro číslo snímku 6"/>
          <p:cNvSpPr>
            <a:spLocks noGrp="1"/>
          </p:cNvSpPr>
          <p:nvPr>
            <p:ph type="sldNum" sz="quarter" idx="12"/>
          </p:nvPr>
        </p:nvSpPr>
        <p:spPr/>
        <p:txBody>
          <a:bodyPr/>
          <a:lstStyle/>
          <a:p>
            <a:fld id="{FAAC96D2-8FE1-430E-BEA1-33C3C9B155EC}"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B61E2-79BC-42BF-8036-FE3A0994DFEB}" type="datetime1">
              <a:rPr lang="cs-CZ" smtClean="0"/>
              <a:pPr/>
              <a:t>5. 5. 2015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GERIATRICUS Z.S. - LokZS ČR - www.e911.cz</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C96D2-8FE1-430E-BEA1-33C3C9B155EC}"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e911.cz/" TargetMode="External"/><Relationship Id="rId7" Type="http://schemas.openxmlformats.org/officeDocument/2006/relationships/hyperlink" Target="http://www.facebook.com/GERIATRIC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merya.eu/" TargetMode="External"/><Relationship Id="rId5" Type="http://schemas.openxmlformats.org/officeDocument/2006/relationships/hyperlink" Target="http://www.sosklicenka.cz/" TargetMode="External"/><Relationship Id="rId4" Type="http://schemas.openxmlformats.org/officeDocument/2006/relationships/hyperlink" Target="http://www.ronyo.cz/"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Urgentní lokalizace osob v nouzi</a:t>
            </a:r>
            <a:endParaRPr lang="cs-CZ" dirty="0"/>
          </a:p>
        </p:txBody>
      </p:sp>
      <p:sp>
        <p:nvSpPr>
          <p:cNvPr id="3" name="Podnadpis 2"/>
          <p:cNvSpPr>
            <a:spLocks noGrp="1"/>
          </p:cNvSpPr>
          <p:nvPr>
            <p:ph type="subTitle" idx="1"/>
          </p:nvPr>
        </p:nvSpPr>
        <p:spPr/>
        <p:txBody>
          <a:bodyPr/>
          <a:lstStyle/>
          <a:p>
            <a:r>
              <a:rPr lang="cs-CZ" dirty="0" smtClean="0"/>
              <a:t>…na počátku bylo světlo…</a:t>
            </a:r>
            <a:endParaRPr lang="cs-CZ" dirty="0"/>
          </a:p>
        </p:txBody>
      </p:sp>
      <p:pic>
        <p:nvPicPr>
          <p:cNvPr id="5" name="Obrázek 4" descr="masterlogo121.png"/>
          <p:cNvPicPr>
            <a:picLocks noChangeAspect="1"/>
          </p:cNvPicPr>
          <p:nvPr/>
        </p:nvPicPr>
        <p:blipFill>
          <a:blip r:embed="rId3" cstate="print"/>
          <a:stretch>
            <a:fillRect/>
          </a:stretch>
        </p:blipFill>
        <p:spPr>
          <a:xfrm>
            <a:off x="3635896" y="980728"/>
            <a:ext cx="5265857" cy="5256584"/>
          </a:xfrm>
          <a:prstGeom prst="rect">
            <a:avLst/>
          </a:prstGeom>
        </p:spPr>
      </p:pic>
      <p:sp>
        <p:nvSpPr>
          <p:cNvPr id="6" name="Zástupný symbol pro zápatí 5"/>
          <p:cNvSpPr>
            <a:spLocks noGrp="1"/>
          </p:cNvSpPr>
          <p:nvPr>
            <p:ph type="ftr" sz="quarter" idx="11"/>
          </p:nvPr>
        </p:nvSpPr>
        <p:spPr/>
        <p:txBody>
          <a:bodyPr/>
          <a:lstStyle/>
          <a:p>
            <a:r>
              <a:rPr lang="cs-CZ" smtClean="0"/>
              <a:t>GERIATRICUS Z.S. - LokZS ČR - www.e911.cz</a:t>
            </a:r>
            <a:endParaRPr lang="cs-CZ"/>
          </a:p>
        </p:txBody>
      </p:sp>
      <p:pic>
        <p:nvPicPr>
          <p:cNvPr id="7" name="Obrázek 6" descr="ronyo.jpg"/>
          <p:cNvPicPr>
            <a:picLocks noChangeAspect="1"/>
          </p:cNvPicPr>
          <p:nvPr/>
        </p:nvPicPr>
        <p:blipFill>
          <a:blip r:embed="rId4" cstate="print"/>
          <a:stretch>
            <a:fillRect/>
          </a:stretch>
        </p:blipFill>
        <p:spPr>
          <a:xfrm>
            <a:off x="179512" y="6021288"/>
            <a:ext cx="617981" cy="725149"/>
          </a:xfrm>
          <a:prstGeom prst="rect">
            <a:avLst/>
          </a:prstGeom>
        </p:spPr>
      </p:pic>
      <p:pic>
        <p:nvPicPr>
          <p:cNvPr id="8" name="Obrázek 7" descr="RTlogo-2.png"/>
          <p:cNvPicPr>
            <a:picLocks noChangeAspect="1"/>
          </p:cNvPicPr>
          <p:nvPr/>
        </p:nvPicPr>
        <p:blipFill>
          <a:blip r:embed="rId5" cstate="print"/>
          <a:stretch>
            <a:fillRect/>
          </a:stretch>
        </p:blipFill>
        <p:spPr>
          <a:xfrm>
            <a:off x="899592" y="5949280"/>
            <a:ext cx="764704" cy="7647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LokZS</a:t>
            </a:r>
            <a:r>
              <a:rPr lang="cs-CZ" dirty="0" smtClean="0"/>
              <a:t> je profesionální služba</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cs-CZ" dirty="0" smtClean="0"/>
              <a:t>Pro lokalizaci osob využívá </a:t>
            </a:r>
            <a:r>
              <a:rPr lang="cs-CZ" dirty="0" err="1" smtClean="0"/>
              <a:t>LokZS</a:t>
            </a:r>
            <a:r>
              <a:rPr lang="cs-CZ" dirty="0" smtClean="0"/>
              <a:t> ČR</a:t>
            </a:r>
          </a:p>
          <a:p>
            <a:r>
              <a:rPr lang="cs-CZ" dirty="0" smtClean="0"/>
              <a:t>AGPS/GSM lokátory kanadského výrobce LAIPAC </a:t>
            </a:r>
            <a:r>
              <a:rPr lang="cs-CZ" dirty="0" err="1" smtClean="0"/>
              <a:t>Inc</a:t>
            </a:r>
            <a:r>
              <a:rPr lang="cs-CZ" dirty="0" smtClean="0"/>
              <a:t>. – Kanada (S911 a LOLA)</a:t>
            </a:r>
          </a:p>
          <a:p>
            <a:r>
              <a:rPr lang="cs-CZ" dirty="0" smtClean="0"/>
              <a:t>RFID/RTLS </a:t>
            </a:r>
            <a:r>
              <a:rPr lang="cs-CZ" dirty="0" err="1" smtClean="0"/>
              <a:t>tagy</a:t>
            </a:r>
            <a:r>
              <a:rPr lang="cs-CZ" dirty="0" smtClean="0"/>
              <a:t> českého výrobce </a:t>
            </a:r>
            <a:r>
              <a:rPr lang="cs-CZ" dirty="0" err="1" smtClean="0"/>
              <a:t>Ronyo</a:t>
            </a:r>
            <a:r>
              <a:rPr lang="cs-CZ" dirty="0" smtClean="0"/>
              <a:t> Technologies s.r.o.</a:t>
            </a:r>
          </a:p>
          <a:p>
            <a:r>
              <a:rPr lang="cs-CZ" dirty="0" smtClean="0"/>
              <a:t>RTLS/GSM/AGPS – </a:t>
            </a:r>
            <a:r>
              <a:rPr lang="cs-CZ" dirty="0" err="1" smtClean="0"/>
              <a:t>Merya</a:t>
            </a:r>
            <a:r>
              <a:rPr lang="cs-CZ" dirty="0" smtClean="0"/>
              <a:t> RLHM </a:t>
            </a:r>
            <a:r>
              <a:rPr lang="cs-CZ" dirty="0" err="1" smtClean="0"/>
              <a:t>app</a:t>
            </a:r>
            <a:r>
              <a:rPr lang="cs-CZ" dirty="0" smtClean="0"/>
              <a:t> pro ANDROID</a:t>
            </a:r>
          </a:p>
          <a:p>
            <a:r>
              <a:rPr lang="cs-CZ" dirty="0" smtClean="0"/>
              <a:t>GSM NET mapové podklady vysílačů</a:t>
            </a:r>
          </a:p>
          <a:p>
            <a:r>
              <a:rPr lang="cs-CZ" dirty="0" smtClean="0"/>
              <a:t>Provoz vlastních chráněných datových center</a:t>
            </a:r>
          </a:p>
          <a:p>
            <a:r>
              <a:rPr lang="cs-CZ" dirty="0" smtClean="0"/>
              <a:t>Provoz a vývoj sítě BAN – kombi provoz všech lokalizačních mechanismů dostupných veřejnou cestou</a:t>
            </a:r>
          </a:p>
          <a:p>
            <a:r>
              <a:rPr lang="cs-CZ" dirty="0" smtClean="0"/>
              <a:t>Vlastní výjezdová vozidla pro lokalizaci a PNP s VRZ</a:t>
            </a:r>
          </a:p>
          <a:p>
            <a:r>
              <a:rPr lang="cs-CZ" dirty="0" smtClean="0"/>
              <a:t>Vlastní výjezdové skupiny psovodů a pátrací psy</a:t>
            </a:r>
          </a:p>
          <a:p>
            <a:r>
              <a:rPr lang="cs-CZ" dirty="0" smtClean="0"/>
              <a:t>Vlastní výjezdové skupiny hasičů - lezců</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 počátku bylo světlo…</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cs-CZ" dirty="0" smtClean="0"/>
              <a:t>Vznik unikátního lokalizačního mechanismu v rámci IZS, započal vývojem systému včasného varování okolního provozu o průjezdu jednoho či více vozidel s VRZ. Tento mechanismus současně účinně eliminuje možnost dopravní nehody dvou vozidel se zapnutým VRZ o vysoké svítivosti. Současně tento mechanismus, pracující na RFID bázi, umožňuje složkám IZS (modrý maják již osazen </a:t>
            </a:r>
            <a:r>
              <a:rPr lang="cs-CZ" dirty="0" err="1" smtClean="0"/>
              <a:t>tagem</a:t>
            </a:r>
            <a:r>
              <a:rPr lang="cs-CZ" dirty="0" smtClean="0"/>
              <a:t> BAN), naslouchat okolním </a:t>
            </a:r>
            <a:r>
              <a:rPr lang="cs-CZ" dirty="0" err="1" smtClean="0"/>
              <a:t>tagům</a:t>
            </a:r>
            <a:r>
              <a:rPr lang="cs-CZ" dirty="0" smtClean="0"/>
              <a:t> v nouzi (pohřešovaná osoba či prostředek IZS nebo předmět) a umožnit urgentní lokalizaci. Mechanismus se jmenuje </a:t>
            </a:r>
            <a:r>
              <a:rPr lang="cs-CZ" dirty="0" err="1" smtClean="0"/>
              <a:t>BlueAlarm</a:t>
            </a:r>
            <a:r>
              <a:rPr lang="cs-CZ" dirty="0" smtClean="0"/>
              <a:t> BAC. Navíc je tento modul schopen reagovat na železniční přejezdy s předstihem až 300 metrů i na další události v okolí uživatele do 400 metrů. </a:t>
            </a:r>
            <a:r>
              <a:rPr lang="cs-CZ" dirty="0" err="1" smtClean="0"/>
              <a:t>BlueAlarm</a:t>
            </a:r>
            <a:r>
              <a:rPr lang="cs-CZ" dirty="0" smtClean="0"/>
              <a:t> BAC umí ovládat retardéry a městské závory…</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Meyra</a:t>
            </a:r>
            <a:r>
              <a:rPr lang="cs-CZ" dirty="0" smtClean="0"/>
              <a:t> SOS Klíčenka</a:t>
            </a:r>
            <a:endParaRPr lang="cs-CZ" dirty="0"/>
          </a:p>
        </p:txBody>
      </p:sp>
      <p:sp>
        <p:nvSpPr>
          <p:cNvPr id="3" name="Zástupný symbol pro obsah 2"/>
          <p:cNvSpPr>
            <a:spLocks noGrp="1"/>
          </p:cNvSpPr>
          <p:nvPr>
            <p:ph idx="1"/>
          </p:nvPr>
        </p:nvSpPr>
        <p:spPr/>
        <p:txBody>
          <a:bodyPr>
            <a:normAutofit fontScale="85000" lnSpcReduction="20000"/>
          </a:bodyPr>
          <a:lstStyle/>
          <a:p>
            <a:pPr>
              <a:buNone/>
            </a:pPr>
            <a:r>
              <a:rPr lang="cs-CZ" dirty="0" smtClean="0"/>
              <a:t>Produkt </a:t>
            </a:r>
            <a:r>
              <a:rPr lang="cs-CZ" dirty="0" err="1" smtClean="0"/>
              <a:t>Merya</a:t>
            </a:r>
            <a:r>
              <a:rPr lang="cs-CZ" dirty="0" smtClean="0"/>
              <a:t> SOS klíčenka je </a:t>
            </a:r>
            <a:r>
              <a:rPr lang="cs-CZ" dirty="0" err="1" smtClean="0"/>
              <a:t>radiomajáček</a:t>
            </a:r>
            <a:r>
              <a:rPr lang="cs-CZ" dirty="0" smtClean="0"/>
              <a:t>, vysílající na frekvenci 868 MHz až 2 roky, každé 3 vteřiny status uživatele – 3D pohyb, intenzitu pohybu či nárazu, okolní teplotu, volný pád, třes, polohu mrtvý muž, polohu leží, nebezpečný náklon. Stavitelné jsou hodnoty osa těla, náklon, leží, intenzita minimálního či maximálního pohybu, dobu vysílání statusů, možnosti uspání modulu – </a:t>
            </a:r>
            <a:r>
              <a:rPr lang="cs-CZ" dirty="0" err="1" smtClean="0"/>
              <a:t>tagu</a:t>
            </a:r>
            <a:r>
              <a:rPr lang="cs-CZ" dirty="0" smtClean="0"/>
              <a:t>, intenzita výkonu vysílání.</a:t>
            </a:r>
          </a:p>
          <a:p>
            <a:pPr>
              <a:buNone/>
            </a:pPr>
            <a:r>
              <a:rPr lang="cs-CZ" dirty="0" smtClean="0"/>
              <a:t>SOS klíčenka je součástí mechanismu skupinového dohledu Kuřátka. SOS klíčenka komunikuje prostřednictvím HW klíče s telefonem záchranných složek na vzdálenost cca 50 metrů a více, přes GPRS neomezeně (mobilní nebo jiný bod BAN).</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Merya</a:t>
            </a:r>
            <a:r>
              <a:rPr lang="cs-CZ" dirty="0" smtClean="0"/>
              <a:t> RLH, RLHM </a:t>
            </a:r>
            <a:r>
              <a:rPr lang="cs-CZ" dirty="0" err="1" smtClean="0"/>
              <a:t>tagy</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cs-CZ" dirty="0" smtClean="0"/>
              <a:t>Stejně jako SOS klíčenka s větším designem, pro lepší úchop osobami se sníženou citlivostí prstů, SOS tlačítko, provoz na dvě AAA baterie. Delší dosah komunikace až o +20dB.</a:t>
            </a:r>
          </a:p>
          <a:p>
            <a:pPr>
              <a:buNone/>
            </a:pPr>
            <a:r>
              <a:rPr lang="cs-CZ" dirty="0" smtClean="0"/>
              <a:t>Vhodný pro využití v síti BAN (nemocniční systémy) nebo i </a:t>
            </a:r>
            <a:r>
              <a:rPr lang="cs-CZ" dirty="0" err="1" smtClean="0"/>
              <a:t>momi</a:t>
            </a:r>
            <a:r>
              <a:rPr lang="cs-CZ" dirty="0" smtClean="0"/>
              <a:t> tuto síť, ve verzi ANDROID RTLS aplikace. Díky GPRS komunikaci s centrální jednotkou, jsou přeneseny všechny funkce SOS klíčenky do chytrého telefonu, s výjimkou možnosti dlouhodobé lokalizace a lokalizace za pomoci Lišky. Toto je nahrazeno zapnutím BT s názvem EMERY911, kdy </a:t>
            </a:r>
            <a:r>
              <a:rPr lang="cs-CZ" dirty="0" err="1" smtClean="0"/>
              <a:t>LokZS</a:t>
            </a:r>
            <a:r>
              <a:rPr lang="cs-CZ" dirty="0" smtClean="0"/>
              <a:t> ČR využívá skener BT připojení. Dosah je obdobný, jako u SOS klíčenky, nicméně zdroj energie může kdykoliv vypovědět v rámci jednotek hodin.</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Merya</a:t>
            </a:r>
            <a:r>
              <a:rPr lang="cs-CZ" dirty="0" smtClean="0"/>
              <a:t> Kuřátka</a:t>
            </a:r>
            <a:endParaRPr lang="cs-CZ" dirty="0"/>
          </a:p>
        </p:txBody>
      </p:sp>
      <p:sp>
        <p:nvSpPr>
          <p:cNvPr id="3" name="Zástupný symbol pro obsah 2"/>
          <p:cNvSpPr>
            <a:spLocks noGrp="1"/>
          </p:cNvSpPr>
          <p:nvPr>
            <p:ph idx="1"/>
          </p:nvPr>
        </p:nvSpPr>
        <p:spPr/>
        <p:txBody>
          <a:bodyPr>
            <a:normAutofit fontScale="85000" lnSpcReduction="20000"/>
          </a:bodyPr>
          <a:lstStyle/>
          <a:p>
            <a:pPr>
              <a:buNone/>
            </a:pPr>
            <a:r>
              <a:rPr lang="cs-CZ" dirty="0" smtClean="0"/>
              <a:t>Aplikace pro ANDROID určená pro kontinuální dohled nad mobilními </a:t>
            </a:r>
            <a:r>
              <a:rPr lang="cs-CZ" dirty="0" err="1" smtClean="0"/>
              <a:t>tagy</a:t>
            </a:r>
            <a:r>
              <a:rPr lang="cs-CZ" dirty="0" smtClean="0"/>
              <a:t> ve skupině. Primárně určeno pro školní dohled a případnou možnost urgentní lokalizace dítěte již nastupujícími složkami IZS či městským, automatickým kamerovým systémem. Dozor skupiny má přehled o SOS klíčenkách v dosahu do 100m. V případě prodlení a narušení skupiny, je vyhlášen lokální alarm s označením </a:t>
            </a:r>
            <a:r>
              <a:rPr lang="cs-CZ" dirty="0" err="1" smtClean="0"/>
              <a:t>tagu</a:t>
            </a:r>
            <a:r>
              <a:rPr lang="cs-CZ" dirty="0" smtClean="0"/>
              <a:t> a po přetečení definovatelné doby je alarm sdělen, spolu s GPS/GSM pozicí dozoru. Současně je známo, jakou polohu zaujímají </a:t>
            </a:r>
            <a:r>
              <a:rPr lang="cs-CZ" dirty="0" err="1" smtClean="0"/>
              <a:t>tagy</a:t>
            </a:r>
            <a:r>
              <a:rPr lang="cs-CZ" dirty="0" smtClean="0"/>
              <a:t> (stojí, leží, nehýbe se…), což umožňuje IZS účinnou koordinaci záchrany. Verze pro plavecké aktivity upozorňuje na dítě ve vodě – prevence tonutí.</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Rychlost především</a:t>
            </a:r>
            <a:br>
              <a:rPr lang="cs-CZ" dirty="0" smtClean="0"/>
            </a:br>
            <a:r>
              <a:rPr lang="cs-CZ" sz="3600" dirty="0" smtClean="0"/>
              <a:t>Najdi tedy babičku za 3 minuty. 1cm – 150 m</a:t>
            </a:r>
            <a:endParaRPr lang="cs-CZ" sz="3600" dirty="0"/>
          </a:p>
        </p:txBody>
      </p:sp>
      <p:pic>
        <p:nvPicPr>
          <p:cNvPr id="4" name="Zástupný symbol pro obsah 3" descr="presnostgps.png"/>
          <p:cNvPicPr>
            <a:picLocks noGrp="1" noChangeAspect="1"/>
          </p:cNvPicPr>
          <p:nvPr>
            <p:ph idx="1"/>
          </p:nvPr>
        </p:nvPicPr>
        <p:blipFill>
          <a:blip r:embed="rId2" cstate="print"/>
          <a:stretch>
            <a:fillRect/>
          </a:stretch>
        </p:blipFill>
        <p:spPr>
          <a:xfrm>
            <a:off x="457200" y="2060191"/>
            <a:ext cx="8229600" cy="3605981"/>
          </a:xfrm>
        </p:spPr>
      </p:pic>
      <p:pic>
        <p:nvPicPr>
          <p:cNvPr id="5" name="Obrázek 4" descr="logogeriatricus.png"/>
          <p:cNvPicPr>
            <a:picLocks noChangeAspect="1"/>
          </p:cNvPicPr>
          <p:nvPr/>
        </p:nvPicPr>
        <p:blipFill>
          <a:blip r:embed="rId3" cstate="print"/>
          <a:stretch>
            <a:fillRect/>
          </a:stretch>
        </p:blipFill>
        <p:spPr>
          <a:xfrm>
            <a:off x="107504" y="6165304"/>
            <a:ext cx="2376264" cy="6006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Lokátory LokZS</a:t>
            </a:r>
            <a:endParaRPr lang="cs-CZ" dirty="0"/>
          </a:p>
        </p:txBody>
      </p:sp>
      <p:pic>
        <p:nvPicPr>
          <p:cNvPr id="5" name="Obrázek 4" descr="logogeriatricus.png"/>
          <p:cNvPicPr>
            <a:picLocks noChangeAspect="1"/>
          </p:cNvPicPr>
          <p:nvPr/>
        </p:nvPicPr>
        <p:blipFill>
          <a:blip r:embed="rId2" cstate="print"/>
          <a:stretch>
            <a:fillRect/>
          </a:stretch>
        </p:blipFill>
        <p:spPr>
          <a:xfrm>
            <a:off x="107504" y="6165304"/>
            <a:ext cx="2376264" cy="600691"/>
          </a:xfrm>
          <a:prstGeom prst="rect">
            <a:avLst/>
          </a:prstGeom>
        </p:spPr>
      </p:pic>
      <p:pic>
        <p:nvPicPr>
          <p:cNvPr id="7" name="Obrázek 6" descr="02.jpg"/>
          <p:cNvPicPr>
            <a:picLocks noChangeAspect="1"/>
          </p:cNvPicPr>
          <p:nvPr/>
        </p:nvPicPr>
        <p:blipFill>
          <a:blip r:embed="rId3" cstate="print"/>
          <a:stretch>
            <a:fillRect/>
          </a:stretch>
        </p:blipFill>
        <p:spPr>
          <a:xfrm>
            <a:off x="5940152" y="1340768"/>
            <a:ext cx="2663190" cy="1581150"/>
          </a:xfrm>
          <a:prstGeom prst="rect">
            <a:avLst/>
          </a:prstGeom>
        </p:spPr>
      </p:pic>
      <p:pic>
        <p:nvPicPr>
          <p:cNvPr id="8" name="Obrázek 7" descr="06.jpg"/>
          <p:cNvPicPr>
            <a:picLocks noChangeAspect="1"/>
          </p:cNvPicPr>
          <p:nvPr/>
        </p:nvPicPr>
        <p:blipFill>
          <a:blip r:embed="rId4" cstate="print"/>
          <a:stretch>
            <a:fillRect/>
          </a:stretch>
        </p:blipFill>
        <p:spPr>
          <a:xfrm>
            <a:off x="6084168" y="3429000"/>
            <a:ext cx="2441896" cy="1523128"/>
          </a:xfrm>
          <a:prstGeom prst="rect">
            <a:avLst/>
          </a:prstGeom>
        </p:spPr>
      </p:pic>
      <p:pic>
        <p:nvPicPr>
          <p:cNvPr id="9" name="Obrázek 8" descr="07.jpg"/>
          <p:cNvPicPr>
            <a:picLocks noChangeAspect="1"/>
          </p:cNvPicPr>
          <p:nvPr/>
        </p:nvPicPr>
        <p:blipFill>
          <a:blip r:embed="rId5" cstate="print"/>
          <a:stretch>
            <a:fillRect/>
          </a:stretch>
        </p:blipFill>
        <p:spPr>
          <a:xfrm>
            <a:off x="6228184" y="4653136"/>
            <a:ext cx="2213379" cy="1358426"/>
          </a:xfrm>
          <a:prstGeom prst="rect">
            <a:avLst/>
          </a:prstGeom>
        </p:spPr>
      </p:pic>
      <p:pic>
        <p:nvPicPr>
          <p:cNvPr id="11" name="Obrázek 10" descr="1265291_514094158679587_77554488_o.jpg"/>
          <p:cNvPicPr>
            <a:picLocks noChangeAspect="1"/>
          </p:cNvPicPr>
          <p:nvPr/>
        </p:nvPicPr>
        <p:blipFill>
          <a:blip r:embed="rId6" cstate="print"/>
          <a:stretch>
            <a:fillRect/>
          </a:stretch>
        </p:blipFill>
        <p:spPr>
          <a:xfrm>
            <a:off x="467544" y="1340768"/>
            <a:ext cx="2891880" cy="2168910"/>
          </a:xfrm>
          <a:prstGeom prst="rect">
            <a:avLst/>
          </a:prstGeom>
        </p:spPr>
      </p:pic>
      <p:sp>
        <p:nvSpPr>
          <p:cNvPr id="22" name="TextovéPole 21"/>
          <p:cNvSpPr txBox="1"/>
          <p:nvPr/>
        </p:nvSpPr>
        <p:spPr>
          <a:xfrm>
            <a:off x="971600" y="3645024"/>
            <a:ext cx="1473801" cy="369332"/>
          </a:xfrm>
          <a:prstGeom prst="rect">
            <a:avLst/>
          </a:prstGeom>
          <a:noFill/>
        </p:spPr>
        <p:txBody>
          <a:bodyPr wrap="none" rtlCol="0">
            <a:spAutoFit/>
          </a:bodyPr>
          <a:lstStyle/>
          <a:p>
            <a:r>
              <a:rPr lang="cs-CZ" dirty="0" smtClean="0"/>
              <a:t>MERYAMOBIL</a:t>
            </a:r>
            <a:endParaRPr lang="cs-CZ" dirty="0"/>
          </a:p>
        </p:txBody>
      </p:sp>
      <p:sp>
        <p:nvSpPr>
          <p:cNvPr id="23" name="TextovéPole 22"/>
          <p:cNvSpPr txBox="1"/>
          <p:nvPr/>
        </p:nvSpPr>
        <p:spPr>
          <a:xfrm>
            <a:off x="6444208" y="2996952"/>
            <a:ext cx="1680588" cy="369332"/>
          </a:xfrm>
          <a:prstGeom prst="rect">
            <a:avLst/>
          </a:prstGeom>
          <a:noFill/>
        </p:spPr>
        <p:txBody>
          <a:bodyPr wrap="none" rtlCol="0">
            <a:spAutoFit/>
          </a:bodyPr>
          <a:lstStyle/>
          <a:p>
            <a:r>
              <a:rPr lang="cs-CZ" dirty="0" smtClean="0"/>
              <a:t>MERYA RLH SOS</a:t>
            </a:r>
            <a:endParaRPr lang="cs-CZ" dirty="0"/>
          </a:p>
        </p:txBody>
      </p:sp>
      <p:sp>
        <p:nvSpPr>
          <p:cNvPr id="24" name="TextovéPole 23"/>
          <p:cNvSpPr txBox="1"/>
          <p:nvPr/>
        </p:nvSpPr>
        <p:spPr>
          <a:xfrm>
            <a:off x="5868144" y="6093296"/>
            <a:ext cx="2968570" cy="369332"/>
          </a:xfrm>
          <a:prstGeom prst="rect">
            <a:avLst/>
          </a:prstGeom>
          <a:noFill/>
        </p:spPr>
        <p:txBody>
          <a:bodyPr wrap="none" rtlCol="0">
            <a:spAutoFit/>
          </a:bodyPr>
          <a:lstStyle/>
          <a:p>
            <a:r>
              <a:rPr lang="cs-CZ" dirty="0" smtClean="0"/>
              <a:t>Klíčenka pro život MERYA BAK</a:t>
            </a:r>
            <a:endParaRPr lang="cs-CZ" dirty="0"/>
          </a:p>
        </p:txBody>
      </p:sp>
      <p:pic>
        <p:nvPicPr>
          <p:cNvPr id="25" name="Obrázek 24" descr="25_small.png"/>
          <p:cNvPicPr>
            <a:picLocks noChangeAspect="1"/>
          </p:cNvPicPr>
          <p:nvPr/>
        </p:nvPicPr>
        <p:blipFill>
          <a:blip r:embed="rId7" cstate="print"/>
          <a:stretch>
            <a:fillRect/>
          </a:stretch>
        </p:blipFill>
        <p:spPr>
          <a:xfrm>
            <a:off x="395536" y="4005064"/>
            <a:ext cx="4526054" cy="2016346"/>
          </a:xfrm>
          <a:prstGeom prst="rect">
            <a:avLst/>
          </a:prstGeom>
        </p:spPr>
      </p:pic>
      <p:sp>
        <p:nvSpPr>
          <p:cNvPr id="26" name="TextovéPole 25"/>
          <p:cNvSpPr txBox="1"/>
          <p:nvPr/>
        </p:nvSpPr>
        <p:spPr>
          <a:xfrm>
            <a:off x="2843808" y="6165304"/>
            <a:ext cx="2226892" cy="369332"/>
          </a:xfrm>
          <a:prstGeom prst="rect">
            <a:avLst/>
          </a:prstGeom>
          <a:noFill/>
        </p:spPr>
        <p:txBody>
          <a:bodyPr wrap="none" rtlCol="0">
            <a:spAutoFit/>
          </a:bodyPr>
          <a:lstStyle/>
          <a:p>
            <a:r>
              <a:rPr lang="cs-CZ" dirty="0" smtClean="0"/>
              <a:t>KAMERA NA ALARMU</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Lokátory pro </a:t>
            </a:r>
            <a:r>
              <a:rPr lang="cs-CZ" dirty="0" err="1" smtClean="0"/>
              <a:t>aGPS</a:t>
            </a:r>
            <a:r>
              <a:rPr lang="cs-CZ" dirty="0" smtClean="0"/>
              <a:t>/GSM/BAN</a:t>
            </a:r>
            <a:endParaRPr lang="cs-CZ" dirty="0"/>
          </a:p>
        </p:txBody>
      </p:sp>
      <p:pic>
        <p:nvPicPr>
          <p:cNvPr id="4" name="Zástupný symbol pro obsah 3" descr="sitelokator.png"/>
          <p:cNvPicPr>
            <a:picLocks noGrp="1" noChangeAspect="1"/>
          </p:cNvPicPr>
          <p:nvPr>
            <p:ph idx="1"/>
          </p:nvPr>
        </p:nvPicPr>
        <p:blipFill>
          <a:blip r:embed="rId2" cstate="print"/>
          <a:stretch>
            <a:fillRect/>
          </a:stretch>
        </p:blipFill>
        <p:spPr>
          <a:xfrm>
            <a:off x="821829" y="1600200"/>
            <a:ext cx="7500342" cy="4525963"/>
          </a:xfrm>
        </p:spPr>
      </p:pic>
      <p:pic>
        <p:nvPicPr>
          <p:cNvPr id="5" name="Obrázek 4" descr="logogeriatricus.png"/>
          <p:cNvPicPr>
            <a:picLocks noChangeAspect="1"/>
          </p:cNvPicPr>
          <p:nvPr/>
        </p:nvPicPr>
        <p:blipFill>
          <a:blip r:embed="rId3" cstate="print"/>
          <a:stretch>
            <a:fillRect/>
          </a:stretch>
        </p:blipFill>
        <p:spPr>
          <a:xfrm>
            <a:off x="107504" y="6165304"/>
            <a:ext cx="2376264" cy="6006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Videonavigace</a:t>
            </a:r>
            <a:r>
              <a:rPr lang="cs-CZ" dirty="0" smtClean="0"/>
              <a:t> na modul BAN</a:t>
            </a:r>
            <a:endParaRPr lang="cs-CZ"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246762"/>
            <a:ext cx="8136904" cy="5279560"/>
          </a:xfrm>
          <a:prstGeom prst="rect">
            <a:avLst/>
          </a:prstGeom>
          <a:noFill/>
          <a:ln w="9525">
            <a:noFill/>
            <a:miter lim="800000"/>
            <a:headEnd/>
            <a:tailEnd/>
          </a:ln>
        </p:spPr>
      </p:pic>
      <p:pic>
        <p:nvPicPr>
          <p:cNvPr id="5" name="Obrázek 4" descr="logogeriatricus.png"/>
          <p:cNvPicPr>
            <a:picLocks noChangeAspect="1"/>
          </p:cNvPicPr>
          <p:nvPr/>
        </p:nvPicPr>
        <p:blipFill>
          <a:blip r:embed="rId3" cstate="print"/>
          <a:stretch>
            <a:fillRect/>
          </a:stretch>
        </p:blipFill>
        <p:spPr>
          <a:xfrm>
            <a:off x="107504" y="6165304"/>
            <a:ext cx="2376264" cy="60069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Multiscreening</a:t>
            </a:r>
            <a:endParaRPr lang="cs-CZ" dirty="0"/>
          </a:p>
        </p:txBody>
      </p:sp>
      <p:pic>
        <p:nvPicPr>
          <p:cNvPr id="2050" name="Picture 2"/>
          <p:cNvPicPr>
            <a:picLocks noChangeAspect="1" noChangeArrowheads="1"/>
          </p:cNvPicPr>
          <p:nvPr/>
        </p:nvPicPr>
        <p:blipFill>
          <a:blip r:embed="rId2" cstate="print"/>
          <a:srcRect/>
          <a:stretch>
            <a:fillRect/>
          </a:stretch>
        </p:blipFill>
        <p:spPr bwMode="auto">
          <a:xfrm>
            <a:off x="899592" y="1268760"/>
            <a:ext cx="7579991" cy="5388685"/>
          </a:xfrm>
          <a:prstGeom prst="rect">
            <a:avLst/>
          </a:prstGeom>
          <a:noFill/>
          <a:ln w="9525">
            <a:noFill/>
            <a:miter lim="800000"/>
            <a:headEnd/>
            <a:tailEnd/>
          </a:ln>
        </p:spPr>
      </p:pic>
      <p:pic>
        <p:nvPicPr>
          <p:cNvPr id="5" name="Obrázek 4" descr="logogeriatricus.png"/>
          <p:cNvPicPr>
            <a:picLocks noChangeAspect="1"/>
          </p:cNvPicPr>
          <p:nvPr/>
        </p:nvPicPr>
        <p:blipFill>
          <a:blip r:embed="rId3" cstate="print"/>
          <a:stretch>
            <a:fillRect/>
          </a:stretch>
        </p:blipFill>
        <p:spPr>
          <a:xfrm>
            <a:off x="107504" y="6165304"/>
            <a:ext cx="2376264" cy="6006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Urgentní lokalizace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Účelem urgentní lokalizace je fyzický nález osoby v nouzi v co nejkratším čase a na správném místě</a:t>
            </a:r>
          </a:p>
          <a:p>
            <a:r>
              <a:rPr lang="cs-CZ" dirty="0" smtClean="0"/>
              <a:t>Urgentní lokalizaci koná především zdravotnické zařízení prostřednictvím výjezdových skupin v součinnosti s IZS</a:t>
            </a:r>
          </a:p>
          <a:p>
            <a:r>
              <a:rPr lang="cs-CZ" dirty="0" smtClean="0"/>
              <a:t>Urgentní lokalizace může trvat minuty i měsíce, dle typu lokalizačního modulu a mechanismu</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BlueAlarm NETWORK</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Dosah vysílání modulů až 50, 120, 480, 1.200 m a dále prostřednictvím telekomunikační sítě</a:t>
            </a:r>
          </a:p>
          <a:p>
            <a:r>
              <a:rPr lang="cs-CZ" dirty="0" smtClean="0"/>
              <a:t>Civilní výbava 50 až 120 m dle antény a modulu FLR</a:t>
            </a:r>
          </a:p>
          <a:p>
            <a:r>
              <a:rPr lang="cs-CZ" dirty="0" err="1" smtClean="0"/>
              <a:t>Profi</a:t>
            </a:r>
            <a:r>
              <a:rPr lang="cs-CZ" dirty="0" smtClean="0"/>
              <a:t> výbava 50 až </a:t>
            </a:r>
            <a:r>
              <a:rPr lang="cs-CZ" dirty="0" smtClean="0"/>
              <a:t>2.200m </a:t>
            </a:r>
            <a:r>
              <a:rPr lang="cs-CZ" dirty="0" smtClean="0"/>
              <a:t>mimo telekomunikační sítě, jinak dle pozice terminálu BAN</a:t>
            </a:r>
          </a:p>
          <a:p>
            <a:r>
              <a:rPr lang="cs-CZ" dirty="0" smtClean="0"/>
              <a:t>Terminály BAN – mobilní a stacionární – slouží ke komunikaci mezi datovým centrem a klientem příjem i vysílání signálu BAN 50 – 120 m, </a:t>
            </a:r>
            <a:r>
              <a:rPr lang="cs-CZ" dirty="0" err="1" smtClean="0"/>
              <a:t>profi</a:t>
            </a:r>
            <a:r>
              <a:rPr lang="cs-CZ" dirty="0" smtClean="0"/>
              <a:t> 50 – </a:t>
            </a:r>
            <a:r>
              <a:rPr lang="cs-CZ" dirty="0" smtClean="0"/>
              <a:t>2.200 </a:t>
            </a:r>
            <a:r>
              <a:rPr lang="cs-CZ" dirty="0" smtClean="0"/>
              <a:t>m a dále prostřednictvím telekomunikační sítě</a:t>
            </a:r>
          </a:p>
          <a:p>
            <a:endParaRPr lang="cs-CZ" dirty="0" smtClean="0"/>
          </a:p>
          <a:p>
            <a:endParaRPr lang="cs-CZ" dirty="0"/>
          </a:p>
        </p:txBody>
      </p:sp>
      <p:pic>
        <p:nvPicPr>
          <p:cNvPr id="4" name="Obrázek 3" descr="logogeriatricus.png"/>
          <p:cNvPicPr>
            <a:picLocks noChangeAspect="1"/>
          </p:cNvPicPr>
          <p:nvPr/>
        </p:nvPicPr>
        <p:blipFill>
          <a:blip r:embed="rId2" cstate="print"/>
          <a:stretch>
            <a:fillRect/>
          </a:stretch>
        </p:blipFill>
        <p:spPr>
          <a:xfrm>
            <a:off x="107504" y="6165304"/>
            <a:ext cx="2376264" cy="6006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Přednosti ZZ </a:t>
            </a:r>
            <a:r>
              <a:rPr lang="cs-CZ" dirty="0" err="1" smtClean="0"/>
              <a:t>LokZS</a:t>
            </a:r>
            <a:r>
              <a:rPr lang="cs-CZ" dirty="0" smtClean="0"/>
              <a:t> ČR</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i="1" dirty="0" smtClean="0"/>
              <a:t>Proč nejste sociální službou? Klienti by dostali dotaci na lokátory… Jako zdravotní služba to nejde…</a:t>
            </a:r>
          </a:p>
          <a:p>
            <a:pPr>
              <a:buNone/>
            </a:pPr>
            <a:r>
              <a:rPr lang="cs-CZ" dirty="0" smtClean="0"/>
              <a:t>Z praxe víme, že pomoc v takových případech je vždy zejména zdravotnická. Navíc, aby byla urgentní lokalizace skutečně efektivní, musí mít možnost využívat možnosti rychlého přesunu díky VRZ. A to, sociální služba ani bezpečnostní agentura nemůže. Dali jsme tedy přednost účinnosti, před efektem dotace. Věříme, že bude doba, kdy se bude opět sociální a zdravotní služba registrovat společně, ku prospěch uživatelů</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LokZS</a:t>
            </a:r>
            <a:r>
              <a:rPr lang="cs-CZ" dirty="0" smtClean="0"/>
              <a:t> ČR aktivity</a:t>
            </a:r>
            <a:endParaRPr lang="cs-CZ" dirty="0"/>
          </a:p>
        </p:txBody>
      </p:sp>
      <p:sp>
        <p:nvSpPr>
          <p:cNvPr id="3" name="Zástupný symbol pro obsah 2"/>
          <p:cNvSpPr>
            <a:spLocks noGrp="1"/>
          </p:cNvSpPr>
          <p:nvPr>
            <p:ph idx="1"/>
          </p:nvPr>
        </p:nvSpPr>
        <p:spPr/>
        <p:txBody>
          <a:bodyPr>
            <a:normAutofit fontScale="62500" lnSpcReduction="20000"/>
          </a:bodyPr>
          <a:lstStyle/>
          <a:p>
            <a:pPr>
              <a:buNone/>
            </a:pPr>
            <a:r>
              <a:rPr lang="cs-CZ" dirty="0" smtClean="0"/>
              <a:t>Monitoring pracovníků</a:t>
            </a:r>
          </a:p>
          <a:p>
            <a:pPr>
              <a:buNone/>
            </a:pPr>
            <a:r>
              <a:rPr lang="cs-CZ" dirty="0" smtClean="0"/>
              <a:t>Monitoring osob</a:t>
            </a:r>
          </a:p>
          <a:p>
            <a:pPr>
              <a:buNone/>
            </a:pPr>
            <a:r>
              <a:rPr lang="cs-CZ" dirty="0" smtClean="0"/>
              <a:t>Evidence a navigace AED</a:t>
            </a:r>
          </a:p>
          <a:p>
            <a:pPr>
              <a:buNone/>
            </a:pPr>
            <a:r>
              <a:rPr lang="cs-CZ" dirty="0" smtClean="0"/>
              <a:t>Mapy EMERGENCY pro IZS</a:t>
            </a:r>
          </a:p>
          <a:p>
            <a:pPr>
              <a:buNone/>
            </a:pPr>
            <a:r>
              <a:rPr lang="cs-CZ" dirty="0" smtClean="0"/>
              <a:t>Výbava provozů vhodným zdravotnickým materiálem</a:t>
            </a:r>
          </a:p>
          <a:p>
            <a:pPr>
              <a:buNone/>
            </a:pPr>
            <a:r>
              <a:rPr lang="cs-CZ" dirty="0" smtClean="0"/>
              <a:t>Školení PP</a:t>
            </a:r>
          </a:p>
          <a:p>
            <a:pPr>
              <a:buNone/>
            </a:pPr>
            <a:r>
              <a:rPr lang="cs-CZ" dirty="0" smtClean="0"/>
              <a:t>Zdravotnické dozory</a:t>
            </a:r>
          </a:p>
          <a:p>
            <a:pPr>
              <a:buNone/>
            </a:pPr>
            <a:r>
              <a:rPr lang="cs-CZ" dirty="0" smtClean="0"/>
              <a:t>Zajištění adrenalinových akcí lokalizací</a:t>
            </a:r>
          </a:p>
          <a:p>
            <a:pPr>
              <a:buNone/>
            </a:pPr>
            <a:r>
              <a:rPr lang="cs-CZ" dirty="0" smtClean="0"/>
              <a:t>Dočasná lokalizace pomocí ANDROID RTLS</a:t>
            </a:r>
          </a:p>
          <a:p>
            <a:pPr>
              <a:buNone/>
            </a:pPr>
            <a:r>
              <a:rPr lang="cs-CZ" dirty="0" smtClean="0"/>
              <a:t>Turistický Emergenční Asistent (TEA) (s možností </a:t>
            </a:r>
            <a:r>
              <a:rPr lang="cs-CZ" dirty="0" err="1" smtClean="0"/>
              <a:t>info</a:t>
            </a:r>
            <a:r>
              <a:rPr lang="cs-CZ" dirty="0" smtClean="0"/>
              <a:t> kanálu BT BAT)</a:t>
            </a:r>
          </a:p>
          <a:p>
            <a:pPr>
              <a:buNone/>
            </a:pPr>
            <a:r>
              <a:rPr lang="cs-CZ" dirty="0" smtClean="0"/>
              <a:t>Vývoj a aplikace RFID/RTLS/BT technologií pro lokalizaci v rámci IZS</a:t>
            </a:r>
          </a:p>
          <a:p>
            <a:pPr>
              <a:buNone/>
            </a:pPr>
            <a:r>
              <a:rPr lang="cs-CZ" dirty="0" smtClean="0"/>
              <a:t>Komerční lokalizace zvířat a předmětů</a:t>
            </a:r>
          </a:p>
          <a:p>
            <a:pPr>
              <a:buNone/>
            </a:pPr>
            <a:r>
              <a:rPr lang="cs-CZ" dirty="0" smtClean="0"/>
              <a:t>Monitoring a lokalizace mobiliáře IZS a obcí</a:t>
            </a:r>
          </a:p>
          <a:p>
            <a:pPr>
              <a:buNone/>
            </a:pPr>
            <a:r>
              <a:rPr lang="cs-CZ" dirty="0" smtClean="0"/>
              <a:t>Opatrovnický program pro obce</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Klienti/reference </a:t>
            </a:r>
            <a:r>
              <a:rPr lang="cs-CZ" dirty="0" err="1" smtClean="0"/>
              <a:t>LokZS</a:t>
            </a:r>
            <a:r>
              <a:rPr lang="cs-CZ" dirty="0" smtClean="0"/>
              <a:t> ČR</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Vězni v civilním prostředí</a:t>
            </a:r>
          </a:p>
          <a:p>
            <a:r>
              <a:rPr lang="cs-CZ" dirty="0" smtClean="0"/>
              <a:t>Psychiatričtí klienti</a:t>
            </a:r>
          </a:p>
          <a:p>
            <a:r>
              <a:rPr lang="cs-CZ" dirty="0" smtClean="0"/>
              <a:t>Senioři </a:t>
            </a:r>
          </a:p>
          <a:p>
            <a:r>
              <a:rPr lang="cs-CZ" dirty="0" smtClean="0"/>
              <a:t>HZS</a:t>
            </a:r>
          </a:p>
          <a:p>
            <a:r>
              <a:rPr lang="cs-CZ" dirty="0" smtClean="0"/>
              <a:t>PČR</a:t>
            </a:r>
          </a:p>
          <a:p>
            <a:r>
              <a:rPr lang="cs-CZ" dirty="0" smtClean="0"/>
              <a:t>ZDS</a:t>
            </a:r>
          </a:p>
          <a:p>
            <a:r>
              <a:rPr lang="cs-CZ" dirty="0" smtClean="0"/>
              <a:t>ZZS</a:t>
            </a:r>
          </a:p>
          <a:p>
            <a:r>
              <a:rPr lang="cs-CZ" dirty="0" smtClean="0"/>
              <a:t>Domovy seniorů</a:t>
            </a:r>
            <a:endParaRPr lang="cs-CZ" dirty="0"/>
          </a:p>
          <a:p>
            <a:r>
              <a:rPr lang="cs-CZ" dirty="0" smtClean="0"/>
              <a:t>Výrobní společnosti</a:t>
            </a:r>
          </a:p>
          <a:p>
            <a:r>
              <a:rPr lang="cs-CZ" dirty="0" smtClean="0"/>
              <a:t>Zdravotnická zařízení</a:t>
            </a:r>
          </a:p>
          <a:p>
            <a:r>
              <a:rPr lang="cs-CZ" dirty="0" smtClean="0"/>
              <a:t>Dopravní společnosti</a:t>
            </a:r>
          </a:p>
          <a:p>
            <a:r>
              <a:rPr lang="cs-CZ" dirty="0" smtClean="0"/>
              <a:t>Montážní firmy</a:t>
            </a:r>
          </a:p>
          <a:p>
            <a:r>
              <a:rPr lang="cs-CZ" dirty="0" smtClean="0"/>
              <a:t>Dočasní klienti – zodpovědně k životu, rychle k pomoci</a:t>
            </a:r>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Stránky</a:t>
            </a:r>
            <a:endParaRPr lang="cs-CZ" dirty="0"/>
          </a:p>
        </p:txBody>
      </p:sp>
      <p:sp>
        <p:nvSpPr>
          <p:cNvPr id="3" name="Zástupný symbol pro obsah 2"/>
          <p:cNvSpPr>
            <a:spLocks noGrp="1"/>
          </p:cNvSpPr>
          <p:nvPr>
            <p:ph idx="1"/>
          </p:nvPr>
        </p:nvSpPr>
        <p:spPr/>
        <p:txBody>
          <a:bodyPr/>
          <a:lstStyle/>
          <a:p>
            <a:pPr>
              <a:buNone/>
            </a:pPr>
            <a:r>
              <a:rPr lang="cs-CZ" dirty="0" smtClean="0"/>
              <a:t>Oficiální web </a:t>
            </a:r>
            <a:r>
              <a:rPr lang="cs-CZ" dirty="0" smtClean="0">
                <a:hlinkClick r:id="rId3"/>
              </a:rPr>
              <a:t>www.e911.cz</a:t>
            </a:r>
            <a:endParaRPr lang="cs-CZ" dirty="0" smtClean="0"/>
          </a:p>
          <a:p>
            <a:pPr>
              <a:buNone/>
            </a:pPr>
            <a:r>
              <a:rPr lang="cs-CZ" dirty="0" smtClean="0"/>
              <a:t>Web výrobce </a:t>
            </a:r>
            <a:r>
              <a:rPr lang="cs-CZ" dirty="0" smtClean="0">
                <a:hlinkClick r:id="rId4"/>
              </a:rPr>
              <a:t>www.</a:t>
            </a:r>
            <a:r>
              <a:rPr lang="cs-CZ" dirty="0" err="1" smtClean="0">
                <a:hlinkClick r:id="rId4"/>
              </a:rPr>
              <a:t>ronyo.cz</a:t>
            </a:r>
            <a:endParaRPr lang="cs-CZ" dirty="0" smtClean="0"/>
          </a:p>
          <a:p>
            <a:pPr>
              <a:buNone/>
            </a:pPr>
            <a:r>
              <a:rPr lang="cs-CZ" dirty="0" smtClean="0"/>
              <a:t>SOS klíčenka </a:t>
            </a:r>
            <a:r>
              <a:rPr lang="cs-CZ" dirty="0" smtClean="0">
                <a:hlinkClick r:id="rId5"/>
              </a:rPr>
              <a:t>www.</a:t>
            </a:r>
            <a:r>
              <a:rPr lang="cs-CZ" dirty="0" err="1" smtClean="0">
                <a:hlinkClick r:id="rId5"/>
              </a:rPr>
              <a:t>SOSklicenka.cz</a:t>
            </a:r>
            <a:endParaRPr lang="cs-CZ" dirty="0" smtClean="0"/>
          </a:p>
          <a:p>
            <a:pPr>
              <a:buNone/>
            </a:pPr>
            <a:r>
              <a:rPr lang="cs-CZ" dirty="0" err="1" smtClean="0"/>
              <a:t>Merya</a:t>
            </a:r>
            <a:r>
              <a:rPr lang="cs-CZ" dirty="0" smtClean="0"/>
              <a:t> produkty </a:t>
            </a:r>
            <a:r>
              <a:rPr lang="cs-CZ" dirty="0" smtClean="0">
                <a:hlinkClick r:id="rId6"/>
              </a:rPr>
              <a:t>www.</a:t>
            </a:r>
            <a:r>
              <a:rPr lang="cs-CZ" dirty="0" err="1" smtClean="0">
                <a:hlinkClick r:id="rId6"/>
              </a:rPr>
              <a:t>merya.eu</a:t>
            </a:r>
            <a:endParaRPr lang="cs-CZ" dirty="0" smtClean="0"/>
          </a:p>
          <a:p>
            <a:pPr>
              <a:buNone/>
            </a:pPr>
            <a:r>
              <a:rPr lang="cs-CZ" dirty="0" smtClean="0"/>
              <a:t>Oficiální FCB </a:t>
            </a:r>
            <a:r>
              <a:rPr lang="cs-CZ" dirty="0" err="1" smtClean="0"/>
              <a:t>LokZS</a:t>
            </a:r>
            <a:r>
              <a:rPr lang="cs-CZ" dirty="0" smtClean="0"/>
              <a:t> </a:t>
            </a:r>
            <a:r>
              <a:rPr lang="cs-CZ" dirty="0" smtClean="0">
                <a:hlinkClick r:id="rId7"/>
              </a:rPr>
              <a:t>www.</a:t>
            </a:r>
            <a:r>
              <a:rPr lang="cs-CZ" dirty="0" err="1" smtClean="0">
                <a:hlinkClick r:id="rId7"/>
              </a:rPr>
              <a:t>facebook.com</a:t>
            </a:r>
            <a:r>
              <a:rPr lang="cs-CZ" dirty="0" smtClean="0">
                <a:hlinkClick r:id="rId7"/>
              </a:rPr>
              <a:t>/GERIATRICUS/</a:t>
            </a:r>
            <a:r>
              <a:rPr lang="cs-CZ" dirty="0" smtClean="0"/>
              <a:t> </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6" name="Obrázek 5" descr="ronyo.jpg"/>
          <p:cNvPicPr>
            <a:picLocks noChangeAspect="1"/>
          </p:cNvPicPr>
          <p:nvPr/>
        </p:nvPicPr>
        <p:blipFill>
          <a:blip r:embed="rId8" cstate="print"/>
          <a:stretch>
            <a:fillRect/>
          </a:stretch>
        </p:blipFill>
        <p:spPr>
          <a:xfrm>
            <a:off x="179512" y="6021288"/>
            <a:ext cx="617981" cy="725149"/>
          </a:xfrm>
          <a:prstGeom prst="rect">
            <a:avLst/>
          </a:prstGeom>
        </p:spPr>
      </p:pic>
      <p:pic>
        <p:nvPicPr>
          <p:cNvPr id="7" name="Obrázek 6" descr="RTlogo-2.png"/>
          <p:cNvPicPr>
            <a:picLocks noChangeAspect="1"/>
          </p:cNvPicPr>
          <p:nvPr/>
        </p:nvPicPr>
        <p:blipFill>
          <a:blip r:embed="rId9" cstate="print"/>
          <a:stretch>
            <a:fillRect/>
          </a:stretch>
        </p:blipFill>
        <p:spPr>
          <a:xfrm>
            <a:off x="899592" y="5949280"/>
            <a:ext cx="764704" cy="7647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LokZS</a:t>
            </a:r>
            <a:r>
              <a:rPr lang="cs-CZ" dirty="0" smtClean="0"/>
              <a:t> ČR</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dirty="0" smtClean="0"/>
              <a:t>Lokalizační záchranná služba ČR – </a:t>
            </a:r>
            <a:r>
              <a:rPr lang="cs-CZ" dirty="0" err="1" smtClean="0"/>
              <a:t>LokZS</a:t>
            </a:r>
            <a:r>
              <a:rPr lang="cs-CZ" dirty="0" smtClean="0"/>
              <a:t> ČR,</a:t>
            </a:r>
          </a:p>
          <a:p>
            <a:pPr>
              <a:buNone/>
            </a:pPr>
            <a:r>
              <a:rPr lang="cs-CZ" dirty="0"/>
              <a:t>j</a:t>
            </a:r>
            <a:r>
              <a:rPr lang="cs-CZ" dirty="0" smtClean="0"/>
              <a:t>e mechanismus, určený k urgentní, fyzické lokalizaci uživatele modulů sítě </a:t>
            </a:r>
            <a:r>
              <a:rPr lang="cs-CZ" dirty="0" err="1" smtClean="0"/>
              <a:t>BlueAlarm</a:t>
            </a:r>
            <a:r>
              <a:rPr lang="cs-CZ" dirty="0" smtClean="0"/>
              <a:t> NETWORK – BAN v nouzi vlastními prostředky a spořit prostředky a síly IZS.</a:t>
            </a:r>
          </a:p>
          <a:p>
            <a:pPr>
              <a:buNone/>
            </a:pPr>
            <a:r>
              <a:rPr lang="cs-CZ" dirty="0" smtClean="0"/>
              <a:t>Zakladatelem </a:t>
            </a:r>
            <a:r>
              <a:rPr lang="cs-CZ" dirty="0" err="1" smtClean="0"/>
              <a:t>LokZS</a:t>
            </a:r>
            <a:r>
              <a:rPr lang="cs-CZ" dirty="0" smtClean="0"/>
              <a:t> ČR, je Zřizovací listinou GERIATRICUS Z.S., založen 2005</a:t>
            </a:r>
          </a:p>
          <a:p>
            <a:pPr>
              <a:buNone/>
            </a:pPr>
            <a:r>
              <a:rPr lang="cs-CZ" dirty="0" err="1" smtClean="0"/>
              <a:t>LokZS</a:t>
            </a:r>
            <a:r>
              <a:rPr lang="cs-CZ" dirty="0" smtClean="0"/>
              <a:t> ČR vznikla v roce 2007 a v roce 2012 se stala zdravotnickým zařízením s vlastními výjezdovými skupinami, složených ze zdravotnických pracovníků</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LokZS</a:t>
            </a:r>
            <a:r>
              <a:rPr lang="cs-CZ" dirty="0" smtClean="0"/>
              <a:t> ČR financování</a:t>
            </a:r>
            <a:endParaRPr lang="cs-CZ" dirty="0"/>
          </a:p>
        </p:txBody>
      </p:sp>
      <p:sp>
        <p:nvSpPr>
          <p:cNvPr id="3" name="Zástupný symbol pro obsah 2"/>
          <p:cNvSpPr>
            <a:spLocks noGrp="1"/>
          </p:cNvSpPr>
          <p:nvPr>
            <p:ph idx="1"/>
          </p:nvPr>
        </p:nvSpPr>
        <p:spPr>
          <a:xfrm>
            <a:off x="457200" y="1600200"/>
            <a:ext cx="8229600" cy="4565104"/>
          </a:xfrm>
        </p:spPr>
        <p:txBody>
          <a:bodyPr>
            <a:normAutofit fontScale="70000" lnSpcReduction="20000"/>
          </a:bodyPr>
          <a:lstStyle/>
          <a:p>
            <a:pPr>
              <a:buNone/>
            </a:pPr>
            <a:r>
              <a:rPr lang="cs-CZ" dirty="0" err="1" smtClean="0"/>
              <a:t>LokZS</a:t>
            </a:r>
            <a:r>
              <a:rPr lang="cs-CZ" dirty="0" smtClean="0"/>
              <a:t> ČR poskytuje služby lokalizace v rámci dobrovolnických aktivit, přesto kvalita služby a její profesionalita není dotčena. </a:t>
            </a:r>
          </a:p>
          <a:p>
            <a:pPr>
              <a:buNone/>
            </a:pPr>
            <a:r>
              <a:rPr lang="cs-CZ" dirty="0" smtClean="0"/>
              <a:t>Tento mechanismus si vyžaduje současná legislativa, která nemá pro tento typ služby žádné zařazení, což je značnou překážkou, zejména pro získání návratnosti investic členů </a:t>
            </a:r>
            <a:r>
              <a:rPr lang="cs-CZ" dirty="0" err="1" smtClean="0"/>
              <a:t>LokZS</a:t>
            </a:r>
            <a:r>
              <a:rPr lang="cs-CZ" dirty="0" smtClean="0"/>
              <a:t> ČR  na jedno výjezdové místo – 7 mil. Kč a 2,9 mil. Kč ročně. </a:t>
            </a:r>
          </a:p>
          <a:p>
            <a:pPr>
              <a:buNone/>
            </a:pPr>
            <a:r>
              <a:rPr lang="cs-CZ" dirty="0" smtClean="0"/>
              <a:t>Cena výjezdu, plně hrazeného uživatelem služby </a:t>
            </a:r>
            <a:r>
              <a:rPr lang="cs-CZ" dirty="0" err="1" smtClean="0"/>
              <a:t>LokZS</a:t>
            </a:r>
            <a:r>
              <a:rPr lang="cs-CZ" dirty="0" smtClean="0"/>
              <a:t> ČR, tak vyjde do 1.200 Kč, které kryjí opotřebení technologií použitých k záchraně… Záchranáři </a:t>
            </a:r>
            <a:r>
              <a:rPr lang="cs-CZ" dirty="0" err="1" smtClean="0"/>
              <a:t>LokZS</a:t>
            </a:r>
            <a:r>
              <a:rPr lang="cs-CZ" dirty="0" smtClean="0"/>
              <a:t> ČR jsou vesměs hasiči či zdravotníci s vlastním povoláním a svůj osobní čas věnují bez nároku na finanční odměnu jinému, v nouzi. Proto je služba pro </a:t>
            </a:r>
            <a:r>
              <a:rPr lang="cs-CZ" dirty="0" err="1" smtClean="0"/>
              <a:t>LokZS</a:t>
            </a:r>
            <a:r>
              <a:rPr lang="cs-CZ" dirty="0" smtClean="0"/>
              <a:t> ČR více méně záležitostí prestižní, než ziskovou. </a:t>
            </a:r>
            <a:r>
              <a:rPr lang="cs-CZ" dirty="0" err="1" smtClean="0"/>
              <a:t>LokZS</a:t>
            </a:r>
            <a:r>
              <a:rPr lang="cs-CZ" dirty="0" smtClean="0"/>
              <a:t> ČR je dotována výhradně jejími členy. Partneři poskytují nemateriální podporu, zejména mediální.</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LokZS</a:t>
            </a:r>
            <a:r>
              <a:rPr lang="cs-CZ" dirty="0" smtClean="0"/>
              <a:t> ČR Partneři</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Policie ČR </a:t>
            </a:r>
            <a:r>
              <a:rPr lang="cs-CZ" dirty="0" err="1" smtClean="0"/>
              <a:t>Stč</a:t>
            </a:r>
            <a:r>
              <a:rPr lang="cs-CZ" dirty="0" smtClean="0"/>
              <a:t>. Kraj, Mělník</a:t>
            </a:r>
          </a:p>
          <a:p>
            <a:r>
              <a:rPr lang="cs-CZ" dirty="0" smtClean="0"/>
              <a:t>Pomozte mě najít (MV ČR)</a:t>
            </a:r>
          </a:p>
          <a:p>
            <a:r>
              <a:rPr lang="cs-CZ" dirty="0" smtClean="0"/>
              <a:t>Prevence kriminality města Mělník</a:t>
            </a:r>
          </a:p>
          <a:p>
            <a:r>
              <a:rPr lang="cs-CZ" dirty="0" smtClean="0"/>
              <a:t>Prevence kriminality města Beroun</a:t>
            </a:r>
          </a:p>
          <a:p>
            <a:r>
              <a:rPr lang="cs-CZ" dirty="0" smtClean="0"/>
              <a:t>Obec Nučice, Praha-východ</a:t>
            </a:r>
          </a:p>
          <a:p>
            <a:r>
              <a:rPr lang="cs-CZ" dirty="0" smtClean="0"/>
              <a:t>DPS Mělník</a:t>
            </a:r>
          </a:p>
          <a:p>
            <a:r>
              <a:rPr lang="cs-CZ" dirty="0" err="1" smtClean="0"/>
              <a:t>Ronyo</a:t>
            </a:r>
            <a:r>
              <a:rPr lang="cs-CZ" dirty="0" smtClean="0"/>
              <a:t> Technologies s.r.o.</a:t>
            </a:r>
          </a:p>
          <a:p>
            <a:r>
              <a:rPr lang="cs-CZ" dirty="0" err="1" smtClean="0"/>
              <a:t>BlueAlarm</a:t>
            </a:r>
            <a:r>
              <a:rPr lang="cs-CZ" dirty="0" smtClean="0"/>
              <a:t> spol. s r.o.</a:t>
            </a:r>
          </a:p>
          <a:p>
            <a:r>
              <a:rPr lang="cs-CZ" dirty="0"/>
              <a:t>Univerzita </a:t>
            </a:r>
            <a:r>
              <a:rPr lang="cs-CZ" dirty="0" smtClean="0"/>
              <a:t>Pardubice - Dopravní </a:t>
            </a:r>
            <a:r>
              <a:rPr lang="cs-CZ" dirty="0"/>
              <a:t>fakulta Jana </a:t>
            </a:r>
            <a:r>
              <a:rPr lang="cs-CZ" dirty="0" err="1"/>
              <a:t>Pernera</a:t>
            </a:r>
            <a:endParaRPr lang="cs-CZ" dirty="0"/>
          </a:p>
          <a:p>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Kolik stojí lokalizace</a:t>
            </a:r>
            <a:endParaRPr lang="cs-CZ" dirty="0"/>
          </a:p>
        </p:txBody>
      </p:sp>
      <p:sp>
        <p:nvSpPr>
          <p:cNvPr id="3" name="Zástupný symbol pro obsah 2"/>
          <p:cNvSpPr>
            <a:spLocks noGrp="1"/>
          </p:cNvSpPr>
          <p:nvPr>
            <p:ph idx="1"/>
          </p:nvPr>
        </p:nvSpPr>
        <p:spPr/>
        <p:txBody>
          <a:bodyPr>
            <a:normAutofit lnSpcReduction="10000"/>
          </a:bodyPr>
          <a:lstStyle/>
          <a:p>
            <a:pPr>
              <a:buNone/>
            </a:pPr>
            <a:r>
              <a:rPr lang="cs-CZ" dirty="0" smtClean="0"/>
              <a:t>PČR Letecká služba – 75.000 Kč</a:t>
            </a:r>
          </a:p>
          <a:p>
            <a:pPr>
              <a:buNone/>
            </a:pPr>
            <a:r>
              <a:rPr lang="cs-CZ" dirty="0" smtClean="0"/>
              <a:t>PČR pozemní služba – 300.000 Kč</a:t>
            </a:r>
          </a:p>
          <a:p>
            <a:pPr>
              <a:buNone/>
            </a:pPr>
            <a:r>
              <a:rPr lang="cs-CZ" dirty="0" smtClean="0"/>
              <a:t>HZS – 120.000 Kč</a:t>
            </a:r>
          </a:p>
          <a:p>
            <a:pPr>
              <a:buNone/>
            </a:pPr>
            <a:r>
              <a:rPr lang="cs-CZ" dirty="0" smtClean="0"/>
              <a:t>ZZS – 15.000 Kč</a:t>
            </a:r>
          </a:p>
          <a:p>
            <a:pPr>
              <a:buNone/>
            </a:pPr>
            <a:r>
              <a:rPr lang="cs-CZ" dirty="0" smtClean="0"/>
              <a:t>50% úspěšnost v prvních 24 hodinách</a:t>
            </a:r>
          </a:p>
          <a:p>
            <a:pPr>
              <a:buNone/>
            </a:pPr>
            <a:endParaRPr lang="cs-CZ" dirty="0"/>
          </a:p>
          <a:p>
            <a:pPr>
              <a:buNone/>
            </a:pPr>
            <a:r>
              <a:rPr lang="cs-CZ" dirty="0" err="1" smtClean="0"/>
              <a:t>LokZS</a:t>
            </a:r>
            <a:r>
              <a:rPr lang="cs-CZ" dirty="0" smtClean="0"/>
              <a:t> ČR – 15.000 Kč – 98% úspěšnost ve 120 minutách</a:t>
            </a:r>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Mechanismy lokalizace</a:t>
            </a:r>
            <a:endParaRPr lang="cs-CZ" dirty="0"/>
          </a:p>
        </p:txBody>
      </p:sp>
      <p:sp>
        <p:nvSpPr>
          <p:cNvPr id="3" name="Zástupný symbol pro obsah 2"/>
          <p:cNvSpPr>
            <a:spLocks noGrp="1"/>
          </p:cNvSpPr>
          <p:nvPr>
            <p:ph idx="1"/>
          </p:nvPr>
        </p:nvSpPr>
        <p:spPr/>
        <p:txBody>
          <a:bodyPr/>
          <a:lstStyle/>
          <a:p>
            <a:r>
              <a:rPr lang="cs-CZ" dirty="0" smtClean="0"/>
              <a:t>GSM poloha – nejméně přesná, mimo osídlení až kilometry</a:t>
            </a:r>
          </a:p>
          <a:p>
            <a:r>
              <a:rPr lang="cs-CZ" dirty="0" smtClean="0"/>
              <a:t>GPS poloha – přesná dle okolí a typu lokátoru 3m a více, nelze lokalizovat bez signálu v podzemí</a:t>
            </a:r>
          </a:p>
          <a:p>
            <a:r>
              <a:rPr lang="cs-CZ" dirty="0" smtClean="0"/>
              <a:t>RFID/RTLS – nejpřesnější, omezený dosah, dlouhá životnost zdroje (až 2 roky), IZS slyší nezprostředkovaně až 2.170 m, standard 70m</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LokZS</a:t>
            </a:r>
            <a:r>
              <a:rPr lang="cs-CZ" dirty="0" smtClean="0"/>
              <a:t> ČR lokalizace v místě</a:t>
            </a:r>
            <a:endParaRPr lang="cs-CZ" dirty="0"/>
          </a:p>
        </p:txBody>
      </p:sp>
      <p:sp>
        <p:nvSpPr>
          <p:cNvPr id="3" name="Zástupný symbol pro obsah 2"/>
          <p:cNvSpPr>
            <a:spLocks noGrp="1"/>
          </p:cNvSpPr>
          <p:nvPr>
            <p:ph idx="1"/>
          </p:nvPr>
        </p:nvSpPr>
        <p:spPr/>
        <p:txBody>
          <a:bodyPr/>
          <a:lstStyle/>
          <a:p>
            <a:pPr>
              <a:buNone/>
            </a:pPr>
            <a:r>
              <a:rPr lang="cs-CZ" dirty="0" smtClean="0"/>
              <a:t>Lokalizaci v nouzi koná dvoučlenná skupina za pomoci poslední, ověřené GSM/GPS pozice a dále za pomoci odposlechu modulu BAN na vzdálenost 2.170m v okruhu 360° v jednom směru – vozidlem, následně za pomoci „Lišky“ pro lokalizaci do 180m a kratší. Po celou dobu je vysílán také status uživatele modulu BAN (pohyb, horizontální alarm, okolní teplota…)</a:t>
            </a:r>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Kompetence řešení lokalizace</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POLICIE ČR – osoby svéprávné a zletilé řeší až po uplynutí lhůty 24 hodin. Do této skupiny jsou řazeny rovněž senioři.</a:t>
            </a:r>
          </a:p>
          <a:p>
            <a:r>
              <a:rPr lang="cs-CZ" dirty="0" smtClean="0"/>
              <a:t>HZS ČR – na výzvu </a:t>
            </a:r>
            <a:r>
              <a:rPr lang="cs-CZ" dirty="0" err="1" smtClean="0"/>
              <a:t>eCALL</a:t>
            </a:r>
            <a:r>
              <a:rPr lang="cs-CZ" dirty="0" smtClean="0"/>
              <a:t> a PČR, samostatně neiniciuje</a:t>
            </a:r>
          </a:p>
          <a:p>
            <a:r>
              <a:rPr lang="cs-CZ" dirty="0" smtClean="0"/>
              <a:t>ZZS – nemá za úkol lokalizaci, není tedy vybavena pro tyto stavy, na výzvu PČR</a:t>
            </a:r>
          </a:p>
          <a:p>
            <a:r>
              <a:rPr lang="cs-CZ" dirty="0" err="1" smtClean="0"/>
              <a:t>LokZS</a:t>
            </a:r>
            <a:r>
              <a:rPr lang="cs-CZ" dirty="0" smtClean="0"/>
              <a:t> ČR – lokalizace již v prvních minutách všech přihlášených klientů, úspěšnost 98% zajištění do 120 minut, zajištění PNP ve 100% případů</a:t>
            </a:r>
          </a:p>
          <a:p>
            <a:endParaRPr lang="cs-CZ" dirty="0"/>
          </a:p>
        </p:txBody>
      </p:sp>
      <p:sp>
        <p:nvSpPr>
          <p:cNvPr id="4" name="Zástupný symbol pro zápatí 3"/>
          <p:cNvSpPr>
            <a:spLocks noGrp="1"/>
          </p:cNvSpPr>
          <p:nvPr>
            <p:ph type="ftr" sz="quarter" idx="11"/>
          </p:nvPr>
        </p:nvSpPr>
        <p:spPr/>
        <p:txBody>
          <a:bodyPr/>
          <a:lstStyle/>
          <a:p>
            <a:r>
              <a:rPr lang="cs-CZ" smtClean="0"/>
              <a:t>GERIATRICUS Z.S. - LokZS ČR - www.e911.cz</a:t>
            </a:r>
            <a:endParaRPr lang="cs-CZ"/>
          </a:p>
        </p:txBody>
      </p:sp>
      <p:pic>
        <p:nvPicPr>
          <p:cNvPr id="5" name="Obrázek 4" descr="ronyo.jpg"/>
          <p:cNvPicPr>
            <a:picLocks noChangeAspect="1"/>
          </p:cNvPicPr>
          <p:nvPr/>
        </p:nvPicPr>
        <p:blipFill>
          <a:blip r:embed="rId2" cstate="print"/>
          <a:stretch>
            <a:fillRect/>
          </a:stretch>
        </p:blipFill>
        <p:spPr>
          <a:xfrm>
            <a:off x="179512" y="6021288"/>
            <a:ext cx="617981" cy="725149"/>
          </a:xfrm>
          <a:prstGeom prst="rect">
            <a:avLst/>
          </a:prstGeom>
        </p:spPr>
      </p:pic>
      <p:pic>
        <p:nvPicPr>
          <p:cNvPr id="6" name="Obrázek 5" descr="RTlogo-2.png"/>
          <p:cNvPicPr>
            <a:picLocks noChangeAspect="1"/>
          </p:cNvPicPr>
          <p:nvPr/>
        </p:nvPicPr>
        <p:blipFill>
          <a:blip r:embed="rId3" cstate="print"/>
          <a:stretch>
            <a:fillRect/>
          </a:stretch>
        </p:blipFill>
        <p:spPr>
          <a:xfrm>
            <a:off x="899592" y="5949280"/>
            <a:ext cx="764704" cy="764704"/>
          </a:xfrm>
          <a:prstGeom prst="rect">
            <a:avLst/>
          </a:prstGeom>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1626</Words>
  <Application>Microsoft Office PowerPoint</Application>
  <PresentationFormat>Předvádění na obrazovce (4:3)</PresentationFormat>
  <Paragraphs>139</Paragraphs>
  <Slides>24</Slides>
  <Notes>2</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sady Office</vt:lpstr>
      <vt:lpstr>Urgentní lokalizace osob v nouzi</vt:lpstr>
      <vt:lpstr>Urgentní lokalizace</vt:lpstr>
      <vt:lpstr>LokZS ČR</vt:lpstr>
      <vt:lpstr>LokZS ČR financování</vt:lpstr>
      <vt:lpstr>LokZS ČR Partneři</vt:lpstr>
      <vt:lpstr>Kolik stojí lokalizace</vt:lpstr>
      <vt:lpstr>Mechanismy lokalizace</vt:lpstr>
      <vt:lpstr>LokZS ČR lokalizace v místě</vt:lpstr>
      <vt:lpstr>Kompetence řešení lokalizace</vt:lpstr>
      <vt:lpstr>LokZS je profesionální služba</vt:lpstr>
      <vt:lpstr>Na počátku bylo světlo…</vt:lpstr>
      <vt:lpstr>Meyra SOS Klíčenka</vt:lpstr>
      <vt:lpstr>Merya RLH, RLHM tagy</vt:lpstr>
      <vt:lpstr>Merya Kuřátka</vt:lpstr>
      <vt:lpstr>Rychlost především Najdi tedy babičku za 3 minuty. 1cm – 150 m</vt:lpstr>
      <vt:lpstr>Lokátory LokZS</vt:lpstr>
      <vt:lpstr>Lokátory pro aGPS/GSM/BAN</vt:lpstr>
      <vt:lpstr>Videonavigace na modul BAN</vt:lpstr>
      <vt:lpstr>Multiscreening</vt:lpstr>
      <vt:lpstr>BlueAlarm NETWORK</vt:lpstr>
      <vt:lpstr>Přednosti ZZ LokZS ČR</vt:lpstr>
      <vt:lpstr>LokZS ČR aktivity</vt:lpstr>
      <vt:lpstr>Klienti/reference LokZS ČR</vt:lpstr>
      <vt:lpstr>Stránky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Urgentní lokalizace osob v nouzi</dc:title>
  <dc:creator>Damian Kajaba</dc:creator>
  <cp:lastModifiedBy>Damian Kajaba</cp:lastModifiedBy>
  <cp:revision>46</cp:revision>
  <dcterms:created xsi:type="dcterms:W3CDTF">2015-05-04T14:32:17Z</dcterms:created>
  <dcterms:modified xsi:type="dcterms:W3CDTF">2015-05-04T22:13:02Z</dcterms:modified>
</cp:coreProperties>
</file>