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8" r:id="rId6"/>
    <p:sldId id="316" r:id="rId7"/>
    <p:sldId id="262" r:id="rId8"/>
    <p:sldId id="303" r:id="rId9"/>
    <p:sldId id="257" r:id="rId10"/>
    <p:sldId id="282" r:id="rId11"/>
    <p:sldId id="263" r:id="rId12"/>
    <p:sldId id="310" r:id="rId13"/>
    <p:sldId id="289" r:id="rId14"/>
    <p:sldId id="314" r:id="rId15"/>
    <p:sldId id="288" r:id="rId16"/>
    <p:sldId id="304" r:id="rId17"/>
    <p:sldId id="305" r:id="rId18"/>
    <p:sldId id="319" r:id="rId19"/>
    <p:sldId id="307" r:id="rId20"/>
    <p:sldId id="306" r:id="rId21"/>
    <p:sldId id="309" r:id="rId22"/>
    <p:sldId id="312" r:id="rId23"/>
    <p:sldId id="317" r:id="rId24"/>
    <p:sldId id="320" r:id="rId25"/>
    <p:sldId id="315" r:id="rId26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6BA0A1D-C779-4370-9DD2-2CFCBEFCF5A9}">
          <p14:sldIdLst>
            <p14:sldId id="256"/>
            <p14:sldId id="308"/>
            <p14:sldId id="316"/>
            <p14:sldId id="262"/>
            <p14:sldId id="303"/>
            <p14:sldId id="257"/>
            <p14:sldId id="282"/>
            <p14:sldId id="263"/>
            <p14:sldId id="310"/>
            <p14:sldId id="289"/>
            <p14:sldId id="314"/>
            <p14:sldId id="288"/>
            <p14:sldId id="304"/>
            <p14:sldId id="305"/>
            <p14:sldId id="319"/>
            <p14:sldId id="307"/>
            <p14:sldId id="306"/>
            <p14:sldId id="309"/>
            <p14:sldId id="312"/>
            <p14:sldId id="317"/>
            <p14:sldId id="320"/>
            <p14:sldId id="315"/>
          </p14:sldIdLst>
        </p14:section>
        <p14:section name="Oddíl bez názvu" id="{CB4E5EB8-AC26-4F83-BB0C-4840FF70056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Drtina" initials="M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3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3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920F1-CDCD-4831-8D23-D68479E4CC3D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669967-F427-4AF3-A2A0-29BA7A2E6906}">
      <dgm:prSet phldrT="[Text]"/>
      <dgm:spPr/>
      <dgm:t>
        <a:bodyPr/>
        <a:lstStyle/>
        <a:p>
          <a:r>
            <a:rPr lang="cs-CZ" dirty="0" smtClean="0"/>
            <a:t>1.</a:t>
          </a:r>
          <a:endParaRPr lang="cs-CZ" dirty="0"/>
        </a:p>
      </dgm:t>
    </dgm:pt>
    <dgm:pt modelId="{4CC4F765-95D7-49AD-9EAC-6A5B6DD0B2CA}" type="parTrans" cxnId="{3234A9E6-10A7-4A50-BB18-80870C87D3A4}">
      <dgm:prSet/>
      <dgm:spPr/>
      <dgm:t>
        <a:bodyPr/>
        <a:lstStyle/>
        <a:p>
          <a:endParaRPr lang="cs-CZ"/>
        </a:p>
      </dgm:t>
    </dgm:pt>
    <dgm:pt modelId="{C4A4A52A-F8BD-41B6-9F4A-A6085FC46D93}" type="sibTrans" cxnId="{3234A9E6-10A7-4A50-BB18-80870C87D3A4}">
      <dgm:prSet/>
      <dgm:spPr/>
      <dgm:t>
        <a:bodyPr/>
        <a:lstStyle/>
        <a:p>
          <a:endParaRPr lang="cs-CZ"/>
        </a:p>
      </dgm:t>
    </dgm:pt>
    <dgm:pt modelId="{A0ABED09-63D6-46A4-9047-9150F547C55F}">
      <dgm:prSet phldrT="[Text]" custT="1"/>
      <dgm:spPr/>
      <dgm:t>
        <a:bodyPr/>
        <a:lstStyle/>
        <a:p>
          <a:r>
            <a:rPr lang="cs-CZ" sz="2000" dirty="0" smtClean="0"/>
            <a:t>podám reklamaci (nejpozději do dvou měsíců ode dne, kdy vám doručil vyúčtování), u reklamace služby pak bez zbytečných průtahů</a:t>
          </a:r>
          <a:endParaRPr lang="cs-CZ" sz="2000" dirty="0"/>
        </a:p>
      </dgm:t>
    </dgm:pt>
    <dgm:pt modelId="{6B2E6CEA-AA16-46C7-883A-1AE85BCF8912}" type="parTrans" cxnId="{10199AF8-EAD6-4838-A860-ECCDEB559324}">
      <dgm:prSet/>
      <dgm:spPr/>
      <dgm:t>
        <a:bodyPr/>
        <a:lstStyle/>
        <a:p>
          <a:endParaRPr lang="cs-CZ"/>
        </a:p>
      </dgm:t>
    </dgm:pt>
    <dgm:pt modelId="{27DFC49D-CCC9-48E8-B16E-7D75D84660E3}" type="sibTrans" cxnId="{10199AF8-EAD6-4838-A860-ECCDEB559324}">
      <dgm:prSet/>
      <dgm:spPr/>
      <dgm:t>
        <a:bodyPr/>
        <a:lstStyle/>
        <a:p>
          <a:endParaRPr lang="cs-CZ"/>
        </a:p>
      </dgm:t>
    </dgm:pt>
    <dgm:pt modelId="{9B3743F1-415F-4B2C-BC15-CEF75361C378}">
      <dgm:prSet phldrT="[Text]"/>
      <dgm:spPr/>
      <dgm:t>
        <a:bodyPr/>
        <a:lstStyle/>
        <a:p>
          <a:r>
            <a:rPr lang="cs-CZ" dirty="0" smtClean="0"/>
            <a:t>2.</a:t>
          </a:r>
          <a:endParaRPr lang="cs-CZ" dirty="0"/>
        </a:p>
      </dgm:t>
    </dgm:pt>
    <dgm:pt modelId="{80D44116-D9BA-41C2-8E7D-647FE6679355}" type="parTrans" cxnId="{5634B42D-F111-4FCB-9203-75E82011FC55}">
      <dgm:prSet/>
      <dgm:spPr/>
      <dgm:t>
        <a:bodyPr/>
        <a:lstStyle/>
        <a:p>
          <a:endParaRPr lang="cs-CZ"/>
        </a:p>
      </dgm:t>
    </dgm:pt>
    <dgm:pt modelId="{0AE0697A-38FF-4ED5-8DCD-E080E4D5FBE4}" type="sibTrans" cxnId="{5634B42D-F111-4FCB-9203-75E82011FC55}">
      <dgm:prSet/>
      <dgm:spPr/>
      <dgm:t>
        <a:bodyPr/>
        <a:lstStyle/>
        <a:p>
          <a:endParaRPr lang="cs-CZ"/>
        </a:p>
      </dgm:t>
    </dgm:pt>
    <dgm:pt modelId="{B6F06F0E-6956-4ADA-9440-3B4D5958A40A}">
      <dgm:prSet phldrT="[Text]" custT="1"/>
      <dgm:spPr/>
      <dgm:t>
        <a:bodyPr/>
        <a:lstStyle/>
        <a:p>
          <a:r>
            <a:rPr lang="cs-CZ" sz="2000" dirty="0" smtClean="0"/>
            <a:t>čekám na odpověď operátora </a:t>
          </a:r>
          <a:r>
            <a:rPr lang="cs-CZ" sz="2000" i="0" dirty="0" smtClean="0"/>
            <a:t>(nejpozději do 30 dnů)</a:t>
          </a:r>
          <a:r>
            <a:rPr lang="cs-CZ" sz="2700" dirty="0" smtClean="0"/>
            <a:t/>
          </a:r>
          <a:br>
            <a:rPr lang="cs-CZ" sz="2700" dirty="0" smtClean="0"/>
          </a:br>
          <a:endParaRPr lang="cs-CZ" sz="2700" dirty="0"/>
        </a:p>
      </dgm:t>
    </dgm:pt>
    <dgm:pt modelId="{DF93C81C-8C28-4746-AB62-E0D4E88F8AEC}" type="parTrans" cxnId="{0EEA6090-5DCA-4263-8235-6319BC6EE2ED}">
      <dgm:prSet/>
      <dgm:spPr/>
      <dgm:t>
        <a:bodyPr/>
        <a:lstStyle/>
        <a:p>
          <a:endParaRPr lang="cs-CZ"/>
        </a:p>
      </dgm:t>
    </dgm:pt>
    <dgm:pt modelId="{0D770288-A50D-4672-87AB-E64B4410959A}" type="sibTrans" cxnId="{0EEA6090-5DCA-4263-8235-6319BC6EE2ED}">
      <dgm:prSet/>
      <dgm:spPr/>
      <dgm:t>
        <a:bodyPr/>
        <a:lstStyle/>
        <a:p>
          <a:endParaRPr lang="cs-CZ"/>
        </a:p>
      </dgm:t>
    </dgm:pt>
    <dgm:pt modelId="{65282CA5-889D-4585-85B8-AE2BD6306691}" type="pres">
      <dgm:prSet presAssocID="{5FC920F1-CDCD-4831-8D23-D68479E4CC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9BF7DF7-6740-4D91-9FF4-B0F038795073}" type="pres">
      <dgm:prSet presAssocID="{C1669967-F427-4AF3-A2A0-29BA7A2E6906}" presName="composite" presStyleCnt="0"/>
      <dgm:spPr/>
    </dgm:pt>
    <dgm:pt modelId="{1CA1ACCB-9CAD-4E90-AE15-B71AE40C2025}" type="pres">
      <dgm:prSet presAssocID="{C1669967-F427-4AF3-A2A0-29BA7A2E6906}" presName="bentUpArrow1" presStyleLbl="alignImgPlace1" presStyleIdx="0" presStyleCnt="1" custScaleX="56484" custScaleY="56484" custLinFactNeighborX="35296" custLinFactNeighborY="-51590"/>
      <dgm:spPr/>
    </dgm:pt>
    <dgm:pt modelId="{E8BBD565-DE47-414E-A6E3-0AE755BD5138}" type="pres">
      <dgm:prSet presAssocID="{C1669967-F427-4AF3-A2A0-29BA7A2E6906}" presName="ParentText" presStyleLbl="node1" presStyleIdx="0" presStyleCnt="2" custScaleX="49374" custScaleY="41576" custLinFactNeighborX="6417" custLinFactNeighborY="-2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020609-22E2-477B-94A8-C09D182FB2E2}" type="pres">
      <dgm:prSet presAssocID="{C1669967-F427-4AF3-A2A0-29BA7A2E6906}" presName="ChildText" presStyleLbl="revTx" presStyleIdx="0" presStyleCnt="2" custScaleX="273264" custScaleY="71548" custLinFactNeighborX="85674" custLinFactNeighborY="-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942707-0C17-4D22-BB84-1A0D4534A2DE}" type="pres">
      <dgm:prSet presAssocID="{C4A4A52A-F8BD-41B6-9F4A-A6085FC46D93}" presName="sibTrans" presStyleCnt="0"/>
      <dgm:spPr/>
    </dgm:pt>
    <dgm:pt modelId="{0DAE7875-9688-4628-93E8-855FB5C47CB2}" type="pres">
      <dgm:prSet presAssocID="{9B3743F1-415F-4B2C-BC15-CEF75361C378}" presName="composite" presStyleCnt="0"/>
      <dgm:spPr/>
    </dgm:pt>
    <dgm:pt modelId="{CBAEB40D-4738-42D8-B006-635A4B547594}" type="pres">
      <dgm:prSet presAssocID="{9B3743F1-415F-4B2C-BC15-CEF75361C378}" presName="ParentText" presStyleLbl="node1" presStyleIdx="1" presStyleCnt="2" custScaleX="48202" custScaleY="39139" custLinFactNeighborX="-32221" custLinFactNeighborY="-71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1CA6B3-6DA5-4B53-BB12-11617DB22A6E}" type="pres">
      <dgm:prSet presAssocID="{9B3743F1-415F-4B2C-BC15-CEF75361C378}" presName="FinalChildText" presStyleLbl="revTx" presStyleIdx="1" presStyleCnt="2" custScaleX="186530" custScaleY="30908" custLinFactNeighborX="-30072" custLinFactNeighborY="4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34A9E6-10A7-4A50-BB18-80870C87D3A4}" srcId="{5FC920F1-CDCD-4831-8D23-D68479E4CC3D}" destId="{C1669967-F427-4AF3-A2A0-29BA7A2E6906}" srcOrd="0" destOrd="0" parTransId="{4CC4F765-95D7-49AD-9EAC-6A5B6DD0B2CA}" sibTransId="{C4A4A52A-F8BD-41B6-9F4A-A6085FC46D93}"/>
    <dgm:cxn modelId="{0EEA6090-5DCA-4263-8235-6319BC6EE2ED}" srcId="{9B3743F1-415F-4B2C-BC15-CEF75361C378}" destId="{B6F06F0E-6956-4ADA-9440-3B4D5958A40A}" srcOrd="0" destOrd="0" parTransId="{DF93C81C-8C28-4746-AB62-E0D4E88F8AEC}" sibTransId="{0D770288-A50D-4672-87AB-E64B4410959A}"/>
    <dgm:cxn modelId="{320162FE-660B-42A2-934C-8FF1B06679CB}" type="presOf" srcId="{B6F06F0E-6956-4ADA-9440-3B4D5958A40A}" destId="{D31CA6B3-6DA5-4B53-BB12-11617DB22A6E}" srcOrd="0" destOrd="0" presId="urn:microsoft.com/office/officeart/2005/8/layout/StepDownProcess"/>
    <dgm:cxn modelId="{5634B42D-F111-4FCB-9203-75E82011FC55}" srcId="{5FC920F1-CDCD-4831-8D23-D68479E4CC3D}" destId="{9B3743F1-415F-4B2C-BC15-CEF75361C378}" srcOrd="1" destOrd="0" parTransId="{80D44116-D9BA-41C2-8E7D-647FE6679355}" sibTransId="{0AE0697A-38FF-4ED5-8DCD-E080E4D5FBE4}"/>
    <dgm:cxn modelId="{59FD11BE-66BB-410E-93A7-A2DC5E17C16D}" type="presOf" srcId="{5FC920F1-CDCD-4831-8D23-D68479E4CC3D}" destId="{65282CA5-889D-4585-85B8-AE2BD6306691}" srcOrd="0" destOrd="0" presId="urn:microsoft.com/office/officeart/2005/8/layout/StepDownProcess"/>
    <dgm:cxn modelId="{2EA54939-5FBB-4827-BE3C-DD5F6A4E0F81}" type="presOf" srcId="{A0ABED09-63D6-46A4-9047-9150F547C55F}" destId="{35020609-22E2-477B-94A8-C09D182FB2E2}" srcOrd="0" destOrd="0" presId="urn:microsoft.com/office/officeart/2005/8/layout/StepDownProcess"/>
    <dgm:cxn modelId="{5C316609-1578-4B3F-A0F3-40C470095BE1}" type="presOf" srcId="{9B3743F1-415F-4B2C-BC15-CEF75361C378}" destId="{CBAEB40D-4738-42D8-B006-635A4B547594}" srcOrd="0" destOrd="0" presId="urn:microsoft.com/office/officeart/2005/8/layout/StepDownProcess"/>
    <dgm:cxn modelId="{6B7CBCD9-6323-4B2C-8153-2DCCCC32C4A8}" type="presOf" srcId="{C1669967-F427-4AF3-A2A0-29BA7A2E6906}" destId="{E8BBD565-DE47-414E-A6E3-0AE755BD5138}" srcOrd="0" destOrd="0" presId="urn:microsoft.com/office/officeart/2005/8/layout/StepDownProcess"/>
    <dgm:cxn modelId="{10199AF8-EAD6-4838-A860-ECCDEB559324}" srcId="{C1669967-F427-4AF3-A2A0-29BA7A2E6906}" destId="{A0ABED09-63D6-46A4-9047-9150F547C55F}" srcOrd="0" destOrd="0" parTransId="{6B2E6CEA-AA16-46C7-883A-1AE85BCF8912}" sibTransId="{27DFC49D-CCC9-48E8-B16E-7D75D84660E3}"/>
    <dgm:cxn modelId="{654C0538-F464-449F-9383-D3E38DF43EAF}" type="presParOf" srcId="{65282CA5-889D-4585-85B8-AE2BD6306691}" destId="{D9BF7DF7-6740-4D91-9FF4-B0F038795073}" srcOrd="0" destOrd="0" presId="urn:microsoft.com/office/officeart/2005/8/layout/StepDownProcess"/>
    <dgm:cxn modelId="{C9F7B3DD-5F37-4FDA-B3F0-022E8D76D18A}" type="presParOf" srcId="{D9BF7DF7-6740-4D91-9FF4-B0F038795073}" destId="{1CA1ACCB-9CAD-4E90-AE15-B71AE40C2025}" srcOrd="0" destOrd="0" presId="urn:microsoft.com/office/officeart/2005/8/layout/StepDownProcess"/>
    <dgm:cxn modelId="{195F654F-85DC-4296-BD7C-0BE6B0566579}" type="presParOf" srcId="{D9BF7DF7-6740-4D91-9FF4-B0F038795073}" destId="{E8BBD565-DE47-414E-A6E3-0AE755BD5138}" srcOrd="1" destOrd="0" presId="urn:microsoft.com/office/officeart/2005/8/layout/StepDownProcess"/>
    <dgm:cxn modelId="{613536D8-F81B-440A-8CBD-03A8C11018D5}" type="presParOf" srcId="{D9BF7DF7-6740-4D91-9FF4-B0F038795073}" destId="{35020609-22E2-477B-94A8-C09D182FB2E2}" srcOrd="2" destOrd="0" presId="urn:microsoft.com/office/officeart/2005/8/layout/StepDownProcess"/>
    <dgm:cxn modelId="{D2118E68-4DDE-4487-8021-446911E31E32}" type="presParOf" srcId="{65282CA5-889D-4585-85B8-AE2BD6306691}" destId="{61942707-0C17-4D22-BB84-1A0D4534A2DE}" srcOrd="1" destOrd="0" presId="urn:microsoft.com/office/officeart/2005/8/layout/StepDownProcess"/>
    <dgm:cxn modelId="{816DAB38-2AD5-4CF8-B540-BFCA9EDD19E1}" type="presParOf" srcId="{65282CA5-889D-4585-85B8-AE2BD6306691}" destId="{0DAE7875-9688-4628-93E8-855FB5C47CB2}" srcOrd="2" destOrd="0" presId="urn:microsoft.com/office/officeart/2005/8/layout/StepDownProcess"/>
    <dgm:cxn modelId="{7C8AF1FF-8981-438D-90A6-B090AEC431DE}" type="presParOf" srcId="{0DAE7875-9688-4628-93E8-855FB5C47CB2}" destId="{CBAEB40D-4738-42D8-B006-635A4B547594}" srcOrd="0" destOrd="0" presId="urn:microsoft.com/office/officeart/2005/8/layout/StepDownProcess"/>
    <dgm:cxn modelId="{5D2256AD-54EB-4BE7-A4AD-9A3658576822}" type="presParOf" srcId="{0DAE7875-9688-4628-93E8-855FB5C47CB2}" destId="{D31CA6B3-6DA5-4B53-BB12-11617DB22A6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1ACCB-9CAD-4E90-AE15-B71AE40C2025}">
      <dsp:nvSpPr>
        <dsp:cNvPr id="0" name=""/>
        <dsp:cNvSpPr/>
      </dsp:nvSpPr>
      <dsp:spPr>
        <a:xfrm rot="5400000">
          <a:off x="1459180" y="1520635"/>
          <a:ext cx="925607" cy="105377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BBD565-DE47-414E-A6E3-0AE755BD5138}">
      <dsp:nvSpPr>
        <dsp:cNvPr id="0" name=""/>
        <dsp:cNvSpPr/>
      </dsp:nvSpPr>
      <dsp:spPr>
        <a:xfrm>
          <a:off x="885295" y="659378"/>
          <a:ext cx="1362040" cy="8028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1.</a:t>
          </a:r>
          <a:endParaRPr lang="cs-CZ" sz="3100" kern="1200" dirty="0"/>
        </a:p>
      </dsp:txBody>
      <dsp:txXfrm>
        <a:off x="924492" y="698575"/>
        <a:ext cx="1283646" cy="724415"/>
      </dsp:txXfrm>
    </dsp:sp>
    <dsp:sp modelId="{35020609-22E2-477B-94A8-C09D182FB2E2}">
      <dsp:nvSpPr>
        <dsp:cNvPr id="0" name=""/>
        <dsp:cNvSpPr/>
      </dsp:nvSpPr>
      <dsp:spPr>
        <a:xfrm>
          <a:off x="2749384" y="543257"/>
          <a:ext cx="5482651" cy="111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podám reklamaci (nejpozději do dvou měsíců ode dne, kdy vám doručil vyúčtování), u reklamace služby pak bez zbytečných průtahů</a:t>
          </a:r>
          <a:endParaRPr lang="cs-CZ" sz="2000" kern="1200" dirty="0"/>
        </a:p>
      </dsp:txBody>
      <dsp:txXfrm>
        <a:off x="2749384" y="543257"/>
        <a:ext cx="5482651" cy="1116631"/>
      </dsp:txXfrm>
    </dsp:sp>
    <dsp:sp modelId="{CBAEB40D-4738-42D8-B006-635A4B547594}">
      <dsp:nvSpPr>
        <dsp:cNvPr id="0" name=""/>
        <dsp:cNvSpPr/>
      </dsp:nvSpPr>
      <dsp:spPr>
        <a:xfrm>
          <a:off x="2605741" y="1817750"/>
          <a:ext cx="1329709" cy="75575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2.</a:t>
          </a:r>
          <a:endParaRPr lang="cs-CZ" sz="3100" kern="1200" dirty="0"/>
        </a:p>
      </dsp:txBody>
      <dsp:txXfrm>
        <a:off x="2642640" y="1854649"/>
        <a:ext cx="1255911" cy="681954"/>
      </dsp:txXfrm>
    </dsp:sp>
    <dsp:sp modelId="{D31CA6B3-6DA5-4B53-BB12-11617DB22A6E}">
      <dsp:nvSpPr>
        <dsp:cNvPr id="0" name=""/>
        <dsp:cNvSpPr/>
      </dsp:nvSpPr>
      <dsp:spPr>
        <a:xfrm>
          <a:off x="4067358" y="2166436"/>
          <a:ext cx="3742458" cy="48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čekám na odpověď operátora </a:t>
          </a:r>
          <a:r>
            <a:rPr lang="cs-CZ" sz="2000" i="0" kern="1200" dirty="0" smtClean="0"/>
            <a:t>(nejpozději do 30 dnů)</a:t>
          </a:r>
          <a:r>
            <a:rPr lang="cs-CZ" sz="2700" kern="1200" dirty="0" smtClean="0"/>
            <a:t/>
          </a:r>
          <a:br>
            <a:rPr lang="cs-CZ" sz="2700" kern="1200" dirty="0" smtClean="0"/>
          </a:br>
          <a:endParaRPr lang="cs-CZ" sz="2700" kern="1200" dirty="0"/>
        </a:p>
      </dsp:txBody>
      <dsp:txXfrm>
        <a:off x="4067358" y="2166436"/>
        <a:ext cx="3742458" cy="48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88629" y="1"/>
            <a:ext cx="4275402" cy="33795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C86436E3-4DCD-44A7-A352-DCDB6631FD34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88629" y="6397806"/>
            <a:ext cx="4275402" cy="33795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2B5206D4-ABF1-4CD7-A736-A7A5646E0B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83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2" cy="33795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9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27D969EC-07EE-4360-A3AE-D849933418EE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6632" y="3241588"/>
            <a:ext cx="7893050" cy="2652207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88629" y="6397806"/>
            <a:ext cx="4275402" cy="337958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825B78BE-3875-4D13-BDCB-AF91C882E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8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79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82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06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64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22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58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70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B78BE-3875-4D13-BDCB-AF91C882EA8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18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1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9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41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6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8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2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31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0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91E0-7C34-4012-B2A8-3785EF04F7DF}" type="datetimeFigureOut">
              <a:rPr lang="cs-CZ" smtClean="0"/>
              <a:t>31.3.2015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90A2-5731-4DE8-9EA4-99A4AD5F9D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5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t-mobile.c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est.cz/spotrebitelska-poradn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pinkovat@ctu.cz" TargetMode="External"/><Relationship Id="rId2" Type="http://schemas.openxmlformats.org/officeDocument/2006/relationships/hyperlink" Target="mailto:sedovan@ctu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odatelna@ctu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7471"/>
            <a:ext cx="9144000" cy="41734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36" y="419587"/>
            <a:ext cx="7858125" cy="729464"/>
          </a:xfrm>
        </p:spPr>
        <p:txBody>
          <a:bodyPr>
            <a:normAutofit/>
          </a:bodyPr>
          <a:lstStyle/>
          <a:p>
            <a:r>
              <a:rPr lang="cs-CZ" sz="4400" dirty="0" smtClean="0"/>
              <a:t>Telekomunikační akademie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99" y="1204517"/>
            <a:ext cx="6858000" cy="257993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dirty="0" smtClean="0"/>
              <a:t>Co je Český telekomunikační úřad?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dirty="0" smtClean="0"/>
              <a:t>Proč pořádáme </a:t>
            </a:r>
            <a:r>
              <a:rPr lang="cs-CZ" dirty="0"/>
              <a:t>T</a:t>
            </a:r>
            <a:r>
              <a:rPr lang="cs-CZ" dirty="0" smtClean="0"/>
              <a:t>elekomunikační akademii?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dirty="0" smtClean="0"/>
              <a:t>Kdo jsme?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dirty="0" smtClean="0"/>
              <a:t>Letáčky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cxnSp>
        <p:nvCxnSpPr>
          <p:cNvPr id="7" name="Přímá spojnice 6"/>
          <p:cNvCxnSpPr/>
          <p:nvPr/>
        </p:nvCxnSpPr>
        <p:spPr>
          <a:xfrm>
            <a:off x="1529875" y="3784451"/>
            <a:ext cx="6762750" cy="0"/>
          </a:xfrm>
          <a:prstGeom prst="line">
            <a:avLst/>
          </a:prstGeom>
          <a:ln w="50800" cap="rnd">
            <a:solidFill>
              <a:schemeClr val="accent2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8650" y="1479885"/>
            <a:ext cx="7886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Kdo</a:t>
            </a:r>
            <a:r>
              <a:rPr lang="cs-CZ" sz="2000" dirty="0" smtClean="0"/>
              <a:t> reklamuje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Co </a:t>
            </a:r>
            <a:r>
              <a:rPr lang="cs-CZ" sz="2000" dirty="0" smtClean="0"/>
              <a:t>reklamuje  </a:t>
            </a:r>
            <a:r>
              <a:rPr lang="cs-CZ" sz="2000" dirty="0"/>
              <a:t>– </a:t>
            </a:r>
            <a:r>
              <a:rPr lang="cs-CZ" sz="2000" dirty="0" smtClean="0"/>
              <a:t>např. částku na vyúčtování, konkrétní službu apod.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Čeho </a:t>
            </a:r>
            <a:r>
              <a:rPr lang="cs-CZ" sz="2000" dirty="0" smtClean="0"/>
              <a:t>žádá – např. vystavení </a:t>
            </a:r>
            <a:r>
              <a:rPr lang="cs-CZ" sz="2000" dirty="0"/>
              <a:t>nového vyúčtování </a:t>
            </a:r>
            <a:r>
              <a:rPr lang="cs-CZ" sz="2000" dirty="0" smtClean="0"/>
              <a:t>a vrácení již zaplacené částky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 co nárok opírá – tzv. skutkový stav, kdy </a:t>
            </a:r>
            <a:r>
              <a:rPr lang="cs-CZ" sz="2000" dirty="0"/>
              <a:t>bylo vyúčtování doručeno, jakou obsahovalo </a:t>
            </a:r>
            <a:r>
              <a:rPr lang="cs-CZ" sz="2000" dirty="0" smtClean="0"/>
              <a:t>chybu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Příklad reklamace na letáčku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32382" y="833554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Jak má vypadat reklamace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70396"/>
            <a:ext cx="7886700" cy="4368404"/>
          </a:xfrm>
        </p:spPr>
        <p:txBody>
          <a:bodyPr>
            <a:normAutofit/>
          </a:bodyPr>
          <a:lstStyle/>
          <a:p>
            <a:pPr algn="ctr"/>
            <a:r>
              <a:rPr lang="cs-CZ" sz="2400" dirty="0"/>
              <a:t>U </a:t>
            </a:r>
            <a:r>
              <a:rPr lang="cs-CZ" sz="2400" dirty="0">
                <a:solidFill>
                  <a:srgbClr val="FF3399"/>
                </a:solidFill>
              </a:rPr>
              <a:t>T-Mobile</a:t>
            </a:r>
            <a:r>
              <a:rPr lang="cs-CZ" sz="2400" dirty="0"/>
              <a:t> písemně na zákaznickém centru (Tomíčkova 2144/1, </a:t>
            </a:r>
            <a:r>
              <a:rPr lang="cs-CZ" sz="2400" dirty="0" smtClean="0"/>
              <a:t>148 </a:t>
            </a:r>
            <a:r>
              <a:rPr lang="cs-CZ" sz="2400" dirty="0"/>
              <a:t>00 Praha 4), e-mailem na adrese </a:t>
            </a:r>
            <a:r>
              <a:rPr lang="cs-CZ" sz="2400" u="sng" dirty="0">
                <a:hlinkClick r:id="rId2"/>
              </a:rPr>
              <a:t>info@t-mobile.cz</a:t>
            </a:r>
            <a:r>
              <a:rPr lang="cs-CZ" sz="2400" dirty="0"/>
              <a:t> nebo osobně v kterékoli značkové </a:t>
            </a:r>
            <a:r>
              <a:rPr lang="cs-CZ" sz="2400" dirty="0" smtClean="0"/>
              <a:t>prodejně.</a:t>
            </a:r>
            <a:endParaRPr lang="cs-CZ" sz="2400" dirty="0"/>
          </a:p>
          <a:p>
            <a:pPr algn="ctr"/>
            <a:r>
              <a:rPr lang="cs-CZ" sz="2400" dirty="0" smtClean="0"/>
              <a:t>U </a:t>
            </a:r>
            <a:r>
              <a:rPr lang="cs-CZ" sz="2400" dirty="0">
                <a:solidFill>
                  <a:schemeClr val="bg2">
                    <a:lumMod val="50000"/>
                  </a:schemeClr>
                </a:solidFill>
              </a:rPr>
              <a:t>O2</a:t>
            </a:r>
            <a:r>
              <a:rPr lang="cs-CZ" sz="2400" dirty="0"/>
              <a:t> písemně na adrese O2 Czech Republic, Reklamační oddělení, Za </a:t>
            </a:r>
            <a:r>
              <a:rPr lang="cs-CZ" sz="2400" dirty="0" err="1"/>
              <a:t>Brumlovkou</a:t>
            </a:r>
            <a:r>
              <a:rPr lang="cs-CZ" sz="2400" dirty="0"/>
              <a:t> 266/2, 14022 Praha 4 – Michle, telefonicky na bezplatné lince 800 02 02 02, osobně v kterékoli značkové prodejně.  </a:t>
            </a:r>
          </a:p>
          <a:p>
            <a:pPr algn="ctr"/>
            <a:r>
              <a:rPr lang="cs-CZ" sz="2400" dirty="0" smtClean="0"/>
              <a:t>U </a:t>
            </a:r>
            <a:r>
              <a:rPr lang="cs-CZ" sz="2400" dirty="0">
                <a:solidFill>
                  <a:srgbClr val="FF0000"/>
                </a:solidFill>
              </a:rPr>
              <a:t>Vodafone </a:t>
            </a:r>
            <a:r>
              <a:rPr lang="cs-CZ" sz="2400" dirty="0"/>
              <a:t>je třeba podat reklamaci písemně na adrese Vodafone Czech Republic a.s., Reklamační oddělení, Vinohradská 167, Praha 10, 100 </a:t>
            </a:r>
            <a:r>
              <a:rPr lang="cs-CZ" sz="2400" dirty="0" smtClean="0"/>
              <a:t>00, nebo osobně v kterékoliv značkové prodejně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32382" y="540932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Kde reklamovat?</a:t>
            </a:r>
            <a:endParaRPr lang="cs-CZ" sz="3600" dirty="0">
              <a:solidFill>
                <a:schemeClr val="accent4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9650" y="1708635"/>
            <a:ext cx="748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2400" dirty="0" smtClean="0"/>
              <a:t> Jde </a:t>
            </a:r>
            <a:r>
              <a:rPr lang="cs-CZ" sz="2400" dirty="0"/>
              <a:t>o čísla začínající na číslici </a:t>
            </a:r>
            <a:r>
              <a:rPr lang="cs-CZ" sz="2400" b="1" dirty="0"/>
              <a:t>8</a:t>
            </a:r>
            <a:r>
              <a:rPr lang="cs-CZ" sz="2400" dirty="0"/>
              <a:t> nebo </a:t>
            </a:r>
            <a:r>
              <a:rPr lang="cs-CZ" sz="2400" b="1" dirty="0" smtClean="0"/>
              <a:t>9</a:t>
            </a:r>
          </a:p>
          <a:p>
            <a:pPr marL="285750" lvl="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2400" dirty="0" smtClean="0"/>
              <a:t> Volání </a:t>
            </a:r>
            <a:r>
              <a:rPr lang="cs-CZ" sz="2400" dirty="0"/>
              <a:t>začínající na číslici </a:t>
            </a:r>
            <a:r>
              <a:rPr lang="cs-CZ" sz="2400" b="1" dirty="0"/>
              <a:t>8</a:t>
            </a:r>
            <a:r>
              <a:rPr lang="cs-CZ" sz="2400" dirty="0"/>
              <a:t> není vždy zdarma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2400" dirty="0" smtClean="0"/>
              <a:t> Volání začínající na číslici </a:t>
            </a:r>
            <a:r>
              <a:rPr lang="cs-CZ" sz="2400" b="1" dirty="0" smtClean="0"/>
              <a:t>9</a:t>
            </a:r>
            <a:r>
              <a:rPr lang="cs-CZ" sz="2400" dirty="0" smtClean="0"/>
              <a:t> není vždy předražené</a:t>
            </a:r>
            <a:endParaRPr lang="cs-CZ" sz="2400" dirty="0"/>
          </a:p>
          <a:p>
            <a:pPr algn="ctr">
              <a:lnSpc>
                <a:spcPct val="200000"/>
              </a:lnSpc>
            </a:pPr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359475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Barevné linky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4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6532126" y="4460914"/>
            <a:ext cx="525899" cy="58477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827026" y="4460914"/>
            <a:ext cx="525899" cy="584775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875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800 </a:t>
            </a:r>
            <a:r>
              <a:rPr lang="cs-CZ" sz="2400" dirty="0" smtClean="0"/>
              <a:t>– zelená linka; volání na účet volaného</a:t>
            </a:r>
          </a:p>
          <a:p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810 až 819, 830 až 839, 843 až 846 </a:t>
            </a:r>
            <a:r>
              <a:rPr lang="cs-CZ" sz="2400" dirty="0" smtClean="0"/>
              <a:t>– modrá linka; volání se sdílenými náklady</a:t>
            </a:r>
          </a:p>
          <a:p>
            <a:r>
              <a:rPr lang="cs-CZ" sz="2400" dirty="0" smtClean="0">
                <a:solidFill>
                  <a:srgbClr val="FFC000"/>
                </a:solidFill>
              </a:rPr>
              <a:t>900, 906, 909</a:t>
            </a:r>
            <a:r>
              <a:rPr lang="cs-CZ" sz="2400" dirty="0" smtClean="0"/>
              <a:t> – žluté a duhové linky; služby s vyjádřenou cenou; čtvrtá a pátá číslice vyjadřuje cenu za minutu hovoru + </a:t>
            </a:r>
            <a:r>
              <a:rPr lang="cs-CZ" sz="2400" dirty="0" smtClean="0">
                <a:solidFill>
                  <a:srgbClr val="FFC000"/>
                </a:solidFill>
              </a:rPr>
              <a:t>908</a:t>
            </a:r>
            <a:r>
              <a:rPr lang="cs-CZ" sz="2400" dirty="0" smtClean="0"/>
              <a:t> – 4. a 5. číslice je cena za spojení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59475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Barevné linky</a:t>
            </a:r>
            <a:endParaRPr lang="cs-CZ" sz="3600" dirty="0">
              <a:solidFill>
                <a:schemeClr val="accent4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86100" y="446091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90</a:t>
            </a:r>
            <a:r>
              <a:rPr lang="cs-CZ" sz="3200" b="1" dirty="0" smtClean="0">
                <a:solidFill>
                  <a:srgbClr val="FF0000"/>
                </a:solidFill>
              </a:rPr>
              <a:t>0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56</a:t>
            </a:r>
            <a:r>
              <a:rPr lang="cs-CZ" sz="3200" dirty="0" smtClean="0">
                <a:solidFill>
                  <a:srgbClr val="FF0000"/>
                </a:solidFill>
              </a:rPr>
              <a:t> 56 56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800725" y="4460914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</a:rPr>
              <a:t>90</a:t>
            </a:r>
            <a:r>
              <a:rPr lang="cs-CZ" sz="3200" b="1" dirty="0" smtClean="0">
                <a:solidFill>
                  <a:srgbClr val="C00000"/>
                </a:solidFill>
              </a:rPr>
              <a:t>8</a:t>
            </a:r>
            <a:r>
              <a:rPr lang="cs-CZ" sz="3200" dirty="0" smtClean="0">
                <a:solidFill>
                  <a:srgbClr val="C00000"/>
                </a:solidFill>
              </a:rPr>
              <a:t> </a:t>
            </a:r>
            <a:r>
              <a:rPr lang="cs-CZ" sz="3200" b="1" dirty="0" smtClean="0">
                <a:solidFill>
                  <a:srgbClr val="C00000"/>
                </a:solidFill>
              </a:rPr>
              <a:t>56</a:t>
            </a:r>
            <a:r>
              <a:rPr lang="cs-CZ" sz="3200" dirty="0" smtClean="0">
                <a:solidFill>
                  <a:srgbClr val="C00000"/>
                </a:solidFill>
              </a:rPr>
              <a:t> 56 56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3909000" y="5114925"/>
            <a:ext cx="400050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6595050" y="5146061"/>
            <a:ext cx="400050" cy="276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909000" y="565785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56 Kč / </a:t>
            </a:r>
            <a:r>
              <a:rPr lang="cs-CZ" b="1" dirty="0" smtClean="0"/>
              <a:t>min.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65767" y="5657850"/>
            <a:ext cx="155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56 Kč / </a:t>
            </a:r>
            <a:r>
              <a:rPr lang="cs-CZ" b="1" dirty="0" smtClean="0"/>
              <a:t>spojení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72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/>
      <p:bldP spid="4" grpId="0"/>
      <p:bldP spid="10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538" y="2139714"/>
            <a:ext cx="7886700" cy="3397959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112</a:t>
            </a:r>
            <a:r>
              <a:rPr lang="cs-CZ" sz="2400" dirty="0" smtClean="0"/>
              <a:t> je evropské </a:t>
            </a:r>
            <a:r>
              <a:rPr lang="cs-CZ" sz="2400" b="1" dirty="0" smtClean="0"/>
              <a:t>číslo tísňového volání</a:t>
            </a:r>
            <a:r>
              <a:rPr lang="cs-CZ" sz="2400" dirty="0" smtClean="0"/>
              <a:t>, na němž jsou propojeny všechny složky záchranného integrovaného systému, které si následně předají nezbytné informace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volání je </a:t>
            </a:r>
            <a:r>
              <a:rPr lang="cs-CZ" sz="2400" b="1" dirty="0" smtClean="0"/>
              <a:t>vždy bezplatné </a:t>
            </a:r>
            <a:r>
              <a:rPr lang="cs-CZ" sz="2400" dirty="0" smtClean="0"/>
              <a:t>a musí být umožněno i v situacích, kdy není vložená SIM nebo není dobit kredit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59475" y="803811"/>
            <a:ext cx="68792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4"/>
                </a:solidFill>
              </a:rPr>
              <a:t>Jednotné evropské číslo tísňového </a:t>
            </a:r>
            <a:r>
              <a:rPr lang="cs-CZ" sz="3600" dirty="0" smtClean="0">
                <a:solidFill>
                  <a:schemeClr val="accent4"/>
                </a:solidFill>
              </a:rPr>
              <a:t>volání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chemeClr val="accent4"/>
                </a:solidFill>
              </a:rPr>
              <a:t>A</a:t>
            </a:r>
            <a:r>
              <a:rPr lang="cs-CZ" sz="3600" dirty="0" smtClean="0">
                <a:solidFill>
                  <a:schemeClr val="accent4"/>
                </a:solidFill>
              </a:rPr>
              <a:t>sistenční </a:t>
            </a:r>
            <a:r>
              <a:rPr lang="cs-CZ" sz="3600" dirty="0">
                <a:solidFill>
                  <a:schemeClr val="accent4"/>
                </a:solidFill>
              </a:rPr>
              <a:t>telefonní služba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Služba </a:t>
            </a:r>
            <a:r>
              <a:rPr lang="cs-CZ" sz="2000" b="1" dirty="0"/>
              <a:t>1188</a:t>
            </a:r>
            <a:r>
              <a:rPr lang="cs-CZ" sz="2000" dirty="0"/>
              <a:t> je hlasový asistent, který </a:t>
            </a:r>
            <a:r>
              <a:rPr lang="cs-CZ" sz="2000" dirty="0" smtClean="0"/>
              <a:t>volajícímu zprostředkuje </a:t>
            </a:r>
            <a:r>
              <a:rPr lang="cs-CZ" sz="2000" dirty="0"/>
              <a:t>telefonní číslo nebo se pokusí zodpovědět jakýkoli libovolný </a:t>
            </a:r>
            <a:r>
              <a:rPr lang="cs-CZ" sz="2000" dirty="0" smtClean="0"/>
              <a:t>dotaz </a:t>
            </a:r>
          </a:p>
          <a:p>
            <a:r>
              <a:rPr lang="cs-CZ" sz="2000" b="1" dirty="0" smtClean="0"/>
              <a:t>cena </a:t>
            </a:r>
            <a:r>
              <a:rPr lang="cs-CZ" sz="2000" dirty="0"/>
              <a:t>za spojení se pohybuje od 0,- Kč (O2 a Vodafone) do 15 </a:t>
            </a:r>
            <a:r>
              <a:rPr lang="cs-CZ" sz="2000" dirty="0" smtClean="0"/>
              <a:t>Kč v závislosti na síti, ze které voláte </a:t>
            </a:r>
          </a:p>
          <a:p>
            <a:r>
              <a:rPr lang="cs-CZ" sz="2000" dirty="0" smtClean="0"/>
              <a:t>cena </a:t>
            </a:r>
            <a:r>
              <a:rPr lang="cs-CZ" sz="2000" dirty="0"/>
              <a:t>za minutu hovoru pak od 17 Kč do 35 Kč v závislosti na tom, z jaké sítě </a:t>
            </a:r>
            <a:r>
              <a:rPr lang="cs-CZ" sz="2000" dirty="0" smtClean="0"/>
              <a:t>voláte</a:t>
            </a:r>
          </a:p>
          <a:p>
            <a:r>
              <a:rPr lang="cs-CZ" sz="2000" b="1" dirty="0" smtClean="0"/>
              <a:t>pozor</a:t>
            </a:r>
            <a:r>
              <a:rPr lang="cs-CZ" sz="2000" dirty="0"/>
              <a:t>, necháte-li se rovnou přepojit na požadované číslo, cena za volání je vyšší (shodná s cenou za minutu s asistenční službou)!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		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Doba </a:t>
            </a:r>
            <a:r>
              <a:rPr lang="cs-CZ" sz="2000" dirty="0"/>
              <a:t>čekání na přihlášení operátora není účtována.</a:t>
            </a:r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4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7643" y="1676400"/>
            <a:ext cx="7886700" cy="3705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Uzavíráme smlouvu s operátorem, pro kterou platí obchodní podmínky operátora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Riziko propadnutí kreditu, pokud jej nevyčerpám v určité době. Propadnutí kreditu není v rozporu s právním řádem a z právního hlediska nedochází k bezdůvodnému obohacení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59475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Předplacené karty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0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5743" y="1609725"/>
            <a:ext cx="7886700" cy="3114676"/>
          </a:xfrm>
        </p:spPr>
        <p:txBody>
          <a:bodyPr anchor="ctr"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Vodafone </a:t>
            </a:r>
            <a:r>
              <a:rPr lang="cs-CZ" dirty="0" smtClean="0"/>
              <a:t>- životnost </a:t>
            </a:r>
            <a:r>
              <a:rPr lang="cs-CZ" dirty="0"/>
              <a:t>kreditu je vždy </a:t>
            </a:r>
            <a:r>
              <a:rPr lang="cs-CZ" b="1" dirty="0"/>
              <a:t>deset měsíců </a:t>
            </a:r>
            <a:r>
              <a:rPr lang="cs-CZ" dirty="0"/>
              <a:t>od posledního dobití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O2</a:t>
            </a:r>
            <a:r>
              <a:rPr lang="cs-CZ" dirty="0" smtClean="0"/>
              <a:t> - U </a:t>
            </a:r>
            <a:r>
              <a:rPr lang="cs-CZ" dirty="0"/>
              <a:t>kreditu </a:t>
            </a:r>
            <a:r>
              <a:rPr lang="cs-CZ" b="1" dirty="0"/>
              <a:t>do 500 korun </a:t>
            </a:r>
            <a:r>
              <a:rPr lang="cs-CZ" dirty="0" smtClean="0"/>
              <a:t>je životnost </a:t>
            </a:r>
            <a:r>
              <a:rPr lang="cs-CZ" b="1" dirty="0" smtClean="0"/>
              <a:t>půl </a:t>
            </a:r>
            <a:r>
              <a:rPr lang="cs-CZ" b="1" dirty="0"/>
              <a:t>roku</a:t>
            </a:r>
            <a:r>
              <a:rPr lang="cs-CZ" dirty="0"/>
              <a:t>, při kreditu </a:t>
            </a:r>
            <a:r>
              <a:rPr lang="cs-CZ" b="1" dirty="0"/>
              <a:t>nad 500 korun </a:t>
            </a:r>
            <a:r>
              <a:rPr lang="cs-CZ" b="1" dirty="0" smtClean="0"/>
              <a:t>rok </a:t>
            </a:r>
            <a:r>
              <a:rPr lang="cs-CZ" dirty="0" smtClean="0"/>
              <a:t>od posledního dobití.</a:t>
            </a:r>
          </a:p>
          <a:p>
            <a:r>
              <a:rPr lang="cs-CZ" dirty="0">
                <a:solidFill>
                  <a:srgbClr val="FF3399"/>
                </a:solidFill>
              </a:rPr>
              <a:t>T-Mobile </a:t>
            </a:r>
            <a:r>
              <a:rPr lang="cs-CZ" dirty="0"/>
              <a:t>- životnost kreditu je vždy </a:t>
            </a:r>
            <a:r>
              <a:rPr lang="cs-CZ" b="1" dirty="0"/>
              <a:t>12 měsíců </a:t>
            </a:r>
            <a:r>
              <a:rPr lang="cs-CZ" dirty="0"/>
              <a:t>od posledního dobití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59475" y="803811"/>
            <a:ext cx="68792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4"/>
                </a:solidFill>
              </a:rPr>
              <a:t>Omezená životnost volacích kreditů</a:t>
            </a:r>
          </a:p>
        </p:txBody>
      </p:sp>
    </p:spTree>
    <p:extLst>
      <p:ext uri="{BB962C8B-B14F-4D97-AF65-F5344CB8AC3E}">
        <p14:creationId xmlns:p14="http://schemas.microsoft.com/office/powerpoint/2010/main" val="23549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66875"/>
            <a:ext cx="7886700" cy="3352800"/>
          </a:xfrm>
        </p:spPr>
        <p:txBody>
          <a:bodyPr>
            <a:noAutofit/>
          </a:bodyPr>
          <a:lstStyle/>
          <a:p>
            <a:pPr marL="447675" indent="-361950">
              <a:buFont typeface="Wingdings" panose="05000000000000000000" pitchFamily="2" charset="2"/>
              <a:buChar char="§"/>
            </a:pPr>
            <a:r>
              <a:rPr lang="cs-CZ" sz="2000" dirty="0" smtClean="0"/>
              <a:t>Obdobné praktiky jako prodejci na předváděcích akcích</a:t>
            </a:r>
          </a:p>
          <a:p>
            <a:pPr marL="447675" indent="-361950">
              <a:buFont typeface="Wingdings" panose="05000000000000000000" pitchFamily="2" charset="2"/>
              <a:buChar char="§"/>
            </a:pPr>
            <a:r>
              <a:rPr lang="cs-CZ" sz="2000" dirty="0" smtClean="0"/>
              <a:t>Na koho se tito prodejci soustředí?</a:t>
            </a:r>
          </a:p>
          <a:p>
            <a:pPr marL="447675" indent="-361950">
              <a:buFont typeface="Wingdings" panose="05000000000000000000" pitchFamily="2" charset="2"/>
              <a:buChar char="§"/>
            </a:pPr>
            <a:r>
              <a:rPr lang="cs-CZ" sz="2000" dirty="0" smtClean="0"/>
              <a:t>Co dělat v případě, když si nejsme jistí solidností prodejce?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 smtClean="0"/>
              <a:t>Ověřte si, zda prodejce skutečně je zástupcem firmy, jejímž jménem jedná (vizitka, logo na smlouvě,…)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 smtClean="0"/>
              <a:t>Nejste-li si jistí, zavolejte příbuznému a poraďte 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dirty="0" smtClean="0"/>
              <a:t>Nepodepisujte smlouvu okamžitě, nechte si čas na rozmyšlenou </a:t>
            </a:r>
            <a:endParaRPr lang="cs-CZ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59475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„Šmejdi“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r>
              <a:rPr lang="cs-CZ" dirty="0" smtClean="0"/>
              <a:t>Jedná se o smlouvy uzavřené mimo provozovnu, tedy i ty, které by byly případně uzavřeny u vás doma</a:t>
            </a:r>
          </a:p>
          <a:p>
            <a:pPr algn="ctr"/>
            <a:r>
              <a:rPr lang="cs-CZ" dirty="0" smtClean="0"/>
              <a:t>Platí pro ně čtrnáctidenní lhůta na odstoupení bez udání důvodu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59475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Smlouvy uzavřené „na dálku“</a:t>
            </a:r>
            <a:endParaRPr lang="cs-CZ" sz="3600" dirty="0">
              <a:solidFill>
                <a:schemeClr val="accent4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5743" y="1781174"/>
            <a:ext cx="7886700" cy="28098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JAKOU NABÍDKU </a:t>
            </a:r>
            <a:r>
              <a:rPr lang="cs-CZ" dirty="0" smtClean="0"/>
              <a:t>očekávám a potřebuji</a:t>
            </a:r>
            <a:r>
              <a:rPr lang="cs-CZ" b="1" dirty="0" smtClean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S KÝM </a:t>
            </a:r>
            <a:r>
              <a:rPr lang="cs-CZ" dirty="0" smtClean="0"/>
              <a:t>smlouvu uzavírám 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za </a:t>
            </a:r>
            <a:r>
              <a:rPr lang="cs-CZ" b="1" dirty="0"/>
              <a:t>JAKÝCH PODMÍNEK </a:t>
            </a:r>
            <a:r>
              <a:rPr lang="cs-CZ" dirty="0"/>
              <a:t>(ceny, doba trvání</a:t>
            </a:r>
            <a:r>
              <a:rPr lang="cs-CZ" dirty="0" smtClean="0"/>
              <a:t>).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13557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Před uzavřením smlouvy</a:t>
            </a:r>
            <a:endParaRPr lang="cs-CZ" sz="3600" dirty="0">
              <a:solidFill>
                <a:schemeClr val="accent4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73553"/>
            <a:ext cx="7879222" cy="976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Bezplatná právní poradna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9430"/>
            <a:ext cx="7886700" cy="4351338"/>
          </a:xfrm>
        </p:spPr>
        <p:txBody>
          <a:bodyPr/>
          <a:lstStyle/>
          <a:p>
            <a:r>
              <a:rPr lang="cs-CZ" dirty="0" smtClean="0"/>
              <a:t>Telefonická poradna časopisu </a:t>
            </a:r>
            <a:r>
              <a:rPr lang="cs-CZ" dirty="0" err="1" smtClean="0"/>
              <a:t>dTest</a:t>
            </a:r>
            <a:endParaRPr lang="cs-CZ" dirty="0" smtClean="0"/>
          </a:p>
          <a:p>
            <a:pPr marL="0" indent="0">
              <a:buNone/>
            </a:pPr>
            <a:r>
              <a:rPr lang="cs-CZ" sz="2400" b="1" dirty="0"/>
              <a:t>299 149 009</a:t>
            </a:r>
            <a:r>
              <a:rPr lang="cs-CZ" sz="2400" dirty="0"/>
              <a:t> či </a:t>
            </a:r>
            <a:r>
              <a:rPr lang="cs-CZ" sz="2400" b="1" dirty="0"/>
              <a:t>222 767 </a:t>
            </a:r>
            <a:r>
              <a:rPr lang="cs-CZ" sz="2400" b="1" dirty="0" smtClean="0"/>
              <a:t>221</a:t>
            </a:r>
          </a:p>
          <a:p>
            <a:pPr marL="0" indent="0">
              <a:buNone/>
            </a:pPr>
            <a:r>
              <a:rPr lang="cs-CZ" sz="2400" smtClean="0"/>
              <a:t>Poradenství </a:t>
            </a:r>
            <a:r>
              <a:rPr lang="cs-CZ" sz="2400" dirty="0" smtClean="0"/>
              <a:t>je poskytováno bezplatně, platíte pouze cenu běžného hovoru</a:t>
            </a:r>
          </a:p>
          <a:p>
            <a:pPr marL="0" indent="0">
              <a:buNone/>
            </a:pPr>
            <a:r>
              <a:rPr lang="es-ES" sz="2400" dirty="0"/>
              <a:t>každý všední den mezi 9. a 17. </a:t>
            </a:r>
            <a:r>
              <a:rPr lang="es-ES" sz="2400" dirty="0" smtClean="0"/>
              <a:t>hodinou</a:t>
            </a:r>
            <a:endParaRPr lang="cs-CZ" sz="2400" dirty="0" smtClean="0"/>
          </a:p>
          <a:p>
            <a:r>
              <a:rPr lang="cs-CZ" dirty="0" smtClean="0"/>
              <a:t>Elektronická poradna časopisu </a:t>
            </a:r>
            <a:r>
              <a:rPr lang="cs-CZ" dirty="0" err="1" smtClean="0"/>
              <a:t>dTest</a:t>
            </a:r>
            <a:endParaRPr lang="cs-CZ" dirty="0" smtClean="0"/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www.dtest.cz/spotrebitelska-poradna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                          ve složitějších případech lze dohodnout i osobní                                		konzultaci s právníkem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3811"/>
            <a:ext cx="7886700" cy="6836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Cenová zvýhodnění pro seniory</a:t>
            </a:r>
            <a:r>
              <a:rPr lang="cs-CZ" dirty="0">
                <a:solidFill>
                  <a:schemeClr val="accent4"/>
                </a:solidFill>
              </a:rPr>
              <a:t/>
            </a:r>
            <a:br>
              <a:rPr lang="cs-CZ" dirty="0">
                <a:solidFill>
                  <a:schemeClr val="accent4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7475"/>
            <a:ext cx="7886700" cy="4351338"/>
          </a:xfrm>
        </p:spPr>
        <p:txBody>
          <a:bodyPr/>
          <a:lstStyle/>
          <a:p>
            <a:r>
              <a:rPr lang="cs-CZ" dirty="0" smtClean="0"/>
              <a:t>T-Mobile</a:t>
            </a:r>
          </a:p>
          <a:p>
            <a:pPr marL="0" indent="0">
              <a:buNone/>
            </a:pPr>
            <a:r>
              <a:rPr lang="cs-CZ" sz="2400" dirty="0" smtClean="0"/>
              <a:t>Nabízí pro seniory nad 60 let tarif </a:t>
            </a:r>
            <a:r>
              <a:rPr lang="cs-CZ" sz="2400" b="1" dirty="0" smtClean="0"/>
              <a:t>50 síť </a:t>
            </a:r>
            <a:r>
              <a:rPr lang="cs-CZ" sz="2400" b="1" dirty="0" err="1" smtClean="0"/>
              <a:t>nesíť</a:t>
            </a:r>
            <a:r>
              <a:rPr lang="cs-CZ" sz="2400" dirty="0" smtClean="0"/>
              <a:t> za </a:t>
            </a:r>
            <a:r>
              <a:rPr lang="cs-CZ" sz="2400" b="1" dirty="0" smtClean="0"/>
              <a:t>149 Kč/měsíc</a:t>
            </a:r>
          </a:p>
          <a:p>
            <a:pPr marL="0" indent="0">
              <a:buNone/>
            </a:pPr>
            <a:r>
              <a:rPr lang="cs-CZ" sz="2400" dirty="0" smtClean="0"/>
              <a:t>V rámci tarifu zákazník získá 50 volných minut do všech sítí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dirty="0" err="1" smtClean="0"/>
              <a:t>SeniorTel</a:t>
            </a:r>
            <a:endParaRPr lang="cs-CZ" dirty="0" smtClean="0"/>
          </a:p>
          <a:p>
            <a:pPr marL="0" indent="0">
              <a:buNone/>
            </a:pPr>
            <a:r>
              <a:rPr lang="cs-CZ" sz="2400" dirty="0" smtClean="0"/>
              <a:t>Tarify mohou získat držitelé Senior Pasu (od 55 let)</a:t>
            </a:r>
          </a:p>
          <a:p>
            <a:pPr marL="0" indent="0">
              <a:buNone/>
            </a:pPr>
            <a:r>
              <a:rPr lang="cs-CZ" sz="2400" dirty="0" smtClean="0"/>
              <a:t>Nabízí trojici tarifů za cenu od 30 Kč do 140 Kč dle počtu volných minut v rámci tarifů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97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128713"/>
          </a:xfrm>
        </p:spPr>
        <p:txBody>
          <a:bodyPr/>
          <a:lstStyle/>
          <a:p>
            <a:r>
              <a:rPr lang="cs-CZ" dirty="0" smtClean="0"/>
              <a:t>Děkujeme Vám za pozornost!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28775"/>
            <a:ext cx="7886700" cy="4548188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 smtClean="0"/>
              <a:t>Dotazy?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u="sng" dirty="0" smtClean="0"/>
              <a:t>Kontakt:</a:t>
            </a: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Nikola Šedová </a:t>
            </a:r>
            <a:r>
              <a:rPr lang="cs-CZ" dirty="0" smtClean="0">
                <a:hlinkClick r:id="rId2"/>
              </a:rPr>
              <a:t>sedovan@ctu.cz</a:t>
            </a: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Tereza Špinková </a:t>
            </a:r>
            <a:r>
              <a:rPr lang="cs-CZ" dirty="0" smtClean="0">
                <a:hlinkClick r:id="rId3"/>
              </a:rPr>
              <a:t>spinkovat@ctu.cz</a:t>
            </a: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17202"/>
            <a:ext cx="7886700" cy="1130388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4"/>
                </a:solidFill>
              </a:rPr>
              <a:t>Spotřebitelské sdružení </a:t>
            </a:r>
            <a:r>
              <a:rPr lang="cs-CZ" dirty="0" err="1" smtClean="0">
                <a:solidFill>
                  <a:schemeClr val="accent4"/>
                </a:solidFill>
              </a:rPr>
              <a:t>dTest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0" y="2412210"/>
            <a:ext cx="7163800" cy="2067213"/>
          </a:xfrm>
        </p:spPr>
      </p:pic>
      <p:sp>
        <p:nvSpPr>
          <p:cNvPr id="6" name="TextovéPole 5"/>
          <p:cNvSpPr txBox="1"/>
          <p:nvPr/>
        </p:nvSpPr>
        <p:spPr>
          <a:xfrm>
            <a:off x="1051133" y="1435693"/>
            <a:ext cx="710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www.dtest.cz/tarify</a:t>
            </a:r>
            <a:endParaRPr lang="cs-CZ" sz="2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2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113" y="66533"/>
            <a:ext cx="7886700" cy="1076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7592" y="1194228"/>
            <a:ext cx="83830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 dobu </a:t>
            </a:r>
            <a:r>
              <a:rPr lang="cs-CZ" sz="2400" b="1" dirty="0"/>
              <a:t>neurčitou </a:t>
            </a:r>
          </a:p>
          <a:p>
            <a:pPr lvl="1"/>
            <a:r>
              <a:rPr lang="cs-CZ" sz="2400" dirty="0" smtClean="0"/>
              <a:t>- smluvní vztah existuje, dokud jej neukončíme</a:t>
            </a:r>
          </a:p>
          <a:p>
            <a:pPr lvl="1"/>
            <a:r>
              <a:rPr lang="cs-CZ" sz="2400" dirty="0" smtClean="0"/>
              <a:t>- výpovědní </a:t>
            </a:r>
            <a:r>
              <a:rPr lang="cs-CZ" sz="2400" dirty="0"/>
              <a:t>doba, bez smluvní pokuty </a:t>
            </a:r>
          </a:p>
          <a:p>
            <a:pPr lvl="1"/>
            <a:endParaRPr lang="cs-CZ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 dobu </a:t>
            </a:r>
            <a:r>
              <a:rPr lang="cs-CZ" sz="2400" b="1" dirty="0" smtClean="0"/>
              <a:t>určitou </a:t>
            </a:r>
            <a:r>
              <a:rPr lang="cs-CZ" sz="2400" dirty="0" smtClean="0"/>
              <a:t>(např. 1 či 2 roky)</a:t>
            </a:r>
          </a:p>
          <a:p>
            <a:pPr lvl="1"/>
            <a:r>
              <a:rPr lang="cs-CZ" sz="2400" dirty="0" smtClean="0"/>
              <a:t>- lze předčasně ukončit – smluvní pokuta (max. 1/5 součtu </a:t>
            </a:r>
            <a:r>
              <a:rPr lang="cs-CZ" sz="2400" dirty="0"/>
              <a:t>zbývajících </a:t>
            </a:r>
            <a:r>
              <a:rPr lang="cs-CZ" sz="2400" dirty="0" smtClean="0"/>
              <a:t>paušálů)</a:t>
            </a:r>
            <a:endParaRPr lang="cs-CZ" sz="2400" dirty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3557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Smlouva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113" y="66533"/>
            <a:ext cx="7886700" cy="1076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6277" y="1440942"/>
            <a:ext cx="8142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U smlouvy na dobu určitou, prodloužení o původní délku smlouvy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3 </a:t>
            </a:r>
            <a:r>
              <a:rPr lang="cs-CZ" sz="2400" dirty="0"/>
              <a:t>až 1 měsíc před </a:t>
            </a:r>
            <a:r>
              <a:rPr lang="cs-CZ" sz="2400" dirty="0" smtClean="0"/>
              <a:t>ukončením původního závazku musí </a:t>
            </a:r>
            <a:r>
              <a:rPr lang="cs-CZ" sz="2400" dirty="0"/>
              <a:t>operátor informovat o automatickém prodloužení </a:t>
            </a:r>
            <a:r>
              <a:rPr lang="cs-CZ" sz="2400" dirty="0" smtClean="0"/>
              <a:t>smlouvy + </a:t>
            </a:r>
            <a:r>
              <a:rPr lang="cs-CZ" sz="2400" dirty="0"/>
              <a:t>o možnosti a způsobu, jak ukončit smlouvu. </a:t>
            </a:r>
          </a:p>
          <a:p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13557" y="803811"/>
            <a:ext cx="68792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Automatické prodloužení smlouvy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24113" y="1651304"/>
            <a:ext cx="7886700" cy="1624263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b="1" dirty="0" smtClean="0"/>
              <a:t>Právo odstoupit od smlouvy </a:t>
            </a:r>
            <a:r>
              <a:rPr lang="cs-CZ" sz="3100" dirty="0" smtClean="0"/>
              <a:t>– pokud operátor změní obchodní podmínky</a:t>
            </a:r>
            <a:br>
              <a:rPr lang="cs-CZ" sz="3100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35705" y="2853112"/>
            <a:ext cx="6208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Povinnost operátora informovat:</a:t>
            </a:r>
            <a:endParaRPr lang="cs-CZ" sz="2400" dirty="0"/>
          </a:p>
          <a:p>
            <a:r>
              <a:rPr lang="cs-CZ" sz="2400" dirty="0" smtClean="0"/>
              <a:t>minimálně </a:t>
            </a:r>
            <a:r>
              <a:rPr lang="cs-CZ" sz="2400" u="sng" dirty="0"/>
              <a:t>30 dní před </a:t>
            </a:r>
            <a:r>
              <a:rPr lang="cs-CZ" sz="2400" dirty="0"/>
              <a:t>změnou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+ informuje účastníka </a:t>
            </a:r>
            <a:r>
              <a:rPr lang="cs-CZ" sz="2400" dirty="0"/>
              <a:t>o právu ukončit smlouvu bez sankce ke dni změny</a:t>
            </a:r>
          </a:p>
          <a:p>
            <a:endParaRPr lang="cs-CZ" sz="24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13557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Odstoupení od smlouvy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-698737" y="-2040111"/>
            <a:ext cx="80822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zjistím situaci kontaktováním </a:t>
            </a:r>
            <a:r>
              <a:rPr lang="cs-CZ" dirty="0" smtClean="0"/>
              <a:t>operátora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podám </a:t>
            </a:r>
            <a:r>
              <a:rPr lang="cs-CZ" dirty="0"/>
              <a:t>reklamaci u </a:t>
            </a:r>
            <a:r>
              <a:rPr lang="cs-CZ" dirty="0" smtClean="0"/>
              <a:t>operátora</a:t>
            </a:r>
          </a:p>
          <a:p>
            <a:pPr lvl="0"/>
            <a:r>
              <a:rPr lang="cs-CZ" dirty="0"/>
              <a:t>	nejpozději do 2 měsíců ode dne dodání vyúčtování ceny </a:t>
            </a:r>
            <a:r>
              <a:rPr lang="cs-CZ" dirty="0" smtClean="0"/>
              <a:t>za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poskytnutou </a:t>
            </a:r>
            <a:r>
              <a:rPr lang="cs-CZ" dirty="0"/>
              <a:t>službu, jinak právo </a:t>
            </a:r>
            <a:r>
              <a:rPr lang="cs-CZ" dirty="0" smtClean="0"/>
              <a:t>zanikne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zaplatím </a:t>
            </a:r>
            <a:r>
              <a:rPr lang="cs-CZ" dirty="0"/>
              <a:t>částku/ podám návrh ČTÚ na odložení splatnosti vyúčtování po dobu </a:t>
            </a:r>
            <a:r>
              <a:rPr lang="cs-CZ" dirty="0" smtClean="0"/>
              <a:t>reklamace</a:t>
            </a:r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3557" y="803811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Jak reklamovat vyúčtování</a:t>
            </a:r>
            <a:endParaRPr lang="cs-CZ" sz="3600" dirty="0">
              <a:solidFill>
                <a:schemeClr val="accent4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74707145"/>
              </p:ext>
            </p:extLst>
          </p:nvPr>
        </p:nvGraphicFramePr>
        <p:xfrm>
          <a:off x="22556" y="1533275"/>
          <a:ext cx="9121444" cy="3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75" y="4457700"/>
            <a:ext cx="1487900" cy="116205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071042" y="4577060"/>
            <a:ext cx="4945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dirty="0" smtClean="0"/>
              <a:t>podáním reklamace nezaniká povinnost uhradit dlužné částky, ALE lze podat návrh k ČTÚ na odložení splatnosti vyúčtování po dobu sporu</a:t>
            </a:r>
          </a:p>
        </p:txBody>
      </p:sp>
    </p:spTree>
    <p:extLst>
      <p:ext uri="{BB962C8B-B14F-4D97-AF65-F5344CB8AC3E}">
        <p14:creationId xmlns:p14="http://schemas.microsoft.com/office/powerpoint/2010/main" val="12543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935595" y="2592357"/>
            <a:ext cx="5728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žádná nebo </a:t>
            </a:r>
            <a:r>
              <a:rPr lang="cs-CZ" sz="2400" dirty="0"/>
              <a:t>záporná odpověď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smtClean="0"/>
              <a:t>Obrátím </a:t>
            </a:r>
            <a:r>
              <a:rPr lang="cs-CZ" dirty="0"/>
              <a:t>se na ČTÚ – </a:t>
            </a:r>
            <a:r>
              <a:rPr lang="cs-CZ" b="1" dirty="0"/>
              <a:t>námitka proti vyřízení reklamace </a:t>
            </a:r>
            <a:r>
              <a:rPr lang="cs-CZ" b="1" dirty="0" smtClean="0"/>
              <a:t>(</a:t>
            </a:r>
            <a:r>
              <a:rPr lang="cs-CZ" b="1" dirty="0" smtClean="0">
                <a:hlinkClick r:id="rId3"/>
              </a:rPr>
              <a:t>podatelna@ctu.cz</a:t>
            </a:r>
            <a:r>
              <a:rPr lang="cs-CZ" b="1" dirty="0" smtClean="0"/>
              <a:t> či poštou)</a:t>
            </a:r>
          </a:p>
          <a:p>
            <a:pPr lvl="1"/>
            <a:r>
              <a:rPr lang="cs-CZ" dirty="0" smtClean="0"/>
              <a:t>nejpozději </a:t>
            </a:r>
            <a:r>
              <a:rPr lang="cs-CZ" dirty="0"/>
              <a:t>do 1 měsíce ode </a:t>
            </a:r>
            <a:r>
              <a:rPr lang="cs-CZ" dirty="0" smtClean="0"/>
              <a:t>dne přijetí odpovědi operátora nebo uplynutí jeho </a:t>
            </a:r>
            <a:r>
              <a:rPr lang="cs-CZ" dirty="0"/>
              <a:t>lhůty na </a:t>
            </a:r>
            <a:r>
              <a:rPr lang="cs-CZ" dirty="0" smtClean="0"/>
              <a:t>vyřízení reklamace, </a:t>
            </a:r>
            <a:r>
              <a:rPr lang="cs-CZ" u="sng" dirty="0"/>
              <a:t>jinak </a:t>
            </a:r>
            <a:r>
              <a:rPr lang="cs-CZ" u="sng" dirty="0" smtClean="0"/>
              <a:t>právo zanikne</a:t>
            </a:r>
            <a:r>
              <a:rPr lang="cs-CZ" u="sng" dirty="0"/>
              <a:t>!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13557" y="710282"/>
            <a:ext cx="687923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Reklamace vyúčtování</a:t>
            </a:r>
            <a:endParaRPr lang="cs-CZ" sz="3600" dirty="0">
              <a:solidFill>
                <a:schemeClr val="accent4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738184" y="2653612"/>
            <a:ext cx="1253082" cy="1018484"/>
            <a:chOff x="377434" y="21368"/>
            <a:chExt cx="1648602" cy="1153968"/>
          </a:xfrm>
          <a:scene3d>
            <a:camera prst="orthographicFront"/>
            <a:lightRig rig="flat" dir="t"/>
          </a:scene3d>
        </p:grpSpPr>
        <p:sp>
          <p:nvSpPr>
            <p:cNvPr id="11" name="Zaoblený obdélník 10"/>
            <p:cNvSpPr/>
            <p:nvPr/>
          </p:nvSpPr>
          <p:spPr>
            <a:xfrm>
              <a:off x="377434" y="21368"/>
              <a:ext cx="1648602" cy="1153968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/>
            <p:nvPr/>
          </p:nvSpPr>
          <p:spPr>
            <a:xfrm>
              <a:off x="433776" y="77710"/>
              <a:ext cx="1535918" cy="10412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4900" dirty="0"/>
                <a:t>3</a:t>
              </a:r>
              <a:r>
                <a:rPr lang="cs-CZ" sz="4900" kern="1200" dirty="0" smtClean="0"/>
                <a:t>. </a:t>
              </a:r>
              <a:endParaRPr lang="cs-CZ" sz="4900" kern="1200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1935595" y="1636705"/>
            <a:ext cx="5728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2400" dirty="0" smtClean="0"/>
              <a:t>operátor vyhoví – opraví fakturu, dobropisuje částku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0" y="1476817"/>
            <a:ext cx="1056090" cy="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60700"/>
          </a:xfrm>
        </p:spPr>
        <p:txBody>
          <a:bodyPr>
            <a:normAutofit lnSpcReduction="10000"/>
          </a:bodyPr>
          <a:lstStyle/>
          <a:p>
            <a:pPr algn="ctr"/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rozdíl ve lhůtě </a:t>
            </a:r>
            <a:r>
              <a:rPr lang="cs-CZ" sz="2400" dirty="0" smtClean="0"/>
              <a:t>– ta se počítá ode dne poskytnutí služby, kterou chci reklamovat, a je </a:t>
            </a:r>
            <a:r>
              <a:rPr lang="cs-CZ" sz="2400" b="1" dirty="0" smtClean="0"/>
              <a:t>dvouměsíční</a:t>
            </a:r>
          </a:p>
          <a:p>
            <a:endParaRPr lang="cs-CZ" sz="2400" dirty="0"/>
          </a:p>
          <a:p>
            <a:pPr marL="0" indent="0" algn="ctr">
              <a:buNone/>
            </a:pPr>
            <a:r>
              <a:rPr lang="cs-CZ" sz="2400" dirty="0" smtClean="0"/>
              <a:t>Př.: </a:t>
            </a:r>
            <a:r>
              <a:rPr lang="cs-CZ" sz="2400" i="1" dirty="0" smtClean="0"/>
              <a:t>Uskutečním hovor prvního prosince, další den zjistím, že mi za něj můj operátor naúčtoval dvojnásobnou sumu, než na kterou jsme smluveni. Pak tento hovor mohu reklamovat až do </a:t>
            </a:r>
            <a:r>
              <a:rPr lang="cs-CZ" sz="2400" b="1" i="1" dirty="0" smtClean="0"/>
              <a:t>konce ledna </a:t>
            </a:r>
            <a:r>
              <a:rPr lang="cs-CZ" sz="2400" i="1" dirty="0" smtClean="0"/>
              <a:t>následujícího roku.</a:t>
            </a:r>
            <a:endParaRPr lang="cs-CZ" sz="2400" i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4113" y="74347"/>
            <a:ext cx="7858125" cy="72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dirty="0" smtClean="0">
                <a:solidFill>
                  <a:schemeClr val="accent1"/>
                </a:solidFill>
              </a:rPr>
              <a:t>Telekomunikační akademie</a:t>
            </a:r>
            <a:endParaRPr lang="cs-CZ" sz="2500" dirty="0">
              <a:solidFill>
                <a:schemeClr val="accent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13557" y="710282"/>
            <a:ext cx="687923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accent4"/>
                </a:solidFill>
              </a:rPr>
              <a:t>Reklamace v případě předplacených karet</a:t>
            </a:r>
            <a:endParaRPr lang="cs-CZ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ýročka - ČTÚ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3251A4"/>
      </a:accent1>
      <a:accent2>
        <a:srgbClr val="899EDB"/>
      </a:accent2>
      <a:accent3>
        <a:srgbClr val="939393"/>
      </a:accent3>
      <a:accent4>
        <a:srgbClr val="20336A"/>
      </a:accent4>
      <a:accent5>
        <a:srgbClr val="595959"/>
      </a:accent5>
      <a:accent6>
        <a:srgbClr val="D4BAE7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Nezahájeno</_Status>
    <_Revision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74FC38E2106F45BFA0283D48802730" ma:contentTypeVersion="3" ma:contentTypeDescription="Vytvoří nový dokument" ma:contentTypeScope="" ma:versionID="bf13b656bb71b089ca881b71ae616ada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7fc7bc45d1e96d92b30c6f6ea30ffcbe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Revision" minOccurs="0"/>
                <xsd:element ref="ns2: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Revision" ma:index="8" nillable="true" ma:displayName="Revize" ma:internalName="_Revision">
      <xsd:simpleType>
        <xsd:restriction base="dms:Text"/>
      </xsd:simpleType>
    </xsd:element>
    <xsd:element name="_Status" ma:index="9" nillable="true" ma:displayName="Stav" ma:default="Nezahájeno" ma:internalName="_Status">
      <xsd:simpleType>
        <xsd:union memberTypes="dms:Text">
          <xsd:simpleType>
            <xsd:restriction base="dms:Choice">
              <xsd:enumeration value="Nezahájeno"/>
              <xsd:enumeration value="Koncept"/>
              <xsd:enumeration value="Zkontrolováno"/>
              <xsd:enumeration value="Naplánováno"/>
              <xsd:enumeration value="Publikováno"/>
              <xsd:enumeration value="Konečné"/>
              <xsd:enumeration value="Platnost vypršela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v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A78D4-A08B-4293-9964-1163DF98B2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F24B36-8FAC-4425-9D89-B6E7CEC4C039}">
  <ds:schemaRefs>
    <ds:schemaRef ds:uri="http://schemas.microsoft.com/office/infopath/2007/PartnerControls"/>
    <ds:schemaRef ds:uri="http://purl.org/dc/terms/"/>
    <ds:schemaRef ds:uri="http://schemas.microsoft.com/sharepoint/v3/field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4B9F7B-BD2E-458E-929B-AD0C84507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Výročka-ČTÚ</Template>
  <TotalTime>7737</TotalTime>
  <Words>992</Words>
  <Application>Microsoft Office PowerPoint</Application>
  <PresentationFormat>Předvádění na obrazovce (4:3)</PresentationFormat>
  <Paragraphs>161</Paragraphs>
  <Slides>22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Telekomunikační akademie</vt:lpstr>
      <vt:lpstr>Prezentace aplikace PowerPoint</vt:lpstr>
      <vt:lpstr>Spotřebitelské sdružení dTest</vt:lpstr>
      <vt:lpstr> </vt:lpstr>
      <vt:lpstr> </vt:lpstr>
      <vt:lpstr>   Právo odstoupit od smlouvy – pokud operátor změní obchodní podmínky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Asistenční telefonní služba</vt:lpstr>
      <vt:lpstr>Prezentace aplikace PowerPoint</vt:lpstr>
      <vt:lpstr>Prezentace aplikace PowerPoint</vt:lpstr>
      <vt:lpstr>Prezentace aplikace PowerPoint</vt:lpstr>
      <vt:lpstr>Prezentace aplikace PowerPoint</vt:lpstr>
      <vt:lpstr>Bezplatná právní poradna </vt:lpstr>
      <vt:lpstr>Cenová zvýhodnění pro seniory </vt:lpstr>
      <vt:lpstr>Děkujeme Vám za pozornost!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Telekomunikační akademie prezentace</dc:title>
  <dc:creator>Martin Drtina</dc:creator>
  <cp:lastModifiedBy>ŠPINKOVÁ Tereza</cp:lastModifiedBy>
  <cp:revision>207</cp:revision>
  <cp:lastPrinted>2015-02-13T09:44:32Z</cp:lastPrinted>
  <dcterms:created xsi:type="dcterms:W3CDTF">2014-05-29T12:35:28Z</dcterms:created>
  <dcterms:modified xsi:type="dcterms:W3CDTF">2015-03-31T13:27:25Z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0x0101008074FC38E2106F45BFA0283D48802730</vt:lpwstr>
  </property>
</Properties>
</file>