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94" r:id="rId3"/>
    <p:sldId id="295" r:id="rId4"/>
    <p:sldId id="296" r:id="rId5"/>
    <p:sldId id="297" r:id="rId6"/>
    <p:sldId id="298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7" r:id="rId19"/>
    <p:sldId id="318" r:id="rId20"/>
    <p:sldId id="319" r:id="rId21"/>
    <p:sldId id="320" r:id="rId22"/>
    <p:sldId id="321" r:id="rId23"/>
    <p:sldId id="322" r:id="rId24"/>
    <p:sldId id="325" r:id="rId25"/>
    <p:sldId id="326" r:id="rId26"/>
    <p:sldId id="330" r:id="rId27"/>
    <p:sldId id="332" r:id="rId28"/>
    <p:sldId id="331" r:id="rId29"/>
    <p:sldId id="338" r:id="rId30"/>
    <p:sldId id="329" r:id="rId31"/>
    <p:sldId id="327" r:id="rId32"/>
    <p:sldId id="328" r:id="rId33"/>
    <p:sldId id="333" r:id="rId34"/>
    <p:sldId id="334" r:id="rId35"/>
    <p:sldId id="335" r:id="rId36"/>
    <p:sldId id="336" r:id="rId37"/>
    <p:sldId id="337" r:id="rId38"/>
    <p:sldId id="340" r:id="rId39"/>
    <p:sldId id="339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4" r:id="rId53"/>
    <p:sldId id="355" r:id="rId54"/>
    <p:sldId id="357" r:id="rId55"/>
    <p:sldId id="358" r:id="rId56"/>
    <p:sldId id="359" r:id="rId57"/>
    <p:sldId id="360" r:id="rId58"/>
    <p:sldId id="361" r:id="rId59"/>
    <p:sldId id="363" r:id="rId60"/>
    <p:sldId id="364" r:id="rId61"/>
    <p:sldId id="367" r:id="rId62"/>
    <p:sldId id="368" r:id="rId63"/>
    <p:sldId id="369" r:id="rId64"/>
    <p:sldId id="370" r:id="rId65"/>
    <p:sldId id="371" r:id="rId66"/>
    <p:sldId id="377" r:id="rId67"/>
    <p:sldId id="384" r:id="rId6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FF0066"/>
    <a:srgbClr val="CC66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 snapToGrid="0">
      <p:cViewPr varScale="1">
        <p:scale>
          <a:sx n="81" d="100"/>
          <a:sy n="81" d="100"/>
        </p:scale>
        <p:origin x="-1566" y="-102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2070" y="-108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08DF91-8220-431D-9EAE-DAC0C2A84C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07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8DD71C-8D19-45C3-A784-8F2D586A46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55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DD71C-8D19-45C3-A784-8F2D586A46AD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9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60D8-E1C6-42B5-BE2A-F2444D564B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078F4-B3A1-42B9-891D-6E2E55022D7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70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438912"/>
            <a:ext cx="8229600" cy="58978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B5A3-EE59-4C99-A3D6-6281E60AEA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70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2F81-5FB7-4CB2-9E7B-7AAB89BA5E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13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8900-A509-4E11-B4D6-0591B010A2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94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59A2-A3BF-457A-ACDD-A2124266CB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6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71819-73EB-497B-90B7-1FB4372D0A1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93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0117-EB52-467B-8721-44C74E18F6B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0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EECA7-FAF1-47AA-B17F-43544CDAC22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31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3" y="15875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5450" y="6326188"/>
            <a:ext cx="21336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8DC165-70CD-4036-9E67-A5F11B1AC73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29" name="TextovéPole 2"/>
          <p:cNvSpPr txBox="1">
            <a:spLocks noChangeArrowheads="1"/>
          </p:cNvSpPr>
          <p:nvPr userDrawn="1"/>
        </p:nvSpPr>
        <p:spPr bwMode="auto">
          <a:xfrm>
            <a:off x="8216900" y="6591300"/>
            <a:ext cx="914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1100" dirty="0">
                <a:solidFill>
                  <a:srgbClr val="7F7F7F"/>
                </a:solidFill>
              </a:rPr>
              <a:t>celkem </a:t>
            </a:r>
            <a:r>
              <a:rPr lang="cs-CZ" altLang="cs-CZ" sz="1100" dirty="0" smtClean="0">
                <a:solidFill>
                  <a:srgbClr val="7F7F7F"/>
                </a:solidFill>
              </a:rPr>
              <a:t>67</a:t>
            </a:r>
            <a:endParaRPr lang="cs-CZ" altLang="cs-CZ" sz="11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99F62E8-4B73-4768-BAFC-AA31C3C1A909}" type="slidenum">
              <a:rPr lang="cs-CZ" smtClean="0"/>
              <a:pPr eaLnBrk="1" hangingPunct="1">
                <a:defRPr/>
              </a:pPr>
              <a:t>1</a:t>
            </a:fld>
            <a:endParaRPr lang="cs-CZ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63700"/>
            <a:ext cx="9144000" cy="17653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336699"/>
                </a:solidFill>
              </a:rPr>
              <a:t>Odlévání kovů do netrvalých forem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7788"/>
            <a:ext cx="6400800" cy="2105025"/>
          </a:xfrm>
        </p:spPr>
        <p:txBody>
          <a:bodyPr/>
          <a:lstStyle/>
          <a:p>
            <a:pPr eaLnBrk="1" hangingPunct="1"/>
            <a:r>
              <a:rPr lang="cs-CZ" altLang="cs-CZ" sz="2000" i="1" smtClean="0"/>
              <a:t>Pavel Švanda</a:t>
            </a:r>
          </a:p>
          <a:p>
            <a:pPr eaLnBrk="1" hangingPunct="1"/>
            <a:r>
              <a:rPr lang="cs-CZ" altLang="cs-CZ" sz="2000" i="1" smtClean="0"/>
              <a:t>Univerzita Pardubice</a:t>
            </a:r>
          </a:p>
          <a:p>
            <a:pPr eaLnBrk="1" hangingPunct="1"/>
            <a:r>
              <a:rPr lang="cs-CZ" altLang="cs-CZ" sz="2000" i="1" smtClean="0"/>
              <a:t>DFJP – KMMČS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b="1" smtClean="0"/>
              <a:t>šablony </a:t>
            </a:r>
            <a:r>
              <a:rPr lang="cs-CZ" altLang="cs-CZ" smtClean="0"/>
              <a:t>- mají tvar obrysu odlitku</a:t>
            </a:r>
          </a:p>
          <a:p>
            <a:r>
              <a:rPr lang="cs-CZ" altLang="cs-CZ" smtClean="0"/>
              <a:t>mohou nahradit mnohem dražší modely, pokud má odlitek jednoduchý rotační nebo přímkový tvar</a:t>
            </a:r>
          </a:p>
          <a:p>
            <a:r>
              <a:rPr lang="cs-CZ" altLang="cs-CZ" smtClean="0"/>
              <a:t>šablona je velmi levná, vlastní výroba formy šablonováním je zdlouhavá a nákladná</a:t>
            </a:r>
          </a:p>
          <a:p>
            <a:endParaRPr lang="cs-CZ" altLang="cs-CZ" smtClean="0"/>
          </a:p>
          <a:p>
            <a:r>
              <a:rPr lang="cs-CZ" altLang="cs-CZ" b="1" smtClean="0"/>
              <a:t>jaderníky</a:t>
            </a:r>
            <a:r>
              <a:rPr lang="cs-CZ" altLang="cs-CZ" smtClean="0"/>
              <a:t> - dřevěné nebo kovové formy, jejich dutina se zaplní formovací směsí a tak se zhotoví jádro</a:t>
            </a:r>
          </a:p>
          <a:p>
            <a:r>
              <a:rPr lang="cs-CZ" altLang="cs-CZ" smtClean="0"/>
              <a:t>většinou dělené, často velmi složité, sestávající z mnoha dílů</a:t>
            </a:r>
          </a:p>
          <a:p>
            <a:r>
              <a:rPr lang="cs-CZ" altLang="cs-CZ" smtClean="0"/>
              <a:t>řešeny musí být tak, aby se z nich dalo pískové jádro bez poškození vyjmout</a:t>
            </a:r>
          </a:p>
          <a:p>
            <a:endParaRPr lang="cs-CZ" altLang="cs-CZ" smtClean="0"/>
          </a:p>
        </p:txBody>
      </p:sp>
      <p:sp>
        <p:nvSpPr>
          <p:cNvPr id="1536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2756417-D2CB-4BC1-8768-1F0BEA333047}" type="slidenum">
              <a:rPr lang="cs-CZ" smtClean="0"/>
              <a:pPr eaLnBrk="1" hangingPunct="1">
                <a:defRPr/>
              </a:pPr>
              <a:t>10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dirty="0" smtClean="0"/>
              <a:t>příslušenství modelového zařízení</a:t>
            </a:r>
          </a:p>
          <a:p>
            <a:pPr lvl="1">
              <a:defRPr/>
            </a:pPr>
            <a:r>
              <a:rPr lang="cs-CZ" dirty="0" smtClean="0"/>
              <a:t>modely </a:t>
            </a:r>
            <a:r>
              <a:rPr lang="cs-CZ" dirty="0"/>
              <a:t>vtokových systémů </a:t>
            </a:r>
            <a:r>
              <a:rPr lang="cs-CZ" dirty="0" smtClean="0"/>
              <a:t>	</a:t>
            </a:r>
          </a:p>
          <a:p>
            <a:pPr lvl="1">
              <a:defRPr/>
            </a:pPr>
            <a:r>
              <a:rPr lang="cs-CZ" dirty="0" smtClean="0"/>
              <a:t>model jamky</a:t>
            </a:r>
          </a:p>
          <a:p>
            <a:pPr lvl="1">
              <a:defRPr/>
            </a:pPr>
            <a:r>
              <a:rPr lang="cs-CZ" dirty="0" smtClean="0"/>
              <a:t>vtokového kanálu</a:t>
            </a:r>
          </a:p>
          <a:p>
            <a:pPr lvl="1">
              <a:defRPr/>
            </a:pPr>
            <a:r>
              <a:rPr lang="cs-CZ" dirty="0" smtClean="0"/>
              <a:t>struskového </a:t>
            </a:r>
            <a:r>
              <a:rPr lang="cs-CZ" dirty="0"/>
              <a:t>případně rozváděcího </a:t>
            </a:r>
            <a:r>
              <a:rPr lang="cs-CZ" dirty="0" smtClean="0"/>
              <a:t>kanálu, zářezů</a:t>
            </a:r>
            <a:r>
              <a:rPr lang="cs-CZ" dirty="0"/>
              <a:t>, </a:t>
            </a:r>
            <a:r>
              <a:rPr lang="cs-CZ" dirty="0" smtClean="0"/>
              <a:t>modely výfuků</a:t>
            </a:r>
          </a:p>
          <a:p>
            <a:pPr lvl="1">
              <a:defRPr/>
            </a:pPr>
            <a:r>
              <a:rPr lang="cs-CZ" dirty="0" smtClean="0"/>
              <a:t>nálitků</a:t>
            </a:r>
            <a:endParaRPr lang="cs-CZ" dirty="0"/>
          </a:p>
          <a:p>
            <a:pPr>
              <a:defRPr/>
            </a:pPr>
            <a:r>
              <a:rPr lang="cs-CZ" dirty="0" smtClean="0"/>
              <a:t>pro usnadnění </a:t>
            </a:r>
            <a:r>
              <a:rPr lang="cs-CZ" dirty="0"/>
              <a:t>a </a:t>
            </a:r>
            <a:r>
              <a:rPr lang="cs-CZ" dirty="0" smtClean="0"/>
              <a:t>zpřesnění formování se </a:t>
            </a:r>
            <a:r>
              <a:rPr lang="cs-CZ" dirty="0"/>
              <a:t>používají </a:t>
            </a:r>
            <a:r>
              <a:rPr lang="cs-CZ" dirty="0" smtClean="0"/>
              <a:t>různé pomocné </a:t>
            </a:r>
            <a:r>
              <a:rPr lang="cs-CZ" dirty="0"/>
              <a:t>prostředky,  např. modelové desky, kontrolní šablony, </a:t>
            </a:r>
            <a:r>
              <a:rPr lang="cs-CZ" dirty="0" smtClean="0"/>
              <a:t>zaváděcí </a:t>
            </a:r>
            <a:r>
              <a:rPr lang="cs-CZ" dirty="0"/>
              <a:t>kolíky apod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výroba odlitků jako </a:t>
            </a:r>
            <a:r>
              <a:rPr lang="cs-CZ" dirty="0"/>
              <a:t>náhrada za poškozený a </a:t>
            </a:r>
            <a:r>
              <a:rPr lang="cs-CZ" dirty="0" smtClean="0"/>
              <a:t>neopravitelný díl lze použít </a:t>
            </a:r>
            <a:r>
              <a:rPr lang="cs-CZ" dirty="0"/>
              <a:t>původní díl jako tzv. </a:t>
            </a:r>
            <a:r>
              <a:rPr lang="cs-CZ" b="1" i="1" dirty="0"/>
              <a:t>přírodní</a:t>
            </a:r>
            <a:r>
              <a:rPr lang="cs-CZ" b="1" dirty="0"/>
              <a:t> </a:t>
            </a:r>
            <a:r>
              <a:rPr lang="cs-CZ" b="1" i="1" dirty="0" smtClean="0"/>
              <a:t>model</a:t>
            </a:r>
            <a:endParaRPr lang="cs-CZ" b="1" i="1" dirty="0"/>
          </a:p>
        </p:txBody>
      </p:sp>
      <p:sp>
        <p:nvSpPr>
          <p:cNvPr id="16387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D894490-34DE-4F54-BAD4-EEC62D8C637C}" type="slidenum">
              <a:rPr lang="cs-CZ" smtClean="0"/>
              <a:pPr eaLnBrk="1" hangingPunct="1">
                <a:defRPr/>
              </a:pPr>
              <a:t>11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36563" y="438150"/>
            <a:ext cx="8250237" cy="58991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Formovací směsi pro výrobu </a:t>
            </a:r>
            <a:r>
              <a:rPr lang="cs-CZ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netrvalých forem</a:t>
            </a:r>
            <a:endParaRPr lang="cs-CZ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dirty="0" smtClean="0"/>
              <a:t>netrvalé formy určeny pouze </a:t>
            </a:r>
            <a:r>
              <a:rPr lang="cs-CZ" dirty="0"/>
              <a:t>pro jedno </a:t>
            </a:r>
            <a:r>
              <a:rPr lang="cs-CZ" dirty="0" smtClean="0"/>
              <a:t>použití</a:t>
            </a:r>
            <a:endParaRPr lang="cs-CZ" dirty="0"/>
          </a:p>
          <a:p>
            <a:pPr>
              <a:defRPr/>
            </a:pPr>
            <a:r>
              <a:rPr lang="cs-CZ" dirty="0" smtClean="0"/>
              <a:t>obvyklým </a:t>
            </a:r>
            <a:r>
              <a:rPr lang="cs-CZ" dirty="0"/>
              <a:t>materiálem pro jejich výrobu </a:t>
            </a:r>
            <a:r>
              <a:rPr lang="cs-CZ" dirty="0" smtClean="0"/>
              <a:t>je formovací směs ⇒ písková </a:t>
            </a:r>
            <a:r>
              <a:rPr lang="cs-CZ" dirty="0"/>
              <a:t>zrna (ostřivo) </a:t>
            </a:r>
            <a:r>
              <a:rPr lang="cs-CZ" dirty="0" smtClean="0"/>
              <a:t>navzájem </a:t>
            </a:r>
            <a:r>
              <a:rPr lang="cs-CZ" dirty="0"/>
              <a:t>vázaná </a:t>
            </a:r>
            <a:r>
              <a:rPr lang="cs-CZ" dirty="0" smtClean="0"/>
              <a:t>pojivem</a:t>
            </a:r>
            <a:endParaRPr lang="cs-CZ" dirty="0"/>
          </a:p>
          <a:p>
            <a:pPr>
              <a:defRPr/>
            </a:pPr>
            <a:r>
              <a:rPr lang="cs-CZ" dirty="0" smtClean="0"/>
              <a:t>vyžaduje </a:t>
            </a:r>
            <a:r>
              <a:rPr lang="cs-CZ" dirty="0"/>
              <a:t>se od ní dobrá formovatelnost, tj. schopnost dokonale </a:t>
            </a:r>
            <a:r>
              <a:rPr lang="cs-CZ" dirty="0" smtClean="0"/>
              <a:t>otisknout </a:t>
            </a:r>
            <a:r>
              <a:rPr lang="cs-CZ" dirty="0"/>
              <a:t>tvar </a:t>
            </a:r>
            <a:r>
              <a:rPr lang="cs-CZ" dirty="0" smtClean="0"/>
              <a:t>modelu</a:t>
            </a:r>
          </a:p>
          <a:p>
            <a:pPr>
              <a:defRPr/>
            </a:pPr>
            <a:r>
              <a:rPr lang="cs-CZ" dirty="0" smtClean="0"/>
              <a:t>vlastnosti formovacích směsí:</a:t>
            </a:r>
            <a:endParaRPr lang="cs-CZ" dirty="0"/>
          </a:p>
          <a:p>
            <a:pPr lvl="1">
              <a:defRPr/>
            </a:pPr>
            <a:r>
              <a:rPr lang="cs-CZ" dirty="0" smtClean="0"/>
              <a:t>vaznost (dostatečně </a:t>
            </a:r>
            <a:r>
              <a:rPr lang="cs-CZ" dirty="0"/>
              <a:t>pevná </a:t>
            </a:r>
            <a:r>
              <a:rPr lang="cs-CZ" dirty="0" smtClean="0"/>
              <a:t> forma odolávající tlaku vlévaného kovu)</a:t>
            </a:r>
            <a:endParaRPr lang="cs-CZ" dirty="0"/>
          </a:p>
          <a:p>
            <a:pPr lvl="1">
              <a:defRPr/>
            </a:pPr>
            <a:r>
              <a:rPr lang="cs-CZ" dirty="0" smtClean="0"/>
              <a:t>prodyšnost (unikání </a:t>
            </a:r>
            <a:r>
              <a:rPr lang="cs-CZ" dirty="0"/>
              <a:t>uvolněných plynů a </a:t>
            </a:r>
            <a:r>
              <a:rPr lang="cs-CZ" dirty="0" smtClean="0"/>
              <a:t>par)</a:t>
            </a:r>
          </a:p>
          <a:p>
            <a:pPr lvl="1">
              <a:defRPr/>
            </a:pPr>
            <a:r>
              <a:rPr lang="cs-CZ" dirty="0" smtClean="0"/>
              <a:t>žárovzdornost (</a:t>
            </a:r>
            <a:r>
              <a:rPr lang="cs-CZ" dirty="0"/>
              <a:t>n</a:t>
            </a:r>
            <a:r>
              <a:rPr lang="cs-CZ" dirty="0" smtClean="0"/>
              <a:t>etaje ve styku s </a:t>
            </a:r>
            <a:r>
              <a:rPr lang="cs-CZ" dirty="0"/>
              <a:t>tekutým </a:t>
            </a:r>
            <a:r>
              <a:rPr lang="cs-CZ" dirty="0" smtClean="0"/>
              <a:t>kovem)</a:t>
            </a:r>
            <a:endParaRPr lang="cs-CZ" dirty="0"/>
          </a:p>
        </p:txBody>
      </p:sp>
      <p:sp>
        <p:nvSpPr>
          <p:cNvPr id="17411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A9B0902-1B17-47E1-A2DF-C901357EF838}" type="slidenum">
              <a:rPr lang="cs-CZ" smtClean="0"/>
              <a:pPr eaLnBrk="1" hangingPunct="1">
                <a:defRPr/>
              </a:pPr>
              <a:t>12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1"/>
          <p:cNvSpPr>
            <a:spLocks noGrp="1"/>
          </p:cNvSpPr>
          <p:nvPr>
            <p:ph idx="1"/>
          </p:nvPr>
        </p:nvSpPr>
        <p:spPr>
          <a:xfrm>
            <a:off x="436563" y="438150"/>
            <a:ext cx="8250237" cy="5899150"/>
          </a:xfrm>
        </p:spPr>
        <p:txBody>
          <a:bodyPr/>
          <a:lstStyle/>
          <a:p>
            <a:r>
              <a:rPr lang="cs-CZ" altLang="cs-CZ" smtClean="0"/>
              <a:t>největší nároky kladeny na formovací směs přicházející do bezprostředního styku s tekutým kovem</a:t>
            </a:r>
          </a:p>
          <a:p>
            <a:r>
              <a:rPr lang="cs-CZ" altLang="cs-CZ" smtClean="0"/>
              <a:t>⇒ při formování se někdy model pokryje vrstvou jakostnější modelové směsi,  zbytek rámu se dosype méně kvalitní výplňovou směsí</a:t>
            </a:r>
          </a:p>
          <a:p>
            <a:r>
              <a:rPr lang="cs-CZ" altLang="cs-CZ" b="1" i="1" smtClean="0"/>
              <a:t>ostřivo</a:t>
            </a:r>
            <a:r>
              <a:rPr lang="cs-CZ" altLang="cs-CZ" smtClean="0"/>
              <a:t> - žárovzdorná zrna určitého chemického složení, velikosti a tvaru</a:t>
            </a:r>
          </a:p>
          <a:p>
            <a:r>
              <a:rPr lang="cs-CZ" altLang="cs-CZ" smtClean="0"/>
              <a:t>nejčastěji čistý křemenný písek (nejlevnější)</a:t>
            </a:r>
          </a:p>
          <a:p>
            <a:r>
              <a:rPr lang="cs-CZ" altLang="cs-CZ" smtClean="0"/>
              <a:t>méně častým ostřivem je šamot, korund apod.</a:t>
            </a:r>
          </a:p>
          <a:p>
            <a:endParaRPr lang="cs-CZ" altLang="cs-CZ" smtClean="0"/>
          </a:p>
        </p:txBody>
      </p:sp>
      <p:sp>
        <p:nvSpPr>
          <p:cNvPr id="18435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894D914-B0F4-4246-ADB5-AF2504B4B76C}" type="slidenum">
              <a:rPr lang="cs-CZ" smtClean="0"/>
              <a:pPr eaLnBrk="1" hangingPunct="1">
                <a:defRPr/>
              </a:pPr>
              <a:t>13</a:t>
            </a:fld>
            <a:endParaRPr lang="cs-CZ" smtClean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itchFamily="34" charset="0"/>
            </a:endParaRP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>
            <a:fillRect/>
          </a:stretch>
        </p:blipFill>
        <p:spPr bwMode="auto">
          <a:xfrm>
            <a:off x="415925" y="4418013"/>
            <a:ext cx="8034338" cy="2439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1"/>
          <p:cNvSpPr>
            <a:spLocks noGrp="1"/>
          </p:cNvSpPr>
          <p:nvPr>
            <p:ph idx="1"/>
          </p:nvPr>
        </p:nvSpPr>
        <p:spPr>
          <a:xfrm>
            <a:off x="436563" y="438150"/>
            <a:ext cx="8250237" cy="3430588"/>
          </a:xfrm>
        </p:spPr>
        <p:txBody>
          <a:bodyPr/>
          <a:lstStyle/>
          <a:p>
            <a:r>
              <a:rPr lang="cs-CZ" altLang="cs-CZ" b="1" i="1" smtClean="0"/>
              <a:t>pojivo</a:t>
            </a:r>
            <a:r>
              <a:rPr lang="cs-CZ" altLang="cs-CZ" smtClean="0"/>
              <a:t> - obaluje a váže jednotlivá zrnka ostřiva</a:t>
            </a:r>
          </a:p>
          <a:p>
            <a:r>
              <a:rPr lang="cs-CZ" altLang="cs-CZ" smtClean="0"/>
              <a:t>jeho fyzikální  vlastnosti, chemické složení a množství rozhodujícím způsobem ovlivňují vlastnosti směsi</a:t>
            </a:r>
          </a:p>
          <a:p>
            <a:pPr lvl="1"/>
            <a:r>
              <a:rPr lang="cs-CZ" altLang="cs-CZ" smtClean="0"/>
              <a:t>anorganická</a:t>
            </a:r>
          </a:p>
          <a:p>
            <a:pPr lvl="1"/>
            <a:r>
              <a:rPr lang="cs-CZ" altLang="cs-CZ" smtClean="0"/>
              <a:t>organická</a:t>
            </a:r>
          </a:p>
          <a:p>
            <a:r>
              <a:rPr lang="cs-CZ" altLang="cs-CZ" smtClean="0"/>
              <a:t>nejčastěji ve slévárnách používaným pojivem je </a:t>
            </a:r>
            <a:r>
              <a:rPr lang="cs-CZ" altLang="cs-CZ" b="1" smtClean="0"/>
              <a:t>bentonit</a:t>
            </a:r>
            <a:r>
              <a:rPr lang="cs-CZ" altLang="cs-CZ" smtClean="0"/>
              <a:t>, druhým nejpoužívanějším </a:t>
            </a:r>
            <a:r>
              <a:rPr lang="cs-CZ" altLang="cs-CZ" b="1" smtClean="0"/>
              <a:t>vodní sklo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19459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83C6FB8-9EE3-4E61-B0B8-B44C54069508}" type="slidenum">
              <a:rPr lang="cs-CZ" smtClean="0"/>
              <a:pPr eaLnBrk="1" hangingPunct="1">
                <a:defRPr/>
              </a:pPr>
              <a:t>14</a:t>
            </a:fld>
            <a:endParaRPr lang="cs-CZ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31775" y="3662363"/>
          <a:ext cx="8686800" cy="3195636"/>
        </p:xfrm>
        <a:graphic>
          <a:graphicData uri="http://schemas.openxmlformats.org/drawingml/2006/table">
            <a:tbl>
              <a:tblPr/>
              <a:tblGrid>
                <a:gridCol w="1681089"/>
                <a:gridCol w="2377440"/>
                <a:gridCol w="4628271"/>
              </a:tblGrid>
              <a:tr h="252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Geneva CE"/>
                          <a:cs typeface="Times New Roman"/>
                        </a:rPr>
                        <a:t>podle původu</a:t>
                      </a:r>
                      <a:endParaRPr lang="cs-CZ" sz="1600" dirty="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druh pojiva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Geneva CE"/>
                          <a:cs typeface="Times New Roman"/>
                        </a:rPr>
                        <a:t> příklad</a:t>
                      </a:r>
                      <a:endParaRPr lang="cs-CZ" sz="1600" dirty="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55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anorganická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jílová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 kaolinové jíly (kaolinit)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 illytické jíly (glaukonit, limonit) 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 montmorillonitické jíly (bentonit)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vodní sklo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 zpevňování dehydratací nebo pomocí CO</a:t>
                      </a:r>
                      <a:r>
                        <a:rPr lang="cs-CZ" sz="1600" baseline="-25000">
                          <a:effectLst/>
                          <a:latin typeface="Arial"/>
                          <a:ea typeface="Geneva CE"/>
                          <a:cs typeface="Times New Roman"/>
                        </a:rPr>
                        <a:t>2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 (směsi s řízeným vytvrzováním, tzv. CT směsi)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cement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 (nevýhoda - dlouhá doba tuhnutí)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3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sádra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 (nevýhoda - malá prodyšnost)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5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organická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sacharidová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 (glukopren, melasa, škrob, celulóza)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oleje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 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umělé pryskyřice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 fenolformaldehydové (novolaky, rezoly)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/>
                          <a:ea typeface="Geneva CE"/>
                          <a:cs typeface="Times New Roman"/>
                        </a:rPr>
                        <a:t> močovinoformaldehydové</a:t>
                      </a:r>
                      <a:endParaRPr lang="cs-CZ" sz="160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3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/>
                          <a:ea typeface="Geneva CE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Arial"/>
                          <a:ea typeface="Geneva CE"/>
                          <a:cs typeface="Times New Roman"/>
                        </a:rPr>
                        <a:t>furanové</a:t>
                      </a:r>
                      <a:endParaRPr lang="cs-CZ" sz="1600" dirty="0">
                        <a:effectLst/>
                        <a:latin typeface="Times"/>
                        <a:ea typeface="Geneva CE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138" y="438150"/>
            <a:ext cx="8932862" cy="58991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dirty="0"/>
              <a:t>Přísady a pomocné látky</a:t>
            </a:r>
            <a:endParaRPr lang="cs-CZ" dirty="0"/>
          </a:p>
          <a:p>
            <a:pPr>
              <a:defRPr/>
            </a:pPr>
            <a:r>
              <a:rPr lang="cs-CZ" dirty="0"/>
              <a:t>upravují některé nevhodné vlastnosti formovacích nebo jádrových směsí a hotových forem</a:t>
            </a:r>
          </a:p>
          <a:p>
            <a:pPr>
              <a:defRPr/>
            </a:pPr>
            <a:r>
              <a:rPr lang="cs-CZ" dirty="0" smtClean="0"/>
              <a:t>přísady </a:t>
            </a:r>
            <a:r>
              <a:rPr lang="cs-CZ" dirty="0"/>
              <a:t>na úpravu technologických vlastností formovacích </a:t>
            </a:r>
            <a:r>
              <a:rPr lang="cs-CZ" dirty="0" smtClean="0"/>
              <a:t>směsí</a:t>
            </a:r>
            <a:endParaRPr lang="cs-CZ" dirty="0"/>
          </a:p>
          <a:p>
            <a:pPr lvl="2">
              <a:defRPr/>
            </a:pPr>
            <a:r>
              <a:rPr lang="cs-CZ" dirty="0"/>
              <a:t>organické polymery – zlepšují formovatelnost, </a:t>
            </a:r>
            <a:r>
              <a:rPr lang="cs-CZ" dirty="0" err="1"/>
              <a:t>pěchovatelnost</a:t>
            </a:r>
            <a:r>
              <a:rPr lang="cs-CZ" dirty="0"/>
              <a:t>, omezují tvorbu </a:t>
            </a:r>
            <a:r>
              <a:rPr lang="cs-CZ" dirty="0" err="1"/>
              <a:t>zálupů</a:t>
            </a:r>
            <a:endParaRPr lang="cs-CZ" dirty="0"/>
          </a:p>
          <a:p>
            <a:pPr lvl="2">
              <a:defRPr/>
            </a:pPr>
            <a:r>
              <a:rPr lang="cs-CZ" dirty="0"/>
              <a:t>smáčecí prostředky – zvyšují využití pojiv, zkracují dobu potřebnou na promísení</a:t>
            </a:r>
          </a:p>
          <a:p>
            <a:pPr lvl="2">
              <a:defRPr/>
            </a:pPr>
            <a:r>
              <a:rPr lang="cs-CZ" dirty="0"/>
              <a:t>rašelina – snižuje počet vad způsobených objemovými změnami křemene</a:t>
            </a:r>
          </a:p>
          <a:p>
            <a:pPr lvl="2">
              <a:defRPr/>
            </a:pPr>
            <a:r>
              <a:rPr lang="cs-CZ" dirty="0"/>
              <a:t>dřevěná moučka, dřevěné piliny – jejich přídavek do formovací směsi snižuje napětí ve formě a zlepšuje rozpadavost při </a:t>
            </a:r>
            <a:r>
              <a:rPr lang="cs-CZ" dirty="0" smtClean="0"/>
              <a:t>vytloukání</a:t>
            </a:r>
            <a:endParaRPr lang="cs-CZ" dirty="0"/>
          </a:p>
        </p:txBody>
      </p:sp>
      <p:sp>
        <p:nvSpPr>
          <p:cNvPr id="21507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6792D0C-F8FA-4800-A832-A99A913446B6}" type="slidenum">
              <a:rPr lang="cs-CZ" smtClean="0"/>
              <a:pPr eaLnBrk="1" hangingPunct="1">
                <a:defRPr/>
              </a:pPr>
              <a:t>15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1"/>
          <p:cNvSpPr>
            <a:spLocks noGrp="1"/>
          </p:cNvSpPr>
          <p:nvPr>
            <p:ph idx="1"/>
          </p:nvPr>
        </p:nvSpPr>
        <p:spPr>
          <a:xfrm>
            <a:off x="211138" y="438150"/>
            <a:ext cx="8932862" cy="6300788"/>
          </a:xfrm>
        </p:spPr>
        <p:txBody>
          <a:bodyPr/>
          <a:lstStyle/>
          <a:p>
            <a:r>
              <a:rPr lang="cs-CZ" altLang="cs-CZ" smtClean="0"/>
              <a:t>přísady pro povrchovou ochranu formy  </a:t>
            </a:r>
          </a:p>
          <a:p>
            <a:pPr lvl="2"/>
            <a:r>
              <a:rPr lang="cs-CZ" altLang="cs-CZ" smtClean="0"/>
              <a:t>grafit – obsahuje až 50 % čistého uhlíku; používá se pro nátěry forem odlitků z litiny a z neželezných kovů</a:t>
            </a:r>
          </a:p>
          <a:p>
            <a:pPr lvl="2"/>
            <a:r>
              <a:rPr lang="cs-CZ" altLang="cs-CZ" smtClean="0"/>
              <a:t>křemenná moučka (mletý křemen) – pro nátěry forem ocelových odlitků</a:t>
            </a:r>
          </a:p>
          <a:p>
            <a:pPr lvl="2"/>
            <a:r>
              <a:rPr lang="cs-CZ" altLang="cs-CZ" smtClean="0"/>
              <a:t>zirkonová moučka – vyšší žáruvzdornost těchto nátěrů vytváří podmínky pro kvalitní povrch ocelových odlitků i v místech vysoké tepelné koncentrace</a:t>
            </a:r>
          </a:p>
          <a:p>
            <a:r>
              <a:rPr lang="cs-CZ" altLang="cs-CZ" smtClean="0"/>
              <a:t> speciální pomocné látky - dělicí prášky (separátory, snižují adhezi pojiva k povrchu modelů a jaderníků nebo části forem navzájem; jemně mletý vápenec, mastek, silikonový olej, petrolej, nafta apod.)</a:t>
            </a:r>
          </a:p>
          <a:p>
            <a:r>
              <a:rPr lang="cs-CZ" altLang="cs-CZ" smtClean="0"/>
              <a:t>značná část směsí se po použití regeneruje v úpravně formovacího  materiálu ⇒ snížení nákladů</a:t>
            </a:r>
          </a:p>
        </p:txBody>
      </p:sp>
      <p:sp>
        <p:nvSpPr>
          <p:cNvPr id="22531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0447750-0533-45B8-81C7-C19416ECA328}" type="slidenum">
              <a:rPr lang="cs-CZ" smtClean="0"/>
              <a:pPr eaLnBrk="1" hangingPunct="1">
                <a:defRPr/>
              </a:pPr>
              <a:t>16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23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terminologie dělené netrvalé </a:t>
            </a:r>
            <a:r>
              <a:rPr lang="cs-CZ" sz="3200" dirty="0" smtClean="0"/>
              <a:t>formy</a:t>
            </a:r>
            <a:endParaRPr lang="cs-CZ" sz="3200" dirty="0"/>
          </a:p>
        </p:txBody>
      </p:sp>
      <p:sp>
        <p:nvSpPr>
          <p:cNvPr id="23555" name="Zástupný symbol pro obsah 1"/>
          <p:cNvSpPr>
            <a:spLocks noGrp="1"/>
          </p:cNvSpPr>
          <p:nvPr>
            <p:ph sz="half" idx="1"/>
          </p:nvPr>
        </p:nvSpPr>
        <p:spPr>
          <a:xfrm>
            <a:off x="-14288" y="4487863"/>
            <a:ext cx="4122738" cy="2098675"/>
          </a:xfrm>
        </p:spPr>
        <p:txBody>
          <a:bodyPr/>
          <a:lstStyle/>
          <a:p>
            <a:r>
              <a:rPr lang="cs-CZ" altLang="cs-CZ" sz="1800" smtClean="0"/>
              <a:t>1 – svislý licí kanálek</a:t>
            </a:r>
          </a:p>
          <a:p>
            <a:r>
              <a:rPr lang="cs-CZ" altLang="cs-CZ" sz="1800" smtClean="0"/>
              <a:t>2 – licí (vtoková) jamka</a:t>
            </a:r>
          </a:p>
          <a:p>
            <a:r>
              <a:rPr lang="cs-CZ" altLang="cs-CZ" sz="1800" smtClean="0"/>
              <a:t>3 – odlučovač strusky</a:t>
            </a:r>
          </a:p>
          <a:p>
            <a:r>
              <a:rPr lang="cs-CZ" altLang="cs-CZ" sz="1800" smtClean="0"/>
              <a:t>4 – zářezy</a:t>
            </a:r>
          </a:p>
          <a:p>
            <a:r>
              <a:rPr lang="cs-CZ" altLang="cs-CZ" sz="1800" smtClean="0"/>
              <a:t>5 – výfuk</a:t>
            </a:r>
          </a:p>
          <a:p>
            <a:r>
              <a:rPr lang="cs-CZ" altLang="cs-CZ" sz="1800" smtClean="0"/>
              <a:t>6 – nálitek</a:t>
            </a:r>
          </a:p>
        </p:txBody>
      </p:sp>
      <p:sp>
        <p:nvSpPr>
          <p:cNvPr id="23556" name="Zástupný symbol pro obsah 4"/>
          <p:cNvSpPr>
            <a:spLocks noGrp="1"/>
          </p:cNvSpPr>
          <p:nvPr>
            <p:ph sz="half" idx="2"/>
          </p:nvPr>
        </p:nvSpPr>
        <p:spPr>
          <a:xfrm>
            <a:off x="4141788" y="4487863"/>
            <a:ext cx="4038600" cy="2370137"/>
          </a:xfrm>
        </p:spPr>
        <p:txBody>
          <a:bodyPr/>
          <a:lstStyle/>
          <a:p>
            <a:r>
              <a:rPr lang="cs-CZ" altLang="cs-CZ" sz="1800" smtClean="0"/>
              <a:t>7 – vnitřní (pravé) jádro</a:t>
            </a:r>
          </a:p>
          <a:p>
            <a:r>
              <a:rPr lang="cs-CZ" altLang="cs-CZ" sz="1800" smtClean="0"/>
              <a:t>8 – vnější (nepravé) jádro</a:t>
            </a:r>
          </a:p>
          <a:p>
            <a:r>
              <a:rPr lang="cs-CZ" altLang="cs-CZ" sz="1800" smtClean="0"/>
              <a:t>9 – průduchy</a:t>
            </a:r>
          </a:p>
          <a:p>
            <a:r>
              <a:rPr lang="cs-CZ" altLang="cs-CZ" sz="1800" smtClean="0"/>
              <a:t>10 – modelová směs</a:t>
            </a:r>
          </a:p>
          <a:p>
            <a:r>
              <a:rPr lang="cs-CZ" altLang="cs-CZ" sz="1800" smtClean="0"/>
              <a:t>11, 12 – formovací rámy vršku a spodku formy</a:t>
            </a:r>
          </a:p>
          <a:p>
            <a:r>
              <a:rPr lang="cs-CZ" altLang="cs-CZ" sz="1800" smtClean="0"/>
              <a:t>13 – výplňová směs</a:t>
            </a:r>
          </a:p>
        </p:txBody>
      </p:sp>
      <p:sp>
        <p:nvSpPr>
          <p:cNvPr id="23557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A59B040-555F-4E8F-8270-1A81535CD808}" type="slidenum">
              <a:rPr lang="cs-CZ" smtClean="0"/>
              <a:pPr eaLnBrk="1" hangingPunct="1">
                <a:defRPr/>
              </a:pPr>
              <a:t>17</a:t>
            </a:fld>
            <a:endParaRPr lang="cs-CZ" smtClean="0"/>
          </a:p>
        </p:txBody>
      </p:sp>
      <p:pic>
        <p:nvPicPr>
          <p:cNvPr id="23558" name="Picture 2" descr="jako_455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r="2518" b="22131"/>
          <a:stretch>
            <a:fillRect/>
          </a:stretch>
        </p:blipFill>
        <p:spPr bwMode="auto">
          <a:xfrm>
            <a:off x="1220788" y="666750"/>
            <a:ext cx="68040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i="1" dirty="0" smtClean="0"/>
              <a:t>Nástroje a pomůcky</a:t>
            </a:r>
          </a:p>
          <a:p>
            <a:pPr>
              <a:defRPr/>
            </a:pPr>
            <a:r>
              <a:rPr lang="cs-CZ" b="1" i="1" dirty="0" err="1" smtClean="0"/>
              <a:t>půdnice</a:t>
            </a:r>
            <a:r>
              <a:rPr lang="cs-CZ" dirty="0" smtClean="0"/>
              <a:t> </a:t>
            </a:r>
            <a:r>
              <a:rPr lang="cs-CZ" dirty="0"/>
              <a:t>– klade se na ni model a rám při ručním </a:t>
            </a:r>
            <a:r>
              <a:rPr lang="cs-CZ" dirty="0" smtClean="0"/>
              <a:t>formování; musí </a:t>
            </a:r>
            <a:r>
              <a:rPr lang="cs-CZ" dirty="0"/>
              <a:t>být rovná a tvrdá </a:t>
            </a:r>
          </a:p>
          <a:p>
            <a:pPr>
              <a:defRPr/>
            </a:pPr>
            <a:r>
              <a:rPr lang="cs-CZ" b="1" i="1" dirty="0" smtClean="0"/>
              <a:t>síta</a:t>
            </a:r>
            <a:r>
              <a:rPr lang="cs-CZ" dirty="0" smtClean="0"/>
              <a:t> </a:t>
            </a:r>
            <a:r>
              <a:rPr lang="cs-CZ" dirty="0"/>
              <a:t>– přesívá se přes ně modelová směs, aby se na model </a:t>
            </a:r>
            <a:r>
              <a:rPr lang="cs-CZ" dirty="0" smtClean="0"/>
              <a:t>nedostaly </a:t>
            </a:r>
            <a:r>
              <a:rPr lang="cs-CZ" dirty="0"/>
              <a:t>hrudky nebo </a:t>
            </a:r>
            <a:r>
              <a:rPr lang="cs-CZ" dirty="0" smtClean="0"/>
              <a:t>nečistoty</a:t>
            </a:r>
            <a:endParaRPr lang="cs-CZ" dirty="0"/>
          </a:p>
          <a:p>
            <a:pPr>
              <a:defRPr/>
            </a:pPr>
            <a:r>
              <a:rPr lang="cs-CZ" b="1" i="1" dirty="0" smtClean="0"/>
              <a:t>pěchovačky</a:t>
            </a:r>
            <a:r>
              <a:rPr lang="cs-CZ" dirty="0" smtClean="0"/>
              <a:t> </a:t>
            </a:r>
            <a:r>
              <a:rPr lang="cs-CZ" dirty="0"/>
              <a:t>– ručně se s nimi pěchuje směs </a:t>
            </a:r>
          </a:p>
          <a:p>
            <a:pPr>
              <a:defRPr/>
            </a:pPr>
            <a:r>
              <a:rPr lang="cs-CZ" b="1" i="1" dirty="0" smtClean="0"/>
              <a:t>pravítka</a:t>
            </a:r>
            <a:r>
              <a:rPr lang="cs-CZ" dirty="0" smtClean="0"/>
              <a:t> </a:t>
            </a:r>
            <a:r>
              <a:rPr lang="cs-CZ" dirty="0"/>
              <a:t>– shrnuje se s nimi přebytečný písek z povrchu </a:t>
            </a:r>
          </a:p>
          <a:p>
            <a:pPr>
              <a:defRPr/>
            </a:pPr>
            <a:r>
              <a:rPr lang="cs-CZ" b="1" i="1" dirty="0"/>
              <a:t>k</a:t>
            </a:r>
            <a:r>
              <a:rPr lang="cs-CZ" b="1" i="1" dirty="0" smtClean="0"/>
              <a:t>ovové </a:t>
            </a:r>
            <a:r>
              <a:rPr lang="cs-CZ" b="1" i="1" dirty="0"/>
              <a:t>bodce </a:t>
            </a:r>
            <a:r>
              <a:rPr lang="cs-CZ" dirty="0"/>
              <a:t>-  píchaní průduchů </a:t>
            </a:r>
          </a:p>
          <a:p>
            <a:pPr>
              <a:defRPr/>
            </a:pPr>
            <a:r>
              <a:rPr lang="cs-CZ" b="1" i="1" dirty="0" smtClean="0"/>
              <a:t>vlasové </a:t>
            </a:r>
            <a:r>
              <a:rPr lang="cs-CZ" b="1" i="1" dirty="0"/>
              <a:t>štětce </a:t>
            </a:r>
            <a:r>
              <a:rPr lang="cs-CZ" dirty="0"/>
              <a:t>- při vyjímání modelů se jimi vlhčí okraje formy </a:t>
            </a:r>
            <a:endParaRPr lang="cs-CZ" dirty="0" smtClean="0"/>
          </a:p>
          <a:p>
            <a:pPr>
              <a:defRPr/>
            </a:pPr>
            <a:r>
              <a:rPr lang="cs-CZ" b="1" i="1" dirty="0" smtClean="0"/>
              <a:t>palička</a:t>
            </a:r>
            <a:r>
              <a:rPr lang="cs-CZ" dirty="0" smtClean="0"/>
              <a:t> </a:t>
            </a:r>
            <a:r>
              <a:rPr lang="cs-CZ" dirty="0"/>
              <a:t>– uvolnění modelu od formovacího materiálu poklepem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sp>
        <p:nvSpPr>
          <p:cNvPr id="26627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8687D32-50B5-422F-85B8-41F45356304F}" type="slidenum">
              <a:rPr lang="cs-CZ" smtClean="0"/>
              <a:pPr eaLnBrk="1" hangingPunct="1">
                <a:defRPr/>
              </a:pPr>
              <a:t>18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b="1" i="1" smtClean="0"/>
              <a:t>háčky</a:t>
            </a:r>
            <a:r>
              <a:rPr lang="cs-CZ" altLang="cs-CZ" smtClean="0"/>
              <a:t> – vytlačování modelu z formy</a:t>
            </a:r>
          </a:p>
          <a:p>
            <a:r>
              <a:rPr lang="cs-CZ" altLang="cs-CZ" b="1" i="1" smtClean="0"/>
              <a:t>hladítka</a:t>
            </a:r>
            <a:r>
              <a:rPr lang="cs-CZ" altLang="cs-CZ" smtClean="0"/>
              <a:t> – uhlazování povrchu modelu</a:t>
            </a:r>
          </a:p>
          <a:p>
            <a:r>
              <a:rPr lang="cs-CZ" altLang="cs-CZ" b="1" i="1" smtClean="0"/>
              <a:t>lancetky</a:t>
            </a:r>
            <a:r>
              <a:rPr lang="cs-CZ" altLang="cs-CZ" smtClean="0"/>
              <a:t> – zhotovují se zářezy, spojující vtokový kanál s dutinou formy, uhlazuje model na nepřístupných místech</a:t>
            </a:r>
          </a:p>
          <a:p>
            <a:r>
              <a:rPr lang="cs-CZ" altLang="cs-CZ" b="1" i="1" smtClean="0"/>
              <a:t>dělicí prášek </a:t>
            </a:r>
            <a:r>
              <a:rPr lang="cs-CZ" altLang="cs-CZ" smtClean="0"/>
              <a:t>- zaprašování dělící roviny</a:t>
            </a:r>
          </a:p>
          <a:p>
            <a:r>
              <a:rPr lang="cs-CZ" altLang="cs-CZ" b="1" i="1" smtClean="0"/>
              <a:t>pískováčky</a:t>
            </a:r>
            <a:r>
              <a:rPr lang="cs-CZ" altLang="cs-CZ" smtClean="0"/>
              <a:t> - ke zpevnění některých exponovaných částí </a:t>
            </a:r>
          </a:p>
          <a:p>
            <a:r>
              <a:rPr lang="cs-CZ" altLang="cs-CZ" b="1" i="1" smtClean="0"/>
              <a:t>chladítka</a:t>
            </a:r>
            <a:r>
              <a:rPr lang="cs-CZ" altLang="cs-CZ" smtClean="0"/>
              <a:t> – používají se v místech, kde požadujeme rychlejší odvod tepla z odlitku</a:t>
            </a:r>
          </a:p>
          <a:p>
            <a:r>
              <a:rPr lang="cs-CZ" altLang="cs-CZ" b="1" i="1" smtClean="0"/>
              <a:t>podpěrky</a:t>
            </a:r>
            <a:r>
              <a:rPr lang="cs-CZ" altLang="cs-CZ" smtClean="0"/>
              <a:t> z pocínovaného plechu - přesné ustavení polohy rozměrných jader ve formě</a:t>
            </a:r>
          </a:p>
          <a:p>
            <a:endParaRPr lang="cs-CZ" altLang="cs-CZ" smtClean="0"/>
          </a:p>
        </p:txBody>
      </p:sp>
      <p:sp>
        <p:nvSpPr>
          <p:cNvPr id="27651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CE2B2B3-E878-466D-A642-2D966A32FBB5}" type="slidenum">
              <a:rPr lang="cs-CZ" smtClean="0"/>
              <a:pPr eaLnBrk="1" hangingPunct="1">
                <a:defRPr/>
              </a:pPr>
              <a:t>19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750300" cy="70961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Vlastnosti kovů pro odlévání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471488" y="1082675"/>
            <a:ext cx="8229600" cy="5191125"/>
          </a:xfrm>
        </p:spPr>
        <p:txBody>
          <a:bodyPr/>
          <a:lstStyle/>
          <a:p>
            <a:r>
              <a:rPr lang="cs-CZ" altLang="cs-CZ" smtClean="0"/>
              <a:t>základní vlastnosti</a:t>
            </a:r>
          </a:p>
          <a:p>
            <a:pPr lvl="1"/>
            <a:r>
              <a:rPr lang="cs-CZ" altLang="cs-CZ" smtClean="0"/>
              <a:t>tavitelnost</a:t>
            </a:r>
          </a:p>
          <a:p>
            <a:pPr lvl="1"/>
            <a:r>
              <a:rPr lang="cs-CZ" altLang="cs-CZ" smtClean="0"/>
              <a:t>viskozita, tekutost</a:t>
            </a:r>
          </a:p>
          <a:p>
            <a:pPr lvl="1"/>
            <a:r>
              <a:rPr lang="cs-CZ" altLang="cs-CZ" smtClean="0"/>
              <a:t>zabíhavost</a:t>
            </a:r>
          </a:p>
          <a:p>
            <a:pPr lvl="1"/>
            <a:r>
              <a:rPr lang="cs-CZ" altLang="cs-CZ" smtClean="0"/>
              <a:t>objemové změny při tuhnutí</a:t>
            </a:r>
          </a:p>
          <a:p>
            <a:pPr lvl="1"/>
            <a:r>
              <a:rPr lang="cs-CZ" altLang="cs-CZ" smtClean="0"/>
              <a:t>odměšování</a:t>
            </a:r>
          </a:p>
          <a:p>
            <a:r>
              <a:rPr lang="cs-CZ" altLang="cs-CZ" b="1" i="1" smtClean="0"/>
              <a:t>tavitelnost slitiny - </a:t>
            </a:r>
            <a:r>
              <a:rPr lang="cs-CZ" altLang="cs-CZ" smtClean="0"/>
              <a:t>schopnost přecházet ze stavu tuhého do tekutého; závisí na teplotě tavení a celkové spotřebě tepla k roztavení</a:t>
            </a:r>
          </a:p>
          <a:p>
            <a:r>
              <a:rPr lang="cs-CZ" altLang="cs-CZ" smtClean="0"/>
              <a:t>slitiny homogenní hůře tavitelné než slitiny heterogenní</a:t>
            </a:r>
          </a:p>
          <a:p>
            <a:r>
              <a:rPr lang="cs-CZ" altLang="cs-CZ" smtClean="0"/>
              <a:t>nejlépe tavitelné jsou slitiny eutektické</a:t>
            </a:r>
          </a:p>
        </p:txBody>
      </p:sp>
      <p:sp>
        <p:nvSpPr>
          <p:cNvPr id="307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A207E7F-3694-4D36-9D2F-EEE65ED3CCEB}" type="slidenum">
              <a:rPr lang="cs-CZ" smtClean="0"/>
              <a:pPr eaLnBrk="1" hangingPunct="1"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endParaRPr lang="cs-CZ" altLang="cs-CZ" smtClean="0"/>
          </a:p>
        </p:txBody>
      </p:sp>
      <p:sp>
        <p:nvSpPr>
          <p:cNvPr id="28675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F7F6602-FD80-4FBF-93A5-07E49C07B94F}" type="slidenum">
              <a:rPr lang="cs-CZ" smtClean="0"/>
              <a:pPr eaLnBrk="1" hangingPunct="1">
                <a:defRPr/>
              </a:pPr>
              <a:t>20</a:t>
            </a:fld>
            <a:endParaRPr lang="cs-CZ" smtClean="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3413"/>
            <a:ext cx="86042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jako_471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"/>
          <a:stretch>
            <a:fillRect/>
          </a:stretch>
        </p:blipFill>
        <p:spPr bwMode="auto">
          <a:xfrm>
            <a:off x="0" y="2222500"/>
            <a:ext cx="582612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i="1" dirty="0"/>
              <a:t>Formování na dělený model</a:t>
            </a:r>
            <a:endParaRPr lang="cs-CZ" i="1" dirty="0"/>
          </a:p>
          <a:p>
            <a:pPr>
              <a:defRPr/>
            </a:pPr>
            <a:r>
              <a:rPr lang="cs-CZ" dirty="0"/>
              <a:t>je jednodušší, kvalitnější, rychlejší a vykazuje méně vad než při použití modelu neděleného</a:t>
            </a:r>
          </a:p>
          <a:p>
            <a:pPr>
              <a:defRPr/>
            </a:pPr>
            <a:r>
              <a:rPr lang="cs-CZ" dirty="0"/>
              <a:t>postup při </a:t>
            </a:r>
            <a:r>
              <a:rPr lang="cs-CZ" b="1" dirty="0"/>
              <a:t>ruční výrobě netrvalých</a:t>
            </a:r>
            <a:r>
              <a:rPr lang="cs-CZ" dirty="0"/>
              <a:t> </a:t>
            </a:r>
            <a:r>
              <a:rPr lang="cs-CZ" b="1" dirty="0"/>
              <a:t>forem</a:t>
            </a:r>
            <a:r>
              <a:rPr lang="cs-CZ" dirty="0"/>
              <a:t> při použití </a:t>
            </a:r>
            <a:r>
              <a:rPr lang="cs-CZ" b="1" dirty="0"/>
              <a:t>děleného modelu</a:t>
            </a:r>
            <a:r>
              <a:rPr lang="cs-CZ" dirty="0"/>
              <a:t> s jednou dělicí </a:t>
            </a:r>
            <a:r>
              <a:rPr lang="cs-CZ" dirty="0" smtClean="0"/>
              <a:t>rovinou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29700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F3DCE68-6BB9-43D6-ADB8-D0AB7FA09127}" type="slidenum">
              <a:rPr lang="cs-CZ" smtClean="0"/>
              <a:pPr eaLnBrk="1" hangingPunct="1">
                <a:defRPr/>
              </a:pPr>
              <a:t>21</a:t>
            </a:fld>
            <a:endParaRPr lang="cs-CZ" smtClean="0"/>
          </a:p>
        </p:txBody>
      </p:sp>
      <p:sp>
        <p:nvSpPr>
          <p:cNvPr id="29701" name="TextovéPole 3"/>
          <p:cNvSpPr txBox="1">
            <a:spLocks noChangeArrowheads="1"/>
          </p:cNvSpPr>
          <p:nvPr/>
        </p:nvSpPr>
        <p:spPr bwMode="auto">
          <a:xfrm>
            <a:off x="5826125" y="4389438"/>
            <a:ext cx="209708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1, 2 – oddělitelné části modelu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61452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1400" dirty="0" smtClean="0"/>
              <a:t>POSTUP (viz. předchozí obrázek)</a:t>
            </a:r>
            <a:endParaRPr lang="cs-CZ" sz="1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model zasypeme modelovou formovací směsí, kterou postupně směrem od rámu k modelu pěchujeme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postupně přidáváme a pěchujeme výplňovou formovací směs, a to mírně nad úroveň vrchní roviny formovacího rámu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přebytečnou formovací směs odstraníme pravítkem do roviny rámu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k usnadnění odchodu plynů a par vznikajících po odlití tekutého kovu do formy napícháme průduchy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rám otočíme o 180° a odložíme modelovou desku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na dělící rovinu uložíme vrchní část modelu, model vtokové a nálitkové soustavy a na příslušná místa hladítka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na spodní rám položíme vrchní rám a oba zajistíme kolíky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dělící rovinu a modely poprášíme dělícím prostředkem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model zasypeme modelovou formovací směsí, kterou postupně směrem od rámu k modelu pěchujeme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postupně přidáváme a pěchujeme výplňovou formovací směs, a to mírně nad úroveň vrchní roviny formovacího rámu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přebytečnou formovací směs odstraníme pravítkem do roviny rámu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ad 4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formu po vyjmutí kolíků z rámů rozebereme zvednutím horního rámu, odstraníme model odlitku a modely vtokové a nálitkové soustavy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pomocí formovacího nářadí opravíme případné vady povrchu formy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vnitřní povrch formy opatříme tepelně izolačním nátěrem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do formy vložíme jádra, jsou-li použita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1400" dirty="0"/>
              <a:t>po složení vršku a spodku a jejím zatížení </a:t>
            </a:r>
            <a:r>
              <a:rPr lang="cs-CZ" sz="1400" dirty="0" err="1"/>
              <a:t>úkladky</a:t>
            </a:r>
            <a:r>
              <a:rPr lang="cs-CZ" sz="1400" dirty="0"/>
              <a:t> je forma připravená k lití</a:t>
            </a:r>
          </a:p>
        </p:txBody>
      </p:sp>
      <p:sp>
        <p:nvSpPr>
          <p:cNvPr id="3072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03BF748-ECA8-4BE4-8C95-DD9415C2FE76}" type="slidenum">
              <a:rPr lang="cs-CZ" smtClean="0"/>
              <a:pPr eaLnBrk="1" hangingPunct="1">
                <a:defRPr/>
              </a:pPr>
              <a:t>22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Způsoby pěchování formovacích směsí</a:t>
            </a:r>
          </a:p>
          <a:p>
            <a:pPr>
              <a:defRPr/>
            </a:pPr>
            <a:r>
              <a:rPr lang="cs-CZ" dirty="0" smtClean="0"/>
              <a:t>upravená </a:t>
            </a:r>
            <a:r>
              <a:rPr lang="cs-CZ" dirty="0"/>
              <a:t>a nakypřená formovací směs se při výrobě formy pěchuje </a:t>
            </a:r>
            <a:r>
              <a:rPr lang="cs-CZ" dirty="0" smtClean="0"/>
              <a:t>⇒ získá potřebné  </a:t>
            </a:r>
            <a:r>
              <a:rPr lang="cs-CZ" dirty="0"/>
              <a:t>vlastnosti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hotová forma musí odolávat </a:t>
            </a:r>
            <a:r>
              <a:rPr lang="cs-CZ" dirty="0"/>
              <a:t>mechanickému a tepelnému namáhání při manipulaci, odlévání, tuhnutí a chladnutí kovu odlitku</a:t>
            </a:r>
          </a:p>
          <a:p>
            <a:pPr>
              <a:defRPr/>
            </a:pPr>
            <a:r>
              <a:rPr lang="cs-CZ" dirty="0" smtClean="0"/>
              <a:t>formovací </a:t>
            </a:r>
            <a:r>
              <a:rPr lang="cs-CZ" dirty="0"/>
              <a:t>směsi se pěchují:</a:t>
            </a:r>
          </a:p>
          <a:p>
            <a:pPr lvl="1">
              <a:defRPr/>
            </a:pPr>
            <a:r>
              <a:rPr lang="cs-CZ" b="1" dirty="0" smtClean="0"/>
              <a:t>ručně</a:t>
            </a:r>
            <a:r>
              <a:rPr lang="cs-CZ" dirty="0" smtClean="0"/>
              <a:t> </a:t>
            </a:r>
            <a:r>
              <a:rPr lang="cs-CZ" dirty="0"/>
              <a:t>– ručním pěchováním nebo pneumatickým </a:t>
            </a:r>
            <a:r>
              <a:rPr lang="cs-CZ" dirty="0" smtClean="0"/>
              <a:t>pěchováním</a:t>
            </a:r>
          </a:p>
          <a:p>
            <a:pPr lvl="1">
              <a:defRPr/>
            </a:pPr>
            <a:r>
              <a:rPr lang="cs-CZ" b="1" dirty="0" smtClean="0"/>
              <a:t>strojně</a:t>
            </a:r>
            <a:r>
              <a:rPr lang="cs-CZ" dirty="0" smtClean="0"/>
              <a:t> </a:t>
            </a:r>
            <a:r>
              <a:rPr lang="cs-CZ" dirty="0"/>
              <a:t>– lisováním, střásáním, metáním, foukáním, vstřelováním, nebo </a:t>
            </a:r>
            <a:r>
              <a:rPr lang="cs-CZ" dirty="0" smtClean="0"/>
              <a:t>kombinací</a:t>
            </a:r>
            <a:endParaRPr lang="cs-CZ" dirty="0"/>
          </a:p>
          <a:p>
            <a:pPr>
              <a:defRPr/>
            </a:pPr>
            <a:r>
              <a:rPr lang="cs-CZ" dirty="0" smtClean="0"/>
              <a:t>míru </a:t>
            </a:r>
            <a:r>
              <a:rPr lang="cs-CZ" dirty="0"/>
              <a:t>pěchování </a:t>
            </a:r>
            <a:r>
              <a:rPr lang="cs-CZ" dirty="0" smtClean="0"/>
              <a:t>formovací </a:t>
            </a:r>
            <a:r>
              <a:rPr lang="cs-CZ" dirty="0"/>
              <a:t>směsi vyjadřuje součinitel </a:t>
            </a:r>
            <a:r>
              <a:rPr lang="cs-CZ" dirty="0" smtClean="0"/>
              <a:t>pěchování  </a:t>
            </a:r>
            <a:r>
              <a:rPr lang="cs-CZ" dirty="0" smtClean="0">
                <a:latin typeface="Symbol" pitchFamily="18" charset="2"/>
              </a:rPr>
              <a:t>a </a:t>
            </a:r>
            <a:r>
              <a:rPr lang="cs-CZ" dirty="0" smtClean="0"/>
              <a:t>(poměr objemu volně sypané a upěchované směsi o </a:t>
            </a:r>
            <a:r>
              <a:rPr lang="cs-CZ" dirty="0" err="1" smtClean="0"/>
              <a:t>konst</a:t>
            </a:r>
            <a:r>
              <a:rPr lang="cs-CZ" dirty="0" smtClean="0"/>
              <a:t>. hmotnosti)</a:t>
            </a:r>
            <a:endParaRPr lang="cs-CZ" dirty="0"/>
          </a:p>
        </p:txBody>
      </p:sp>
      <p:sp>
        <p:nvSpPr>
          <p:cNvPr id="31747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E60111D-3680-4EED-8876-99CBB81554B4}" type="slidenum">
              <a:rPr lang="cs-CZ" smtClean="0"/>
              <a:pPr eaLnBrk="1" hangingPunct="1">
                <a:defRPr/>
              </a:pPr>
              <a:t>23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1138" y="239713"/>
            <a:ext cx="8678862" cy="56546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i="1" dirty="0" smtClean="0"/>
              <a:t>Odplynění (odvzdušnění) forem</a:t>
            </a:r>
          </a:p>
          <a:p>
            <a:pPr>
              <a:defRPr/>
            </a:pPr>
            <a:r>
              <a:rPr lang="cs-CZ" dirty="0" smtClean="0"/>
              <a:t>vlévaný kov vytlačuje vzduch z formy</a:t>
            </a:r>
            <a:endParaRPr lang="cs-CZ" dirty="0"/>
          </a:p>
          <a:p>
            <a:pPr>
              <a:defRPr/>
            </a:pPr>
            <a:r>
              <a:rPr lang="cs-CZ" dirty="0" smtClean="0"/>
              <a:t>při </a:t>
            </a:r>
            <a:r>
              <a:rPr lang="cs-CZ" dirty="0"/>
              <a:t>plnění formy kovem nastává reakce mezi kovem a </a:t>
            </a:r>
            <a:r>
              <a:rPr lang="cs-CZ" dirty="0" smtClean="0"/>
              <a:t>plyny</a:t>
            </a:r>
            <a:endParaRPr lang="cs-CZ" dirty="0"/>
          </a:p>
          <a:p>
            <a:pPr>
              <a:defRPr/>
            </a:pPr>
            <a:r>
              <a:rPr lang="cs-CZ" dirty="0" smtClean="0"/>
              <a:t>zvyšování objemu vzduchu ohřevem od roztaveného kovu (asi 4,7x při ohřevu o </a:t>
            </a:r>
            <a:r>
              <a:rPr lang="cs-CZ" dirty="0" smtClean="0"/>
              <a:t>1000°C)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vodní pára při odlévání na syrovo (z 1 </a:t>
            </a:r>
            <a:r>
              <a:rPr lang="cs-CZ" dirty="0"/>
              <a:t>litru vody vzniká přibližně 1 730 litrů vodní </a:t>
            </a:r>
            <a:r>
              <a:rPr lang="cs-CZ" dirty="0" smtClean="0"/>
              <a:t>páry)</a:t>
            </a:r>
            <a:endParaRPr lang="cs-CZ" dirty="0"/>
          </a:p>
          <a:p>
            <a:pPr>
              <a:defRPr/>
            </a:pPr>
            <a:r>
              <a:rPr lang="cs-CZ" dirty="0" smtClean="0"/>
              <a:t>plyny vznikající zplyňování </a:t>
            </a:r>
            <a:r>
              <a:rPr lang="cs-CZ" dirty="0"/>
              <a:t>pojiv formovacích </a:t>
            </a:r>
            <a:r>
              <a:rPr lang="cs-CZ" dirty="0" smtClean="0"/>
              <a:t>směsí</a:t>
            </a:r>
          </a:p>
          <a:p>
            <a:pPr>
              <a:defRPr/>
            </a:pPr>
            <a:r>
              <a:rPr lang="cs-CZ" dirty="0" smtClean="0"/>
              <a:t>⇒ nestačí </a:t>
            </a:r>
            <a:r>
              <a:rPr lang="cs-CZ" dirty="0"/>
              <a:t>jen prodyšnost formovací směsi</a:t>
            </a:r>
          </a:p>
          <a:p>
            <a:pPr>
              <a:defRPr/>
            </a:pPr>
            <a:r>
              <a:rPr lang="cs-CZ" dirty="0" smtClean="0"/>
              <a:t>⇒ systém </a:t>
            </a:r>
            <a:r>
              <a:rPr lang="cs-CZ" dirty="0"/>
              <a:t>zvláštních kanálků (tzv. průduchů) a </a:t>
            </a:r>
            <a:r>
              <a:rPr lang="cs-CZ" dirty="0" smtClean="0"/>
              <a:t>výfuků pronikající </a:t>
            </a:r>
            <a:r>
              <a:rPr lang="cs-CZ" dirty="0"/>
              <a:t>celou vrstvou upěchovaného formovacího </a:t>
            </a:r>
            <a:r>
              <a:rPr lang="cs-CZ" dirty="0" smtClean="0"/>
              <a:t>materiálu</a:t>
            </a:r>
            <a:endParaRPr lang="cs-CZ" dirty="0"/>
          </a:p>
        </p:txBody>
      </p:sp>
      <p:sp>
        <p:nvSpPr>
          <p:cNvPr id="34819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29A4390-D3A7-4D51-B082-F6193C5FB858}" type="slidenum">
              <a:rPr lang="cs-CZ" smtClean="0"/>
              <a:pPr eaLnBrk="1" hangingPunct="1">
                <a:defRPr/>
              </a:pPr>
              <a:t>24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1"/>
          <p:cNvSpPr>
            <a:spLocks noGrp="1"/>
          </p:cNvSpPr>
          <p:nvPr>
            <p:ph idx="1"/>
          </p:nvPr>
        </p:nvSpPr>
        <p:spPr>
          <a:xfrm>
            <a:off x="211138" y="239713"/>
            <a:ext cx="8678862" cy="4557712"/>
          </a:xfrm>
        </p:spPr>
        <p:txBody>
          <a:bodyPr/>
          <a:lstStyle/>
          <a:p>
            <a:r>
              <a:rPr lang="cs-CZ" altLang="cs-CZ" smtClean="0"/>
              <a:t>průduchy nesmí dosáhnout až do dutiny formy ⇒ po vlití kovu by se ihned uzavřely tuhnoucím kovem, který by zabránil dalšímu unikání plynů</a:t>
            </a:r>
          </a:p>
          <a:p>
            <a:r>
              <a:rPr lang="cs-CZ" altLang="cs-CZ" smtClean="0"/>
              <a:t>u jader, která jsou celá oblita kovem, unikají plyny jen přes jejich známky</a:t>
            </a:r>
          </a:p>
          <a:p>
            <a:r>
              <a:rPr lang="cs-CZ" altLang="cs-CZ" smtClean="0"/>
              <a:t>teplota jader rychle stoupá, je i vývin plynů rychlý a je jich mnoho ⇒ odpovídající provedení odvzdušnění jader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3584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93CD6F3-39DE-4343-B9A5-926A28C7CA35}" type="slidenum">
              <a:rPr lang="cs-CZ" smtClean="0"/>
              <a:pPr eaLnBrk="1" hangingPunct="1">
                <a:defRPr/>
              </a:pPr>
              <a:t>25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2813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Výroba forem šablonováním</a:t>
            </a:r>
            <a:endParaRPr lang="cs-CZ" dirty="0"/>
          </a:p>
        </p:txBody>
      </p:sp>
      <p:sp>
        <p:nvSpPr>
          <p:cNvPr id="3686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používá se u jednoduchých rovinných a rotačních tvarů</a:t>
            </a:r>
          </a:p>
          <a:p>
            <a:r>
              <a:rPr lang="cs-CZ" altLang="cs-CZ" smtClean="0"/>
              <a:t>minimální náklady na model a jaderníky</a:t>
            </a:r>
          </a:p>
          <a:p>
            <a:r>
              <a:rPr lang="cs-CZ" altLang="cs-CZ" smtClean="0"/>
              <a:t>nejprve se nasadí šablona odpovídající vnějšímu tvaru odlitku a otáčením se vytvoří model vršku odlitku </a:t>
            </a:r>
          </a:p>
          <a:p>
            <a:r>
              <a:rPr lang="cs-CZ" altLang="cs-CZ" smtClean="0"/>
              <a:t>nasazení rámu a posyp dělicím prostředkem se zaformuje vršek </a:t>
            </a:r>
          </a:p>
          <a:p>
            <a:r>
              <a:rPr lang="cs-CZ" altLang="cs-CZ" smtClean="0"/>
              <a:t>rám se sejme, šablona se </a:t>
            </a:r>
            <a:r>
              <a:rPr lang="pl-PL" altLang="cs-CZ" smtClean="0"/>
              <a:t>vymění na tvar odpovidajici spodku a šablonuje se spodek formy </a:t>
            </a:r>
            <a:endParaRPr lang="cs-CZ" altLang="cs-CZ" smtClean="0"/>
          </a:p>
        </p:txBody>
      </p:sp>
      <p:sp>
        <p:nvSpPr>
          <p:cNvPr id="36868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8FEEF59-39FC-404F-881C-BD2A2B4DCFDC}" type="slidenum">
              <a:rPr lang="cs-CZ" smtClean="0"/>
              <a:pPr eaLnBrk="1" hangingPunct="1">
                <a:defRPr/>
              </a:pPr>
              <a:t>26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563" y="5046663"/>
            <a:ext cx="9144000" cy="17065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Schéma rotačního šablonování: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1- </a:t>
            </a:r>
            <a:r>
              <a:rPr lang="cs-CZ" dirty="0"/>
              <a:t>botka, 2- vřeteno, 3- </a:t>
            </a:r>
            <a:r>
              <a:rPr lang="cs-CZ" dirty="0" smtClean="0"/>
              <a:t>stavěcí </a:t>
            </a:r>
            <a:r>
              <a:rPr lang="cs-CZ" dirty="0"/>
              <a:t>kroužek, 4-</a:t>
            </a:r>
          </a:p>
          <a:p>
            <a:pPr>
              <a:defRPr/>
            </a:pPr>
            <a:r>
              <a:rPr lang="cs-CZ" dirty="0"/>
              <a:t>šablona, 5- </a:t>
            </a:r>
            <a:r>
              <a:rPr lang="cs-CZ" dirty="0" smtClean="0"/>
              <a:t>koksové </a:t>
            </a:r>
            <a:r>
              <a:rPr lang="cs-CZ" dirty="0"/>
              <a:t>lože, 6- </a:t>
            </a:r>
            <a:r>
              <a:rPr lang="cs-CZ" dirty="0" smtClean="0"/>
              <a:t>vrchní rám, </a:t>
            </a:r>
            <a:r>
              <a:rPr lang="cs-CZ" dirty="0"/>
              <a:t>7- šablona </a:t>
            </a:r>
            <a:r>
              <a:rPr lang="cs-CZ" dirty="0" smtClean="0"/>
              <a:t>spodní části</a:t>
            </a:r>
            <a:r>
              <a:rPr lang="cs-CZ" dirty="0"/>
              <a:t>, 8- </a:t>
            </a:r>
            <a:r>
              <a:rPr lang="cs-CZ" dirty="0" smtClean="0"/>
              <a:t>vtoková </a:t>
            </a:r>
            <a:r>
              <a:rPr lang="cs-CZ" dirty="0"/>
              <a:t>soustava</a:t>
            </a:r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7C2A731-E313-4F5D-BD64-19DDB2AA15CF}" type="slidenum">
              <a:rPr lang="cs-CZ" smtClean="0"/>
              <a:pPr eaLnBrk="1" hangingPunct="1">
                <a:defRPr/>
              </a:pPr>
              <a:t>27</a:t>
            </a:fld>
            <a:endParaRPr lang="cs-CZ" smtClean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0"/>
            <a:ext cx="61214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sah 4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smtClean="0"/>
              <a:t>rovinným šablonováním se zhotovuji nerotační tvary odlitků</a:t>
            </a:r>
          </a:p>
          <a:p>
            <a:r>
              <a:rPr lang="cs-CZ" altLang="cs-CZ" smtClean="0"/>
              <a:t>šablony se posouvají po vodících lištách, přičemž šabloně, která „obkročuje“ tvar odlitku se říká kroček</a:t>
            </a:r>
          </a:p>
          <a:p>
            <a:r>
              <a:rPr lang="cs-CZ" altLang="cs-CZ" smtClean="0"/>
              <a:t>při výrobě pískových forem je možná i kombinace formování na model se šablonováním</a:t>
            </a:r>
          </a:p>
        </p:txBody>
      </p:sp>
      <p:sp>
        <p:nvSpPr>
          <p:cNvPr id="38915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8DDE72B-1786-4E9C-99CD-15202954309E}" type="slidenum">
              <a:rPr lang="cs-CZ" smtClean="0"/>
              <a:pPr eaLnBrk="1" hangingPunct="1">
                <a:defRPr/>
              </a:pPr>
              <a:t>28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4DF56-18DE-4F0A-822F-6E08CB183DEA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4921" r="69429" b="50412"/>
          <a:stretch>
            <a:fillRect/>
          </a:stretch>
        </p:blipFill>
        <p:spPr bwMode="auto">
          <a:xfrm>
            <a:off x="0" y="690563"/>
            <a:ext cx="3790950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64537" r="89027" b="6404"/>
          <a:stretch>
            <a:fillRect/>
          </a:stretch>
        </p:blipFill>
        <p:spPr bwMode="auto">
          <a:xfrm>
            <a:off x="3876675" y="690563"/>
            <a:ext cx="1169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t="63618" r="47382" b="2284"/>
          <a:stretch>
            <a:fillRect/>
          </a:stretch>
        </p:blipFill>
        <p:spPr bwMode="auto">
          <a:xfrm>
            <a:off x="5178425" y="690563"/>
            <a:ext cx="3965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Rectangle 13"/>
          <p:cNvSpPr>
            <a:spLocks noChangeArrowheads="1"/>
          </p:cNvSpPr>
          <p:nvPr/>
        </p:nvSpPr>
        <p:spPr bwMode="auto">
          <a:xfrm>
            <a:off x="611188" y="5116513"/>
            <a:ext cx="230505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500">
                <a:latin typeface="Arial" pitchFamily="34" charset="0"/>
              </a:rPr>
              <a:t>Postup rovinného šablonování </a:t>
            </a:r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3732213" y="5086350"/>
            <a:ext cx="1511300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500">
                <a:latin typeface="Arial" pitchFamily="34" charset="0"/>
              </a:rPr>
              <a:t>Typické tvary odlitků</a:t>
            </a:r>
            <a:r>
              <a:rPr lang="cs-CZ" altLang="cs-CZ" sz="1800">
                <a:latin typeface="Arial" pitchFamily="34" charset="0"/>
              </a:rPr>
              <a:t> </a:t>
            </a:r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5434013" y="5083175"/>
            <a:ext cx="370998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500">
                <a:latin typeface="Arial" pitchFamily="34" charset="0"/>
              </a:rPr>
              <a:t>Podélné a příční rovinné šablonování</a:t>
            </a:r>
            <a:r>
              <a:rPr lang="cs-CZ" altLang="cs-CZ" sz="180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4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b="1" i="1" smtClean="0"/>
              <a:t>viskozita </a:t>
            </a:r>
            <a:r>
              <a:rPr lang="cs-CZ" altLang="cs-CZ" smtClean="0"/>
              <a:t>taveniny -  významný vliv na zaplnění formy</a:t>
            </a:r>
          </a:p>
          <a:p>
            <a:r>
              <a:rPr lang="cs-CZ" altLang="cs-CZ" smtClean="0"/>
              <a:t>vyšší viskozita zpomaluje rychlost taveniny ⇒ k zaplnění formy je zapotřebí delší čas ⇒ pokles teploty taveniny ⇒ zhoršení tekutosti</a:t>
            </a:r>
          </a:p>
          <a:p>
            <a:r>
              <a:rPr lang="cs-CZ" altLang="cs-CZ" smtClean="0"/>
              <a:t>ovlivňuji vměstky z těžko tavitelných oxidů, nitridů, karbidů, sulfidů …</a:t>
            </a:r>
          </a:p>
          <a:p>
            <a:r>
              <a:rPr lang="cs-CZ" altLang="cs-CZ" b="1" i="1" smtClean="0"/>
              <a:t>zabíhavost </a:t>
            </a:r>
            <a:r>
              <a:rPr lang="cs-CZ" altLang="cs-CZ" smtClean="0"/>
              <a:t>- technologická vlastnost slitiny</a:t>
            </a:r>
          </a:p>
          <a:p>
            <a:r>
              <a:rPr lang="cs-CZ" altLang="cs-CZ" smtClean="0"/>
              <a:t>charakterizuje schopnost vyplnit co nejdokonaleji slévárenskou formu</a:t>
            </a:r>
          </a:p>
          <a:p>
            <a:r>
              <a:rPr lang="cs-CZ" altLang="cs-CZ" smtClean="0"/>
              <a:t>řada technologických zkoušek zabíhavosti (obvykle simulují podmínky při odlévání)</a:t>
            </a:r>
          </a:p>
        </p:txBody>
      </p:sp>
      <p:sp>
        <p:nvSpPr>
          <p:cNvPr id="409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90E2AAB-26A2-4B13-A524-4820AB3D5F93}" type="slidenum">
              <a:rPr lang="cs-CZ" smtClean="0"/>
              <a:pPr eaLnBrk="1" hangingPunct="1">
                <a:defRPr/>
              </a:pPr>
              <a:t>3</a:t>
            </a:fld>
            <a:r>
              <a:rPr lang="cs-CZ" smtClean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Metoda ztraceného vosku </a:t>
            </a:r>
          </a:p>
        </p:txBody>
      </p:sp>
      <p:sp>
        <p:nvSpPr>
          <p:cNvPr id="40963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vhodné i pro malé součásti (bižuterie)</a:t>
            </a:r>
          </a:p>
          <a:p>
            <a:r>
              <a:rPr lang="cs-CZ" altLang="cs-CZ" smtClean="0"/>
              <a:t>možnost zhotovení velmi jemných detailů</a:t>
            </a:r>
          </a:p>
          <a:p>
            <a:r>
              <a:rPr lang="cs-CZ" altLang="cs-CZ" smtClean="0"/>
              <a:t>detaily/ozdoby na velkých odlitcích (zvony)</a:t>
            </a:r>
          </a:p>
          <a:p>
            <a:r>
              <a:rPr lang="cs-CZ" altLang="cs-CZ" smtClean="0"/>
              <a:t>model je větší o tepelné smrštění</a:t>
            </a:r>
          </a:p>
        </p:txBody>
      </p:sp>
      <p:sp>
        <p:nvSpPr>
          <p:cNvPr id="39940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2A11D63-FBDB-429F-8C27-E917533A126F}" type="slidenum">
              <a:rPr lang="cs-CZ" smtClean="0"/>
              <a:pPr eaLnBrk="1" hangingPunct="1">
                <a:defRPr/>
              </a:pPr>
              <a:t>30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06C8618-513C-4E67-AAD2-36A75CB6239C}" type="slidenum">
              <a:rPr lang="cs-CZ" smtClean="0"/>
              <a:pPr eaLnBrk="1" hangingPunct="1">
                <a:defRPr/>
              </a:pPr>
              <a:t>31</a:t>
            </a:fld>
            <a:endParaRPr lang="cs-CZ" smtClean="0"/>
          </a:p>
        </p:txBody>
      </p:sp>
      <p:sp>
        <p:nvSpPr>
          <p:cNvPr id="14" name="Nadpis 13"/>
          <p:cNvSpPr>
            <a:spLocks noGrp="1"/>
          </p:cNvSpPr>
          <p:nvPr>
            <p:ph type="title" idx="4294967295"/>
          </p:nvPr>
        </p:nvSpPr>
        <p:spPr>
          <a:xfrm>
            <a:off x="0" y="123825"/>
            <a:ext cx="8229600" cy="860425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Metoda ztraceného vosku </a:t>
            </a:r>
            <a:br>
              <a:rPr lang="cs-CZ" sz="3200" dirty="0" smtClean="0"/>
            </a:br>
            <a:r>
              <a:rPr lang="cs-CZ" sz="3200" dirty="0" smtClean="0"/>
              <a:t>– </a:t>
            </a:r>
            <a:r>
              <a:rPr lang="cs-CZ" sz="3200" dirty="0"/>
              <a:t>výrobní </a:t>
            </a:r>
            <a:r>
              <a:rPr lang="cs-CZ" sz="3200" dirty="0" smtClean="0"/>
              <a:t>operace</a:t>
            </a:r>
            <a:endParaRPr lang="cs-CZ" sz="3200" dirty="0"/>
          </a:p>
        </p:txBody>
      </p:sp>
      <p:sp>
        <p:nvSpPr>
          <p:cNvPr id="41988" name="Rectangle 10"/>
          <p:cNvSpPr txBox="1">
            <a:spLocks noChangeArrowheads="1"/>
          </p:cNvSpPr>
          <p:nvPr/>
        </p:nvSpPr>
        <p:spPr bwMode="auto">
          <a:xfrm>
            <a:off x="5562600" y="1600200"/>
            <a:ext cx="358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/>
              <a:t>1.Výroba forem na  modely</a:t>
            </a:r>
          </a:p>
          <a:p>
            <a:endParaRPr lang="cs-CZ" altLang="cs-CZ"/>
          </a:p>
          <a:p>
            <a:pPr>
              <a:buFont typeface="Wingdings" pitchFamily="2" charset="2"/>
              <a:buNone/>
            </a:pPr>
            <a:r>
              <a:rPr lang="cs-CZ" altLang="cs-CZ"/>
              <a:t>2.Výroby voskových modelů</a:t>
            </a:r>
          </a:p>
          <a:p>
            <a:endParaRPr lang="cs-CZ" altLang="cs-CZ"/>
          </a:p>
          <a:p>
            <a:pPr>
              <a:buFont typeface="Wingdings" pitchFamily="2" charset="2"/>
              <a:buNone/>
            </a:pPr>
            <a:r>
              <a:rPr lang="cs-CZ" altLang="cs-CZ"/>
              <a:t>   </a:t>
            </a:r>
          </a:p>
          <a:p>
            <a:pPr>
              <a:buFont typeface="Wingdings" pitchFamily="2" charset="2"/>
              <a:buNone/>
            </a:pPr>
            <a:r>
              <a:rPr lang="cs-CZ" altLang="cs-CZ"/>
              <a:t>3.Sestava stromečku</a:t>
            </a: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2609850" y="-63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itchFamily="34" charset="0"/>
            </a:endParaRPr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2"/>
          <a:stretch>
            <a:fillRect/>
          </a:stretch>
        </p:blipFill>
        <p:spPr bwMode="auto">
          <a:xfrm>
            <a:off x="914400" y="1524000"/>
            <a:ext cx="45720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D07339B-4E7F-4F41-A2D7-21019FE4B735}" type="slidenum">
              <a:rPr lang="cs-CZ" smtClean="0"/>
              <a:pPr eaLnBrk="1" hangingPunct="1">
                <a:defRPr/>
              </a:pPr>
              <a:t>32</a:t>
            </a:fld>
            <a:endParaRPr lang="cs-CZ" smtClean="0"/>
          </a:p>
        </p:txBody>
      </p:sp>
      <p:sp>
        <p:nvSpPr>
          <p:cNvPr id="43011" name="Rectangle 4"/>
          <p:cNvSpPr txBox="1">
            <a:spLocks noChangeArrowheads="1"/>
          </p:cNvSpPr>
          <p:nvPr/>
        </p:nvSpPr>
        <p:spPr bwMode="auto">
          <a:xfrm>
            <a:off x="4606925" y="669677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/>
              <a:t>4.Výroba skořepin – keramické obaly (5 až 15 vrstev)</a:t>
            </a:r>
          </a:p>
          <a:p>
            <a:endParaRPr lang="cs-CZ" altLang="cs-CZ"/>
          </a:p>
          <a:p>
            <a:endParaRPr lang="cs-CZ" altLang="cs-CZ"/>
          </a:p>
          <a:p>
            <a:pPr>
              <a:buFont typeface="Wingdings" pitchFamily="2" charset="2"/>
              <a:buNone/>
            </a:pPr>
            <a:r>
              <a:rPr lang="cs-CZ" altLang="cs-CZ"/>
              <a:t>5.Výroba skořepin – žáruvzdorný posyp (3 až 10 mm)</a:t>
            </a:r>
          </a:p>
          <a:p>
            <a:endParaRPr lang="cs-CZ" altLang="cs-CZ"/>
          </a:p>
          <a:p>
            <a:endParaRPr lang="cs-CZ" altLang="cs-CZ"/>
          </a:p>
          <a:p>
            <a:pPr>
              <a:buFont typeface="Wingdings" pitchFamily="2" charset="2"/>
              <a:buNone/>
            </a:pPr>
            <a:r>
              <a:rPr lang="cs-CZ" altLang="cs-CZ"/>
              <a:t>6.Vytavení v autoklávu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5" r="9787" b="256"/>
          <a:stretch>
            <a:fillRect/>
          </a:stretch>
        </p:blipFill>
        <p:spPr bwMode="auto">
          <a:xfrm>
            <a:off x="111125" y="593477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8CEC5F7-FC2E-4F43-86AF-D6F7EC476B67}" type="slidenum">
              <a:rPr lang="cs-CZ" smtClean="0"/>
              <a:pPr eaLnBrk="1" hangingPunct="1">
                <a:defRPr/>
              </a:pPr>
              <a:t>33</a:t>
            </a:fld>
            <a:endParaRPr lang="cs-CZ" smtClean="0"/>
          </a:p>
        </p:txBody>
      </p:sp>
      <p:sp>
        <p:nvSpPr>
          <p:cNvPr id="44035" name="Rectangle 4"/>
          <p:cNvSpPr txBox="1">
            <a:spLocks noChangeArrowheads="1"/>
          </p:cNvSpPr>
          <p:nvPr/>
        </p:nvSpPr>
        <p:spPr bwMode="auto">
          <a:xfrm>
            <a:off x="4876800" y="1227138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/>
              <a:t>7.Vypalování skořepin (odstranění zbytků organiky)</a:t>
            </a:r>
          </a:p>
          <a:p>
            <a:endParaRPr lang="cs-CZ" altLang="cs-CZ"/>
          </a:p>
          <a:p>
            <a:endParaRPr lang="cs-CZ" altLang="cs-CZ"/>
          </a:p>
          <a:p>
            <a:pPr>
              <a:buFont typeface="Wingdings" pitchFamily="2" charset="2"/>
              <a:buNone/>
            </a:pPr>
            <a:endParaRPr lang="cs-CZ" altLang="cs-CZ"/>
          </a:p>
          <a:p>
            <a:pPr>
              <a:buFont typeface="Wingdings" pitchFamily="2" charset="2"/>
              <a:buNone/>
            </a:pPr>
            <a:r>
              <a:rPr lang="cs-CZ" altLang="cs-CZ"/>
              <a:t>8.Odlévání (do rozpálené formy)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pPr>
              <a:buFont typeface="Wingdings" pitchFamily="2" charset="2"/>
              <a:buNone/>
            </a:pPr>
            <a:r>
              <a:rPr lang="cs-CZ" altLang="cs-CZ"/>
              <a:t>9.Odstranění keramiky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9859" b="58209"/>
          <a:stretch>
            <a:fillRect/>
          </a:stretch>
        </p:blipFill>
        <p:spPr bwMode="auto">
          <a:xfrm>
            <a:off x="228600" y="1303338"/>
            <a:ext cx="4572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E4F8B22-DE84-4A01-9446-ADD9D175DC6B}" type="slidenum">
              <a:rPr lang="cs-CZ" smtClean="0"/>
              <a:pPr eaLnBrk="1" hangingPunct="1">
                <a:defRPr/>
              </a:pPr>
              <a:t>34</a:t>
            </a:fld>
            <a:endParaRPr lang="cs-CZ" smtClean="0"/>
          </a:p>
        </p:txBody>
      </p:sp>
      <p:sp>
        <p:nvSpPr>
          <p:cNvPr id="45059" name="Rectangle 4"/>
          <p:cNvSpPr txBox="1">
            <a:spLocks noChangeArrowheads="1"/>
          </p:cNvSpPr>
          <p:nvPr/>
        </p:nvSpPr>
        <p:spPr bwMode="auto">
          <a:xfrm>
            <a:off x="4648200" y="1254125"/>
            <a:ext cx="449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10.Oddělování vtokové soustavy – řezání</a:t>
            </a:r>
          </a:p>
          <a:p>
            <a:pPr>
              <a:lnSpc>
                <a:spcPct val="90000"/>
              </a:lnSpc>
            </a:pPr>
            <a:endParaRPr lang="cs-CZ" altLang="cs-CZ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11.Oddělování vtoků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    z odlitků -  broušení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12.Dokončovací operace      tryskání, broušení,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13.Kontrola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2"/>
          <a:stretch>
            <a:fillRect/>
          </a:stretch>
        </p:blipFill>
        <p:spPr bwMode="auto">
          <a:xfrm>
            <a:off x="152400" y="1101725"/>
            <a:ext cx="4191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CE1CD33-3930-4D60-8441-6B66978B8843}" type="slidenum">
              <a:rPr lang="cs-CZ" smtClean="0"/>
              <a:pPr eaLnBrk="1" hangingPunct="1">
                <a:defRPr/>
              </a:pPr>
              <a:t>35</a:t>
            </a:fld>
            <a:endParaRPr lang="cs-CZ" smtClean="0"/>
          </a:p>
        </p:txBody>
      </p:sp>
      <p:sp>
        <p:nvSpPr>
          <p:cNvPr id="3" name="Rectangle 16"/>
          <p:cNvSpPr txBox="1">
            <a:spLocks noChangeArrowheads="1"/>
          </p:cNvSpPr>
          <p:nvPr/>
        </p:nvSpPr>
        <p:spPr>
          <a:xfrm>
            <a:off x="457200" y="609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defRPr>
            </a:lvl9pPr>
          </a:lstStyle>
          <a:p>
            <a:pPr>
              <a:defRPr/>
            </a:pPr>
            <a:r>
              <a:rPr lang="cs-CZ" sz="2800" smtClean="0">
                <a:latin typeface="+mn-lt"/>
              </a:rPr>
              <a:t>Formy na voskové modely</a:t>
            </a:r>
            <a:endParaRPr lang="cs-CZ" sz="2800" dirty="0">
              <a:latin typeface="+mn-lt"/>
            </a:endParaRPr>
          </a:p>
        </p:txBody>
      </p:sp>
      <p:sp>
        <p:nvSpPr>
          <p:cNvPr id="46084" name="Rectangle 17"/>
          <p:cNvSpPr txBox="1">
            <a:spLocks noChangeArrowheads="1"/>
          </p:cNvSpPr>
          <p:nvPr/>
        </p:nvSpPr>
        <p:spPr bwMode="auto">
          <a:xfrm>
            <a:off x="457200" y="175260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/>
              <a:t>Materiál: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- </a:t>
            </a:r>
            <a:r>
              <a:rPr lang="cs-CZ" altLang="cs-CZ" b="1" u="sng"/>
              <a:t>ocel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- </a:t>
            </a:r>
            <a:r>
              <a:rPr lang="cs-CZ" altLang="cs-CZ" b="1" u="sng"/>
              <a:t>hliníkové slitiny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- nízkotavitelné slitiny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- zinkové slitiny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- plastické hmoty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- </a:t>
            </a:r>
            <a:r>
              <a:rPr lang="cs-CZ" altLang="cs-CZ" b="1" u="sng"/>
              <a:t>sádra</a:t>
            </a:r>
            <a:r>
              <a:rPr lang="cs-CZ" altLang="cs-CZ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/>
              <a:t>- </a:t>
            </a:r>
            <a:r>
              <a:rPr lang="cs-CZ" altLang="cs-CZ" b="1" u="sng"/>
              <a:t>kaučuk</a:t>
            </a:r>
          </a:p>
        </p:txBody>
      </p:sp>
      <p:sp>
        <p:nvSpPr>
          <p:cNvPr id="46085" name="Rectangle 18"/>
          <p:cNvSpPr txBox="1">
            <a:spLocks noChangeArrowheads="1"/>
          </p:cNvSpPr>
          <p:nvPr/>
        </p:nvSpPr>
        <p:spPr bwMode="auto">
          <a:xfrm>
            <a:off x="4648200" y="1676400"/>
            <a:ext cx="403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cs-CZ" b="1"/>
              <a:t>Způsob výroby:</a:t>
            </a:r>
          </a:p>
          <a:p>
            <a:pPr>
              <a:buFontTx/>
              <a:buNone/>
            </a:pPr>
            <a:r>
              <a:rPr lang="cs-CZ" altLang="cs-CZ"/>
              <a:t>- </a:t>
            </a:r>
            <a:r>
              <a:rPr lang="cs-CZ" altLang="cs-CZ" b="1" u="sng"/>
              <a:t>obráběním</a:t>
            </a:r>
          </a:p>
          <a:p>
            <a:pPr>
              <a:buFontTx/>
              <a:buNone/>
            </a:pPr>
            <a:r>
              <a:rPr lang="cs-CZ" altLang="cs-CZ"/>
              <a:t>- odléváním</a:t>
            </a:r>
          </a:p>
          <a:p>
            <a:pPr>
              <a:buFontTx/>
              <a:buNone/>
            </a:pPr>
            <a:r>
              <a:rPr lang="cs-CZ" altLang="cs-CZ"/>
              <a:t>- galvanopalsticky</a:t>
            </a:r>
          </a:p>
          <a:p>
            <a:pPr>
              <a:buFont typeface="Wingdings" pitchFamily="2" charset="2"/>
              <a:buNone/>
            </a:pPr>
            <a:endParaRPr lang="cs-CZ" altLang="cs-CZ"/>
          </a:p>
        </p:txBody>
      </p:sp>
      <p:pic>
        <p:nvPicPr>
          <p:cNvPr id="46086" name="Picture 19" descr="DSC03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37063"/>
            <a:ext cx="30241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20" descr="DSC035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30241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Formování na spalitelný </a:t>
            </a:r>
            <a:r>
              <a:rPr lang="cs-CZ" dirty="0" smtClean="0"/>
              <a:t>model </a:t>
            </a:r>
            <a:r>
              <a:rPr lang="cs-CZ" sz="2400" dirty="0" smtClean="0"/>
              <a:t>(</a:t>
            </a:r>
            <a:r>
              <a:rPr lang="cs-CZ" sz="2400" dirty="0" err="1" smtClean="0"/>
              <a:t>Lost</a:t>
            </a:r>
            <a:r>
              <a:rPr lang="cs-CZ" sz="2400" dirty="0" smtClean="0"/>
              <a:t> </a:t>
            </a:r>
            <a:r>
              <a:rPr lang="cs-CZ" sz="2400" dirty="0" err="1" smtClean="0"/>
              <a:t>Foam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47107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2025"/>
          </a:xfrm>
        </p:spPr>
        <p:txBody>
          <a:bodyPr/>
          <a:lstStyle/>
          <a:p>
            <a:r>
              <a:rPr lang="cs-CZ" altLang="cs-CZ" smtClean="0"/>
              <a:t>spalitelný (přesněji řečeno odpařitelný) model se zhotoví model odlitku z pěnového polystyrénu a zaformuje se buď pěchováním nebo do samotvrdnoucí směsi</a:t>
            </a:r>
          </a:p>
          <a:p>
            <a:r>
              <a:rPr lang="cs-CZ" altLang="cs-CZ" smtClean="0"/>
              <a:t>zůstává ve formě až do odlévání ⇒ tzv. metoda „plné formy“</a:t>
            </a:r>
          </a:p>
          <a:p>
            <a:r>
              <a:rPr lang="cs-CZ" altLang="cs-CZ" smtClean="0"/>
              <a:t>roztavený kove při lití model spálí (odpaří) a kov vyplní vzniklou dutinu</a:t>
            </a:r>
          </a:p>
          <a:p>
            <a:r>
              <a:rPr lang="cs-CZ" altLang="cs-CZ" smtClean="0"/>
              <a:t>výroba unikátních odlitků, vhodné pro kusovou výrobu</a:t>
            </a:r>
          </a:p>
          <a:p>
            <a:r>
              <a:rPr lang="cs-CZ" altLang="cs-CZ" smtClean="0"/>
              <a:t>často pro výrobu odlitků pro lisovací a tvářecí nářadí</a:t>
            </a:r>
          </a:p>
        </p:txBody>
      </p:sp>
      <p:sp>
        <p:nvSpPr>
          <p:cNvPr id="46084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12725EA-8AE6-4EC2-BE02-E5C95B5E167C}" type="slidenum">
              <a:rPr lang="cs-CZ" smtClean="0"/>
              <a:pPr eaLnBrk="1" hangingPunct="1">
                <a:defRPr/>
              </a:pPr>
              <a:t>36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sah 4"/>
          <p:cNvSpPr>
            <a:spLocks noGrp="1"/>
          </p:cNvSpPr>
          <p:nvPr>
            <p:ph idx="1"/>
          </p:nvPr>
        </p:nvSpPr>
        <p:spPr>
          <a:xfrm>
            <a:off x="0" y="0"/>
            <a:ext cx="9144000" cy="3319463"/>
          </a:xfrm>
        </p:spPr>
        <p:txBody>
          <a:bodyPr/>
          <a:lstStyle/>
          <a:p>
            <a:r>
              <a:rPr lang="cs-CZ" altLang="cs-CZ" smtClean="0"/>
              <a:t>využíváno v moderní velkosériové výrobě </a:t>
            </a:r>
          </a:p>
          <a:p>
            <a:r>
              <a:rPr lang="cs-CZ" altLang="cs-CZ" smtClean="0"/>
              <a:t>polystyrenový model nemusí mít úkosy </a:t>
            </a:r>
          </a:p>
          <a:p>
            <a:r>
              <a:rPr lang="cs-CZ" altLang="cs-CZ" smtClean="0"/>
              <a:t>může být velmi členitý a dokonce se nemusí připravovat jádra</a:t>
            </a:r>
          </a:p>
          <a:p>
            <a:r>
              <a:rPr lang="cs-CZ" altLang="cs-CZ" smtClean="0"/>
              <a:t>u metody „Lost Foam“ se forma nepěchuje, ale pouze zasypává suchým ostřivem bez pojiva (směs III.generace)</a:t>
            </a:r>
          </a:p>
          <a:p>
            <a:r>
              <a:rPr lang="cs-CZ" altLang="cs-CZ" smtClean="0"/>
              <a:t>povrch modelu se musí opatřit ochranným nátěrem proti penetraci kovu.</a:t>
            </a:r>
          </a:p>
        </p:txBody>
      </p:sp>
      <p:sp>
        <p:nvSpPr>
          <p:cNvPr id="47107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7B1F195-997E-48ED-8367-61E378B73A31}" type="slidenum">
              <a:rPr lang="cs-CZ" smtClean="0"/>
              <a:pPr eaLnBrk="1" hangingPunct="1">
                <a:defRPr/>
              </a:pPr>
              <a:t>37</a:t>
            </a:fld>
            <a:endParaRPr lang="cs-CZ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305175"/>
            <a:ext cx="6227763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ovéPole 5"/>
          <p:cNvSpPr txBox="1">
            <a:spLocks noChangeArrowheads="1"/>
          </p:cNvSpPr>
          <p:nvPr/>
        </p:nvSpPr>
        <p:spPr bwMode="auto">
          <a:xfrm>
            <a:off x="6846888" y="5953125"/>
            <a:ext cx="21431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vytažení, očištění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905750" y="438150"/>
            <a:ext cx="781050" cy="5899150"/>
          </a:xfrm>
        </p:spPr>
        <p:txBody>
          <a:bodyPr vert="vert"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 smtClean="0"/>
              <a:t>parametry odlitků dle metody lití</a:t>
            </a:r>
            <a:endParaRPr lang="cs-CZ" dirty="0"/>
          </a:p>
        </p:txBody>
      </p:sp>
      <p:sp>
        <p:nvSpPr>
          <p:cNvPr id="3075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D3D828B-B2C9-4586-858C-C73459AC2EFD}" type="slidenum">
              <a:rPr lang="cs-CZ" smtClean="0"/>
              <a:pPr eaLnBrk="1" hangingPunct="1">
                <a:defRPr/>
              </a:pPr>
              <a:t>38</a:t>
            </a:fld>
            <a:endParaRPr lang="cs-CZ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0"/>
            <a:ext cx="600075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7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E746C1E-837E-4C0B-864F-F84A06BB13D8}" type="slidenum">
              <a:rPr lang="cs-CZ" smtClean="0"/>
              <a:pPr eaLnBrk="1" hangingPunct="1">
                <a:defRPr/>
              </a:pPr>
              <a:t>39</a:t>
            </a:fld>
            <a:endParaRPr lang="cs-CZ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63700"/>
            <a:ext cx="9144000" cy="17653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336699"/>
                </a:solidFill>
              </a:rPr>
              <a:t>Odlévání kovů do trvalých forem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7788"/>
            <a:ext cx="6400800" cy="2105025"/>
          </a:xfrm>
        </p:spPr>
        <p:txBody>
          <a:bodyPr/>
          <a:lstStyle/>
          <a:p>
            <a:pPr eaLnBrk="1" hangingPunct="1"/>
            <a:r>
              <a:rPr lang="cs-CZ" altLang="cs-CZ" sz="2000" i="1" smtClean="0"/>
              <a:t>Pavel Švanda</a:t>
            </a:r>
          </a:p>
          <a:p>
            <a:pPr eaLnBrk="1" hangingPunct="1"/>
            <a:r>
              <a:rPr lang="cs-CZ" altLang="cs-CZ" sz="2000" i="1" smtClean="0"/>
              <a:t>Univerzita Pardubice</a:t>
            </a:r>
          </a:p>
          <a:p>
            <a:pPr eaLnBrk="1" hangingPunct="1"/>
            <a:r>
              <a:rPr lang="cs-CZ" altLang="cs-CZ" sz="2000" i="1" smtClean="0"/>
              <a:t>DFJP – KMMČS</a:t>
            </a:r>
          </a:p>
        </p:txBody>
      </p:sp>
    </p:spTree>
    <p:extLst>
      <p:ext uri="{BB962C8B-B14F-4D97-AF65-F5344CB8AC3E}">
        <p14:creationId xmlns:p14="http://schemas.microsoft.com/office/powerpoint/2010/main" val="25249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4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b="1" i="1" smtClean="0"/>
              <a:t>objemové změny </a:t>
            </a:r>
            <a:r>
              <a:rPr lang="cs-CZ" altLang="cs-CZ" smtClean="0"/>
              <a:t>při </a:t>
            </a:r>
            <a:r>
              <a:rPr lang="cs-CZ" altLang="cs-CZ" i="1" smtClean="0"/>
              <a:t>tuhnutí</a:t>
            </a:r>
            <a:r>
              <a:rPr lang="cs-CZ" altLang="cs-CZ" smtClean="0"/>
              <a:t> a </a:t>
            </a:r>
            <a:r>
              <a:rPr lang="cs-CZ" altLang="cs-CZ" i="1" smtClean="0"/>
              <a:t>chladnutí</a:t>
            </a:r>
            <a:r>
              <a:rPr lang="cs-CZ" altLang="cs-CZ" smtClean="0"/>
              <a:t> - mají vliv na přesnost rozměrů a vznik staženin a vnitřního pnutí</a:t>
            </a:r>
          </a:p>
          <a:p>
            <a:r>
              <a:rPr lang="cs-CZ" altLang="cs-CZ" smtClean="0"/>
              <a:t>při chladnutí odlitku na teplotu okolí se dále mohou uplatnit fyzikální a fázové přeměny ⇒ růst vnitřního pnutí ⇒deformace, příp. vznik trhlin</a:t>
            </a:r>
          </a:p>
          <a:p>
            <a:r>
              <a:rPr lang="cs-CZ" altLang="cs-CZ" smtClean="0"/>
              <a:t>obzvášť nebezpečné u odlitků s rozdílnými tloušťkami stěn apod.</a:t>
            </a:r>
          </a:p>
          <a:p>
            <a:r>
              <a:rPr lang="cs-CZ" altLang="cs-CZ" smtClean="0"/>
              <a:t>sklon k tvoření trhlin vzrůstá s rostoucím modulem pružnosti a součinitelem roztažnosti slitiny</a:t>
            </a:r>
          </a:p>
        </p:txBody>
      </p:sp>
      <p:sp>
        <p:nvSpPr>
          <p:cNvPr id="5123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401D931-820B-4DA8-8967-8C2718DAF937}" type="slidenum">
              <a:rPr lang="cs-CZ" smtClean="0"/>
              <a:pPr eaLnBrk="1" hangingPunct="1">
                <a:defRPr/>
              </a:pPr>
              <a:t>4</a:t>
            </a:fld>
            <a:r>
              <a:rPr lang="cs-CZ" smtClean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4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smtClean="0"/>
              <a:t>základní metody lití do trvalých forem</a:t>
            </a:r>
          </a:p>
          <a:p>
            <a:pPr lvl="1"/>
            <a:r>
              <a:rPr lang="cs-CZ" altLang="cs-CZ" smtClean="0"/>
              <a:t>gravitační</a:t>
            </a:r>
          </a:p>
          <a:p>
            <a:pPr lvl="1"/>
            <a:r>
              <a:rPr lang="cs-CZ" altLang="cs-CZ" smtClean="0"/>
              <a:t>kokilové</a:t>
            </a:r>
          </a:p>
          <a:p>
            <a:pPr lvl="1"/>
            <a:r>
              <a:rPr lang="cs-CZ" altLang="cs-CZ" smtClean="0"/>
              <a:t>odstředivé</a:t>
            </a:r>
          </a:p>
          <a:p>
            <a:pPr lvl="1"/>
            <a:r>
              <a:rPr lang="cs-CZ" altLang="cs-CZ" smtClean="0"/>
              <a:t>tlakové </a:t>
            </a:r>
          </a:p>
          <a:p>
            <a:pPr lvl="1"/>
            <a:r>
              <a:rPr lang="cs-CZ" altLang="cs-CZ" smtClean="0"/>
              <a:t>vakuové  </a:t>
            </a:r>
          </a:p>
          <a:p>
            <a:endParaRPr lang="cs-CZ" altLang="cs-CZ" b="1" i="1" smtClean="0"/>
          </a:p>
          <a:p>
            <a:r>
              <a:rPr lang="cs-CZ" altLang="cs-CZ" b="1" i="1" smtClean="0"/>
              <a:t>gravitační lití </a:t>
            </a:r>
            <a:r>
              <a:rPr lang="cs-CZ" altLang="cs-CZ" smtClean="0"/>
              <a:t>⇒ tekutý kov se volným proudem vlévá do licí jamky a jeho pohyb do vlastní dutiny je usměrňován vtokovou soustavou</a:t>
            </a:r>
          </a:p>
          <a:p>
            <a:r>
              <a:rPr lang="cs-CZ" altLang="cs-CZ" smtClean="0"/>
              <a:t>obvyklé pro ocel do netrvalých forem</a:t>
            </a:r>
          </a:p>
          <a:p>
            <a:r>
              <a:rPr lang="cs-CZ" altLang="cs-CZ" smtClean="0"/>
              <a:t>relativně pomalé – tuhnutí kovu již ve vtokové soustavě</a:t>
            </a:r>
          </a:p>
          <a:p>
            <a:r>
              <a:rPr lang="cs-CZ" altLang="cs-CZ" smtClean="0"/>
              <a:t>nedokonalé vyplnění formy, přítomnost bublin</a:t>
            </a:r>
          </a:p>
        </p:txBody>
      </p:sp>
      <p:sp>
        <p:nvSpPr>
          <p:cNvPr id="409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DBA8FFE-81E8-4524-A139-DBD4A2897CF8}" type="slidenum">
              <a:rPr lang="cs-CZ" smtClean="0"/>
              <a:pPr eaLnBrk="1" hangingPunct="1">
                <a:defRPr/>
              </a:pPr>
              <a:t>40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148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Kokilové lití</a:t>
            </a:r>
            <a:endParaRPr lang="cs-CZ" dirty="0"/>
          </a:p>
        </p:txBody>
      </p:sp>
      <p:sp>
        <p:nvSpPr>
          <p:cNvPr id="6147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5064125"/>
          </a:xfrm>
        </p:spPr>
        <p:txBody>
          <a:bodyPr/>
          <a:lstStyle/>
          <a:p>
            <a:r>
              <a:rPr lang="cs-CZ" altLang="cs-CZ" smtClean="0"/>
              <a:t>kolikové lití ⇒ roztavená ocel se lije do stabilních forem, v každé formě jeden polotovar (ingot)</a:t>
            </a:r>
          </a:p>
          <a:p>
            <a:r>
              <a:rPr lang="cs-CZ" altLang="cs-CZ" smtClean="0"/>
              <a:t>základní metoda </a:t>
            </a:r>
            <a:r>
              <a:rPr lang="cs-CZ" altLang="cs-CZ" b="1" smtClean="0"/>
              <a:t>gravitačního lití </a:t>
            </a:r>
            <a:r>
              <a:rPr lang="cs-CZ" altLang="cs-CZ" smtClean="0"/>
              <a:t>do </a:t>
            </a:r>
            <a:r>
              <a:rPr lang="cs-CZ" altLang="cs-CZ" b="1" smtClean="0"/>
              <a:t>trvalých forem</a:t>
            </a:r>
          </a:p>
          <a:p>
            <a:r>
              <a:rPr lang="cs-CZ" altLang="cs-CZ" smtClean="0"/>
              <a:t>obvykle základní polotovar oceli (jiného kovu) pro další tváření</a:t>
            </a:r>
          </a:p>
          <a:p>
            <a:r>
              <a:rPr lang="cs-CZ" altLang="cs-CZ" smtClean="0"/>
              <a:t>dnes z velké části nahrazeno kontilitím</a:t>
            </a:r>
          </a:p>
          <a:p>
            <a:r>
              <a:rPr lang="cs-CZ" altLang="cs-CZ" smtClean="0"/>
              <a:t>kokila - komolý jehlan nebo kužel</a:t>
            </a:r>
          </a:p>
          <a:p>
            <a:r>
              <a:rPr lang="cs-CZ" altLang="cs-CZ" smtClean="0"/>
              <a:t>velikost ingotů:  2-3 m ,  300 t</a:t>
            </a:r>
          </a:p>
          <a:p>
            <a:r>
              <a:rPr lang="cs-CZ" altLang="cs-CZ" smtClean="0"/>
              <a:t>po zatuhnutí jsou horkých ingotů jsou formy stahovány speciálními jeřáby  </a:t>
            </a:r>
          </a:p>
          <a:p>
            <a:r>
              <a:rPr lang="cs-CZ" altLang="cs-CZ" smtClean="0"/>
              <a:t>následuje žíhání při 1200°C ⇒ válcování</a:t>
            </a:r>
          </a:p>
          <a:p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FD9BC3A-BDA8-45B9-A864-AD06FFC098E6}" type="slidenum">
              <a:rPr lang="cs-CZ" smtClean="0"/>
              <a:pPr eaLnBrk="1" hangingPunct="1">
                <a:defRPr/>
              </a:pPr>
              <a:t>41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821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b="1" i="1" smtClean="0"/>
              <a:t>vakuové lití do kokil </a:t>
            </a:r>
            <a:r>
              <a:rPr lang="cs-CZ" altLang="cs-CZ" smtClean="0"/>
              <a:t>– vyšší kvalita oceli</a:t>
            </a:r>
          </a:p>
          <a:p>
            <a:r>
              <a:rPr lang="cs-CZ" altLang="cs-CZ" b="1" i="1" smtClean="0"/>
              <a:t>lití do kokil spodem </a:t>
            </a:r>
            <a:r>
              <a:rPr lang="cs-CZ" altLang="cs-CZ" smtClean="0"/>
              <a:t>– minimální kontakt taveniny se vzduchem</a:t>
            </a:r>
          </a:p>
        </p:txBody>
      </p:sp>
      <p:sp>
        <p:nvSpPr>
          <p:cNvPr id="6147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FF2ED5F-D7AB-4FBE-A2BE-2A007DAA1A76}" type="slidenum">
              <a:rPr lang="cs-CZ" smtClean="0"/>
              <a:pPr eaLnBrk="1" hangingPunct="1">
                <a:defRPr/>
              </a:pPr>
              <a:t>42</a:t>
            </a:fld>
            <a:endParaRPr lang="cs-CZ" smtClean="0"/>
          </a:p>
        </p:txBody>
      </p:sp>
      <p:pic>
        <p:nvPicPr>
          <p:cNvPr id="7172" name="Picture 4" descr="ob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r="19849" b="74757"/>
          <a:stretch>
            <a:fillRect/>
          </a:stretch>
        </p:blipFill>
        <p:spPr bwMode="auto">
          <a:xfrm>
            <a:off x="0" y="1673225"/>
            <a:ext cx="41211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ob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" t="51912" r="6990" b="2585"/>
          <a:stretch>
            <a:fillRect/>
          </a:stretch>
        </p:blipFill>
        <p:spPr bwMode="auto">
          <a:xfrm>
            <a:off x="4264025" y="1673225"/>
            <a:ext cx="48799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883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Odstředivé lití</a:t>
            </a:r>
            <a:endParaRPr lang="cs-CZ" dirty="0"/>
          </a:p>
        </p:txBody>
      </p:sp>
      <p:sp>
        <p:nvSpPr>
          <p:cNvPr id="8195" name="Zástupný symbol pro obsah 4"/>
          <p:cNvSpPr>
            <a:spLocks noGrp="1"/>
          </p:cNvSpPr>
          <p:nvPr>
            <p:ph idx="1"/>
          </p:nvPr>
        </p:nvSpPr>
        <p:spPr>
          <a:xfrm>
            <a:off x="98425" y="682625"/>
            <a:ext cx="8932863" cy="3251200"/>
          </a:xfrm>
        </p:spPr>
        <p:txBody>
          <a:bodyPr/>
          <a:lstStyle/>
          <a:p>
            <a:r>
              <a:rPr lang="cs-CZ" altLang="cs-CZ" smtClean="0"/>
              <a:t>nalití tekutého kovu do rotující kovové formy</a:t>
            </a:r>
          </a:p>
          <a:p>
            <a:r>
              <a:rPr lang="cs-CZ" altLang="cs-CZ" smtClean="0"/>
              <a:t>horizontální (vodorovná osa rotace) a vertikální (svislá osa rotace).odstředivé lití</a:t>
            </a:r>
          </a:p>
          <a:p>
            <a:r>
              <a:rPr lang="cs-CZ" altLang="cs-CZ" smtClean="0"/>
              <a:t>vysoké otáčky rotující kovové formy a odstředivá síla hmotnosti tekutého kovu rovnoměrně rozprostřou postupně tuhnoucí kov do tvaru dutého válce nebo mezikruží</a:t>
            </a:r>
          </a:p>
        </p:txBody>
      </p:sp>
      <p:sp>
        <p:nvSpPr>
          <p:cNvPr id="7172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F05288-0E43-4891-8BA4-FEAEED75D8C3}" type="slidenum">
              <a:rPr lang="cs-CZ" smtClean="0"/>
              <a:pPr eaLnBrk="1" hangingPunct="1">
                <a:defRPr/>
              </a:pPr>
              <a:t>43</a:t>
            </a:fld>
            <a:endParaRPr lang="cs-CZ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5" b="10326"/>
          <a:stretch>
            <a:fillRect/>
          </a:stretch>
        </p:blipFill>
        <p:spPr bwMode="auto">
          <a:xfrm>
            <a:off x="2071688" y="3171825"/>
            <a:ext cx="652303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4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b="1" i="1" smtClean="0"/>
              <a:t>nepravé odstředivé lití </a:t>
            </a:r>
            <a:r>
              <a:rPr lang="cs-CZ" altLang="cs-CZ" smtClean="0"/>
              <a:t>– nejedná se o rotační tvar výrobku (rotující stromeček z metody ztraceného vosku)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r>
              <a:rPr lang="cs-CZ" altLang="cs-CZ" smtClean="0"/>
              <a:t>jakost odlitku velmi závisí na odstředivé síle ⇒ určena poloměrem otáčení, počtem otáček za minutu a měrnou hmotností odlévané slitiny</a:t>
            </a:r>
          </a:p>
          <a:p>
            <a:r>
              <a:rPr lang="cs-CZ" altLang="cs-CZ" smtClean="0"/>
              <a:t>⇒ možnost ovlivnění jen počtu otáček</a:t>
            </a:r>
          </a:p>
          <a:p>
            <a:r>
              <a:rPr lang="cs-CZ" altLang="cs-CZ" smtClean="0"/>
              <a:t>malé otáčky - nedosáhne se potřebného tvaru a hladkosti povrchu</a:t>
            </a:r>
          </a:p>
          <a:p>
            <a:r>
              <a:rPr lang="cs-CZ" altLang="cs-CZ" smtClean="0"/>
              <a:t>velké otáčky – vzrůstá vlivem velkých sil nebezpečí trhlin</a:t>
            </a:r>
          </a:p>
        </p:txBody>
      </p:sp>
      <p:sp>
        <p:nvSpPr>
          <p:cNvPr id="819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4F9BB0-62B4-442C-8EE0-B15031EB1626}" type="slidenum">
              <a:rPr lang="cs-CZ" smtClean="0"/>
              <a:pPr eaLnBrk="1" hangingPunct="1">
                <a:defRPr/>
              </a:pPr>
              <a:t>44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241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i="1" smtClean="0"/>
              <a:t>pravé odstředivé lití </a:t>
            </a:r>
            <a:r>
              <a:rPr lang="cs-CZ" altLang="cs-CZ" smtClean="0"/>
              <a:t>vhodné pro odlévání rotačních odlitků s dutinou ⇒ vodovodní trubky, vložky válců, ložiska  apod.</a:t>
            </a:r>
          </a:p>
          <a:p>
            <a:r>
              <a:rPr lang="cs-CZ" altLang="cs-CZ" smtClean="0"/>
              <a:t>odlitky od několika gramů až do několika tun, tloušťky stěn od 4 do 350mm</a:t>
            </a:r>
          </a:p>
          <a:p>
            <a:r>
              <a:rPr lang="cs-CZ" altLang="cs-CZ" smtClean="0"/>
              <a:t>odlévá se buď přímo na kovovou formu nebo na kovovou formu s pískovou vystýlkou či s jádrem (odlévání šedé litiny)</a:t>
            </a:r>
          </a:p>
          <a:p>
            <a:r>
              <a:rPr lang="cs-CZ" altLang="cs-CZ" smtClean="0"/>
              <a:t>výhody</a:t>
            </a:r>
          </a:p>
          <a:p>
            <a:pPr lvl="1"/>
            <a:r>
              <a:rPr lang="cs-CZ" altLang="cs-CZ" smtClean="0"/>
              <a:t>vysoké využití kovu (nad 90%)</a:t>
            </a:r>
          </a:p>
          <a:p>
            <a:pPr lvl="1"/>
            <a:r>
              <a:rPr lang="cs-CZ" altLang="cs-CZ" smtClean="0"/>
              <a:t>snížená spotřeba nebo úplné odstranění jader</a:t>
            </a:r>
          </a:p>
          <a:p>
            <a:pPr lvl="1"/>
            <a:r>
              <a:rPr lang="cs-CZ" altLang="cs-CZ" smtClean="0"/>
              <a:t>zlepšené mechanické vlastnosti a jakost odlitku</a:t>
            </a:r>
          </a:p>
          <a:p>
            <a:pPr lvl="1"/>
            <a:r>
              <a:rPr lang="cs-CZ" altLang="cs-CZ" smtClean="0"/>
              <a:t>vyšší produktivita práce.</a:t>
            </a:r>
          </a:p>
        </p:txBody>
      </p:sp>
      <p:sp>
        <p:nvSpPr>
          <p:cNvPr id="9219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C980390-9575-4A71-8F89-980A5DC9C623}" type="slidenum">
              <a:rPr lang="cs-CZ" smtClean="0"/>
              <a:pPr eaLnBrk="1" hangingPunct="1">
                <a:defRPr/>
              </a:pPr>
              <a:t>45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855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smtClean="0"/>
              <a:t>nevýhoda –vlivem odstředivé síly se značně zvyšuje gravitační odmíšení (likvace)⇒</a:t>
            </a:r>
          </a:p>
          <a:p>
            <a:r>
              <a:rPr lang="cs-CZ" altLang="cs-CZ" smtClean="0"/>
              <a:t>⇒ větší nerovnoměrnost chemického složení</a:t>
            </a:r>
          </a:p>
          <a:p>
            <a:r>
              <a:rPr lang="cs-CZ" altLang="cs-CZ" smtClean="0"/>
              <a:t>výhodné pro lité válce k tváření kovů ⇒ těžší legující prvky se soustřeďují (odměšují) ve vnější povrchové vrstvě (vyšší odolnost povrchu) </a:t>
            </a:r>
          </a:p>
          <a:p>
            <a:r>
              <a:rPr lang="cs-CZ" altLang="cs-CZ" smtClean="0"/>
              <a:t>vnitřní povrch odlitku bývá velmi drsný a obsahuje zvýšené množství nečistot ⇒ větší přídavky na obrobení</a:t>
            </a:r>
          </a:p>
          <a:p>
            <a:r>
              <a:rPr lang="cs-CZ" altLang="cs-CZ" smtClean="0"/>
              <a:t>u jednotlivých druhů slitin obvykle 3 až 4% z celkové výroby</a:t>
            </a:r>
          </a:p>
          <a:p>
            <a:r>
              <a:rPr lang="cs-CZ" altLang="cs-CZ" smtClean="0"/>
              <a:t>odlévání litinových potrubí</a:t>
            </a:r>
          </a:p>
        </p:txBody>
      </p:sp>
      <p:sp>
        <p:nvSpPr>
          <p:cNvPr id="1024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31ACF09-075B-4BDF-A303-FCCE7148E6A8}" type="slidenum">
              <a:rPr lang="cs-CZ" smtClean="0"/>
              <a:pPr eaLnBrk="1" hangingPunct="1">
                <a:defRPr/>
              </a:pPr>
              <a:t>46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327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Nízkotlaké lití</a:t>
            </a:r>
            <a:endParaRPr lang="cs-CZ" dirty="0"/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kovové formy mají velkou ochlazovací rychlost (intenzivně odvádí teplo ztuhnoucího odlitku) ⇒</a:t>
            </a:r>
          </a:p>
          <a:p>
            <a:r>
              <a:rPr lang="cs-CZ" altLang="cs-CZ" smtClean="0"/>
              <a:t>⇒není vhodné odlévání tenkostěnných odlitků gravitačním způsobem (tavenina by ztuhla dříve, než by vyplnila slévárenskou formu)</a:t>
            </a:r>
          </a:p>
          <a:p>
            <a:r>
              <a:rPr lang="cs-CZ" altLang="cs-CZ" smtClean="0"/>
              <a:t>nízkotlaké lití je nejjednodušší a nejlevnější</a:t>
            </a:r>
          </a:p>
          <a:p>
            <a:r>
              <a:rPr lang="cs-CZ" altLang="cs-CZ" smtClean="0"/>
              <a:t>vytlačování roztaveného kovu přetlakem okolo 0,03 až 0,5 MPa z udržovací pece</a:t>
            </a:r>
          </a:p>
          <a:p>
            <a:r>
              <a:rPr lang="cs-CZ" altLang="cs-CZ" smtClean="0"/>
              <a:t>přetlak je vyvozován plynným médiem nebo vysušeným vzduchem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8E4B5-ED4A-4031-888E-065F7B8777A1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2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4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smtClean="0"/>
              <a:t>tavenina tuhne v dutině pod plnicím přetlakem</a:t>
            </a:r>
          </a:p>
          <a:p>
            <a:r>
              <a:rPr lang="cs-CZ" altLang="cs-CZ" smtClean="0"/>
              <a:t>udržovací pec je součástí nízkotlakového stroje </a:t>
            </a:r>
          </a:p>
          <a:p>
            <a:r>
              <a:rPr lang="cs-CZ" altLang="cs-CZ" smtClean="0"/>
              <a:t>kovová forma je předehřátá na pracovní teplotu cca 200 °C </a:t>
            </a:r>
          </a:p>
          <a:p>
            <a:r>
              <a:rPr lang="cs-CZ" altLang="cs-CZ" smtClean="0"/>
              <a:t>využití tekutého kovu je 90 – 95 %</a:t>
            </a:r>
          </a:p>
          <a:p>
            <a:r>
              <a:rPr lang="cs-CZ" altLang="cs-CZ" smtClean="0"/>
              <a:t>odlitky mají tloušťku stěn od 8 do 30 mm, </a:t>
            </a:r>
          </a:p>
          <a:p>
            <a:r>
              <a:rPr lang="cs-CZ" altLang="cs-CZ" smtClean="0"/>
              <a:t>mají dobrou kompaktnost</a:t>
            </a:r>
          </a:p>
          <a:p>
            <a:r>
              <a:rPr lang="cs-CZ" altLang="cs-CZ" smtClean="0"/>
              <a:t>bez vnitřních vad typu porezita a mikrořediny</a:t>
            </a:r>
          </a:p>
          <a:p>
            <a:r>
              <a:rPr lang="cs-CZ" altLang="cs-CZ" smtClean="0"/>
              <a:t>používá se především pro výrobu odlitků z lehkých slitin, které jsou symetrické kolem osy rotace (Al kola ze slitiny AlSi7Mg03, AlSi11 atd.); odlitky pístů nebo bloků motorů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378E8-5FD6-4304-8049-87B6994FB0BF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84150"/>
            <a:ext cx="569436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802063"/>
            <a:ext cx="4581525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032250"/>
            <a:ext cx="22701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584700" y="5114925"/>
            <a:ext cx="1419225" cy="5270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59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Tlakové lití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485933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vysoká </a:t>
            </a:r>
            <a:r>
              <a:rPr lang="cs-CZ" dirty="0"/>
              <a:t>ochlazovací rychlost kovových forem zhoršuje </a:t>
            </a:r>
            <a:r>
              <a:rPr lang="cs-CZ" dirty="0" err="1"/>
              <a:t>zabíhavost</a:t>
            </a:r>
            <a:r>
              <a:rPr lang="cs-CZ" dirty="0"/>
              <a:t> slitin a tím i </a:t>
            </a:r>
            <a:r>
              <a:rPr lang="cs-CZ" dirty="0" smtClean="0"/>
              <a:t>možnost získat </a:t>
            </a:r>
            <a:r>
              <a:rPr lang="cs-CZ" dirty="0"/>
              <a:t>tenkostěnné </a:t>
            </a:r>
            <a:r>
              <a:rPr lang="cs-CZ" dirty="0" smtClean="0"/>
              <a:t>odlitky</a:t>
            </a:r>
          </a:p>
          <a:p>
            <a:pPr>
              <a:defRPr/>
            </a:pPr>
            <a:r>
              <a:rPr lang="cs-CZ" dirty="0" smtClean="0"/>
              <a:t>zvýšení </a:t>
            </a:r>
            <a:r>
              <a:rPr lang="cs-CZ" dirty="0" err="1" smtClean="0"/>
              <a:t>zabíhavosti</a:t>
            </a:r>
            <a:r>
              <a:rPr lang="cs-CZ" dirty="0" smtClean="0"/>
              <a:t> možné zvětšením rychlosti kovu </a:t>
            </a:r>
            <a:r>
              <a:rPr lang="cs-CZ" dirty="0"/>
              <a:t>při plnění </a:t>
            </a:r>
            <a:r>
              <a:rPr lang="cs-CZ" dirty="0" smtClean="0"/>
              <a:t>formy</a:t>
            </a:r>
          </a:p>
          <a:p>
            <a:pPr>
              <a:defRPr/>
            </a:pPr>
            <a:r>
              <a:rPr lang="cs-CZ" dirty="0" smtClean="0"/>
              <a:t>krátké působení jednostranným </a:t>
            </a:r>
            <a:r>
              <a:rPr lang="cs-CZ" dirty="0"/>
              <a:t>vysokým tlakem (6 až 40 </a:t>
            </a:r>
            <a:r>
              <a:rPr lang="cs-CZ" dirty="0" err="1"/>
              <a:t>MPa</a:t>
            </a:r>
            <a:r>
              <a:rPr lang="cs-CZ" dirty="0" smtClean="0"/>
              <a:t>) ⇒ až 80m/s; rychlé naplnění formy</a:t>
            </a: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stroje </a:t>
            </a:r>
            <a:r>
              <a:rPr lang="cs-CZ" dirty="0"/>
              <a:t>pro lití pod tlakem 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s teplou tlakovou </a:t>
            </a:r>
            <a:r>
              <a:rPr lang="cs-CZ" dirty="0"/>
              <a:t>komorou 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se </a:t>
            </a:r>
            <a:r>
              <a:rPr lang="cs-CZ" dirty="0"/>
              <a:t>studenou tlakovou komorou.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ACA559-8C05-4F57-9F37-F15519F9E705}" type="slidenum">
              <a:rPr lang="cs-CZ" smtClean="0"/>
              <a:pPr eaLnBrk="1" hangingPunct="1">
                <a:defRPr/>
              </a:pPr>
              <a:t>49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749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Slévání</a:t>
            </a:r>
            <a:endParaRPr lang="cs-CZ" dirty="0"/>
          </a:p>
        </p:txBody>
      </p:sp>
      <p:sp>
        <p:nvSpPr>
          <p:cNvPr id="614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cs-CZ" altLang="cs-CZ" b="1" i="1" smtClean="0"/>
              <a:t>odlitky</a:t>
            </a:r>
            <a:r>
              <a:rPr lang="cs-CZ" altLang="cs-CZ" smtClean="0"/>
              <a:t> - zhotovují se odléváním roztaveného kovu do forem, které mají dutinu ve tvaru budoucího odlitku a v níž tekutý kov ztuhne</a:t>
            </a:r>
          </a:p>
          <a:p>
            <a:pPr>
              <a:spcBef>
                <a:spcPct val="50000"/>
              </a:spcBef>
            </a:pPr>
            <a:r>
              <a:rPr lang="cs-CZ" altLang="cs-CZ" smtClean="0"/>
              <a:t>odlitek většinou polotovar pro další dokončení</a:t>
            </a:r>
          </a:p>
          <a:p>
            <a:pPr>
              <a:spcBef>
                <a:spcPct val="50000"/>
              </a:spcBef>
            </a:pPr>
            <a:r>
              <a:rPr lang="cs-CZ" altLang="cs-CZ" smtClean="0"/>
              <a:t>výroba odlitků je týmová práce (technolog, metalurg, chemik, ...)</a:t>
            </a:r>
          </a:p>
          <a:p>
            <a:pPr>
              <a:spcBef>
                <a:spcPct val="50000"/>
              </a:spcBef>
            </a:pPr>
            <a:r>
              <a:rPr lang="cs-CZ" altLang="cs-CZ" smtClean="0"/>
              <a:t>cílem je ekonomická výroba odlitku požadovaného tvaru a vlastností</a:t>
            </a:r>
          </a:p>
          <a:p>
            <a:pPr>
              <a:spcBef>
                <a:spcPct val="50000"/>
              </a:spcBef>
            </a:pPr>
            <a:endParaRPr lang="cs-CZ" altLang="cs-CZ" smtClean="0"/>
          </a:p>
        </p:txBody>
      </p:sp>
      <p:sp>
        <p:nvSpPr>
          <p:cNvPr id="6148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8FA0A72-D0D5-4F2F-895E-2DB4490D75D2}" type="slidenum">
              <a:rPr lang="cs-CZ" smtClean="0"/>
              <a:pPr eaLnBrk="1" hangingPunct="1">
                <a:defRPr/>
              </a:pPr>
              <a:t>5</a:t>
            </a:fld>
            <a:r>
              <a:rPr lang="cs-CZ" smtClean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b="1" i="1" smtClean="0"/>
              <a:t>teplá tlaková komora  (teplou komorou) </a:t>
            </a:r>
            <a:r>
              <a:rPr lang="cs-CZ" altLang="cs-CZ" smtClean="0"/>
              <a:t>–vstřikovací komora umístěna v kelímku s roztaveným kovem (že udržovací pec je součástí licího stroje</a:t>
            </a:r>
          </a:p>
          <a:p>
            <a:r>
              <a:rPr lang="cs-CZ" altLang="cs-CZ" smtClean="0"/>
              <a:t>do formy se roztavená slitina vstřikuje buď pístem nebo stlačeným vzduchem</a:t>
            </a:r>
          </a:p>
          <a:p>
            <a:r>
              <a:rPr lang="cs-CZ" altLang="cs-CZ" smtClean="0"/>
              <a:t>tlaková komora může být vytvořena přímo z kelímku nebo do kelímku ponořena</a:t>
            </a:r>
          </a:p>
          <a:p>
            <a:r>
              <a:rPr lang="cs-CZ" altLang="cs-CZ" smtClean="0"/>
              <a:t>slitina zůstane pod tlakem tak dlouho, až odlitek ztuhne</a:t>
            </a:r>
          </a:p>
          <a:p>
            <a:r>
              <a:rPr lang="cs-CZ" altLang="cs-CZ" smtClean="0"/>
              <a:t>vysoká výrobnost, chod lze plně automatizovat</a:t>
            </a:r>
          </a:p>
          <a:p>
            <a:r>
              <a:rPr lang="cs-CZ" altLang="cs-CZ" smtClean="0"/>
              <a:t>tlaková komora je však neustále udržována na teplotě roztavené slitiny ⇒ korozní působení</a:t>
            </a:r>
          </a:p>
          <a:p>
            <a:r>
              <a:rPr lang="cs-CZ" altLang="cs-CZ" smtClean="0"/>
              <a:t>⇒ použití především pro lití nízkotavitelných slitin (zinku, olova, cínu).</a:t>
            </a:r>
          </a:p>
        </p:txBody>
      </p:sp>
      <p:sp>
        <p:nvSpPr>
          <p:cNvPr id="12291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8EB471E-749E-4A43-AA20-9A7EBFCF3146}" type="slidenum">
              <a:rPr lang="cs-CZ" smtClean="0"/>
              <a:pPr eaLnBrk="1" hangingPunct="1">
                <a:defRPr/>
              </a:pPr>
              <a:t>50</a:t>
            </a:fld>
            <a:endParaRPr lang="cs-CZ" smtClean="0"/>
          </a:p>
        </p:txBody>
      </p: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531813" y="393700"/>
            <a:ext cx="8013700" cy="6116638"/>
            <a:chOff x="576775" y="323557"/>
            <a:chExt cx="8015076" cy="6115310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775" y="323557"/>
              <a:ext cx="8015076" cy="4360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6" name="TextovéPole 4"/>
            <p:cNvSpPr txBox="1">
              <a:spLocks noChangeArrowheads="1"/>
            </p:cNvSpPr>
            <p:nvPr/>
          </p:nvSpPr>
          <p:spPr bwMode="auto">
            <a:xfrm>
              <a:off x="1012874" y="4684541"/>
              <a:ext cx="7371471" cy="1754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itchFamily="34" charset="0"/>
                </a:rPr>
                <a:t>Schéma tlakového lití s teplou komorou: A) vstřikováním pístem, B)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itchFamily="34" charset="0"/>
                </a:rPr>
                <a:t>vstřikováním stlačeným vzduchem. ( I - plnění komory a vyjímání odlitku, II – vstřik);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latin typeface="Arial" pitchFamily="34" charset="0"/>
                </a:rPr>
                <a:t>1- odlitek, 2- vyhazovače, 3- vyhazovací deska, 4-forma, 5- vstřikovací tryska, 6- píst, 7- komora, 8- kelímek, 9- plnící kanálky, 10- uzavírací tyč, 11- přívod stlačeného vzduchu.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2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b="1" i="1" smtClean="0"/>
              <a:t>stroje se studenou komorou </a:t>
            </a:r>
            <a:r>
              <a:rPr lang="cs-CZ" altLang="cs-CZ" smtClean="0"/>
              <a:t>– tlaková komora zcela oddělenou od udržovací pece a kov se vstřikuje výhradně pístem </a:t>
            </a:r>
          </a:p>
          <a:p>
            <a:r>
              <a:rPr lang="cs-CZ" altLang="cs-CZ" smtClean="0"/>
              <a:t>komora se před vstřikem  plní roztaveným kovem množství nalitého kovu musí odpovídat velikosti odlitku a velikosti komory</a:t>
            </a:r>
          </a:p>
          <a:p>
            <a:r>
              <a:rPr lang="cs-CZ" altLang="cs-CZ" smtClean="0"/>
              <a:t>podstatně menší namáhání vstřikovacího ústrojí </a:t>
            </a:r>
          </a:p>
          <a:p>
            <a:r>
              <a:rPr lang="cs-CZ" altLang="cs-CZ" smtClean="0"/>
              <a:t>lze je někdy používat i pro slitiny s licí teplotou do 1000°C</a:t>
            </a:r>
          </a:p>
        </p:txBody>
      </p:sp>
      <p:sp>
        <p:nvSpPr>
          <p:cNvPr id="13315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C21B591-E337-41D2-9193-C2F456E8E9E0}" type="slidenum">
              <a:rPr lang="cs-CZ" smtClean="0"/>
              <a:pPr eaLnBrk="1" hangingPunct="1">
                <a:defRPr/>
              </a:pPr>
              <a:t>51</a:t>
            </a:fld>
            <a:endParaRPr lang="cs-CZ" smtClean="0"/>
          </a:p>
        </p:txBody>
      </p: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0" y="239713"/>
            <a:ext cx="8890000" cy="6210300"/>
            <a:chOff x="0" y="239150"/>
            <a:chExt cx="8890782" cy="6211326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9150"/>
              <a:ext cx="4551550" cy="621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0" name="TextovéPole 4"/>
            <p:cNvSpPr txBox="1">
              <a:spLocks noChangeArrowheads="1"/>
            </p:cNvSpPr>
            <p:nvPr/>
          </p:nvSpPr>
          <p:spPr bwMode="auto">
            <a:xfrm>
              <a:off x="4551550" y="239150"/>
              <a:ext cx="4339232" cy="4401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Schéma tlakového lití se studenou komorou: A) vertikální,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B) horizontální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( I – plnění komory, II – vstřik, III – vyjímání odlitku);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1- dutina formy,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2- vyhazovací deska,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4- forma,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5- vstřikovací tryska,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6- vstřikovací píst,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7- protipíst,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8- plnící otvor,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9- dávka slitiny,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Arial" pitchFamily="34" charset="0"/>
                </a:rPr>
                <a:t>10- odlitek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9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0263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Oblast využití tlakového </a:t>
            </a:r>
            <a:r>
              <a:rPr lang="cs-CZ" sz="4000" dirty="0" smtClean="0"/>
              <a:t>lití</a:t>
            </a:r>
            <a:endParaRPr lang="cs-CZ" sz="4000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cs-CZ" altLang="cs-CZ" smtClean="0"/>
              <a:t>slitiny pro tlakové lití musí mít co nejužší interval tuhnutí</a:t>
            </a:r>
          </a:p>
          <a:p>
            <a:r>
              <a:rPr lang="cs-CZ" altLang="cs-CZ" smtClean="0"/>
              <a:t>nutná dostatečná pevnost při vyšších teplotách (bez porušení manipulace za tepla)</a:t>
            </a:r>
          </a:p>
          <a:p>
            <a:r>
              <a:rPr lang="cs-CZ" altLang="cs-CZ" smtClean="0"/>
              <a:t>co nejvyšší zabíhavost při nízkých přehřátích nad teplotou tavení</a:t>
            </a:r>
          </a:p>
          <a:p>
            <a:r>
              <a:rPr lang="cs-CZ" altLang="cs-CZ" smtClean="0"/>
              <a:t>obzvlášť vhodné jsou slitiny zinku s teplotou tavení od 400 do 430ºC (Zn s Al (kolem 4%), Zn s Mg)</a:t>
            </a:r>
          </a:p>
          <a:p>
            <a:endParaRPr lang="cs-CZ" altLang="cs-CZ" smtClean="0"/>
          </a:p>
          <a:p>
            <a:r>
              <a:rPr lang="cs-CZ" altLang="cs-CZ" smtClean="0"/>
              <a:t>slitiny hliníku mají velký sklon k oxidaci (u tlakového lití zvlášť nebezpečná, protože při vstřikování dochází k intenzivnímu styku mezi odlévanou slitinou a vzduchem) </a:t>
            </a:r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D6A726D-F319-4E5C-AC21-7833D833D2AF}" type="slidenum">
              <a:rPr lang="cs-CZ" smtClean="0"/>
              <a:pPr eaLnBrk="1" hangingPunct="1">
                <a:defRPr/>
              </a:pPr>
              <a:t>52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514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smtClean="0"/>
              <a:t>slitiny Al jsou dne vyráběny převážně tlakovým litím (zákl. technol. v automobilovém průmyslu)</a:t>
            </a:r>
          </a:p>
          <a:p>
            <a:r>
              <a:rPr lang="cs-CZ" altLang="cs-CZ" smtClean="0"/>
              <a:t>slitiny Mg se rovněž snadno oxidují, ale tlakové lití možné</a:t>
            </a:r>
          </a:p>
          <a:p>
            <a:r>
              <a:rPr lang="cs-CZ" altLang="cs-CZ" smtClean="0"/>
              <a:t>slitiny Cu ⇒ odlévány především mosazi pro svou nízkou tavicí teplotu</a:t>
            </a:r>
          </a:p>
          <a:p>
            <a:r>
              <a:rPr lang="cs-CZ" altLang="cs-CZ" smtClean="0"/>
              <a:t>slitiny Fe výjimečně</a:t>
            </a:r>
          </a:p>
          <a:p>
            <a:r>
              <a:rPr lang="cs-CZ" altLang="cs-CZ" smtClean="0"/>
              <a:t>lze dosáhnout velmi malých tlouštěk stěn odlitků (Zn až 0,8mm; Al 1,0mm; Mg 1,3mm; Cu 1,5mm)</a:t>
            </a:r>
          </a:p>
          <a:p>
            <a:r>
              <a:rPr lang="cs-CZ" altLang="cs-CZ" smtClean="0"/>
              <a:t>velmi jemnozrnná licí kůra o tloušťce asi 2mm, která má vynikající vlastnosti</a:t>
            </a:r>
          </a:p>
          <a:p>
            <a:r>
              <a:rPr lang="cs-CZ" altLang="cs-CZ" smtClean="0"/>
              <a:t>pod licí kúrou bývá materiál pórovitější  ⇒ minimalizovat obrábění</a:t>
            </a:r>
          </a:p>
          <a:p>
            <a:endParaRPr lang="cs-CZ" alt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5CD369A-8789-4431-8ADC-1361A8FCBCE4}" type="slidenum">
              <a:rPr lang="cs-CZ" smtClean="0"/>
              <a:pPr eaLnBrk="1" hangingPunct="1">
                <a:defRPr/>
              </a:pPr>
              <a:t>53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393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Forma pro tlakové lití</a:t>
            </a:r>
            <a:endParaRPr lang="cs-CZ" dirty="0"/>
          </a:p>
        </p:txBody>
      </p:sp>
      <p:sp>
        <p:nvSpPr>
          <p:cNvPr id="21507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/>
          <a:lstStyle/>
          <a:p>
            <a:r>
              <a:rPr lang="cs-CZ" altLang="cs-CZ" smtClean="0"/>
              <a:t>dělená trvalá kovová forma</a:t>
            </a:r>
          </a:p>
          <a:p>
            <a:r>
              <a:rPr lang="cs-CZ" altLang="cs-CZ" smtClean="0"/>
              <a:t>dva a více dílů formy + jaderníky + vyhazovače (počet roste se složitostí odlitku)</a:t>
            </a:r>
          </a:p>
          <a:p>
            <a:r>
              <a:rPr lang="cs-CZ" altLang="cs-CZ" smtClean="0"/>
              <a:t>pracovní dutina formy se plní vysokým tlakem (vysoká rychlost (~10</a:t>
            </a:r>
            <a:r>
              <a:rPr lang="cs-CZ" altLang="cs-CZ" baseline="30000" smtClean="0"/>
              <a:t>1</a:t>
            </a:r>
            <a:r>
              <a:rPr lang="cs-CZ" altLang="cs-CZ" smtClean="0"/>
              <a:t>m/s) taveniny v zářezech vtokové soustavy)</a:t>
            </a:r>
          </a:p>
          <a:p>
            <a:r>
              <a:rPr lang="cs-CZ" altLang="cs-CZ" smtClean="0"/>
              <a:t>⇒ materiál musí odolávat fyzikálním, mechanickým i chemickým vlivům taveniny</a:t>
            </a:r>
          </a:p>
          <a:p>
            <a:r>
              <a:rPr lang="cs-CZ" altLang="cs-CZ" smtClean="0"/>
              <a:t>konstrukce formy musí odpovídat pracovní dutině formy vytvářející odlitek i vnějšímu povrchu (upevnění na nosiče forem, lokální chlazení nebo ohřev dutiny, její čištění, mazání)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FE7FF-2ACC-4DC2-92A1-A40023545AB1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4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4"/>
          <p:cNvSpPr>
            <a:spLocks noGrp="1"/>
          </p:cNvSpPr>
          <p:nvPr>
            <p:ph idx="1"/>
          </p:nvPr>
        </p:nvSpPr>
        <p:spPr>
          <a:xfrm>
            <a:off x="4460875" y="438150"/>
            <a:ext cx="4225925" cy="5899150"/>
          </a:xfrm>
        </p:spPr>
        <p:txBody>
          <a:bodyPr/>
          <a:lstStyle/>
          <a:p>
            <a:r>
              <a:rPr lang="cs-CZ" altLang="cs-CZ" smtClean="0"/>
              <a:t>formovací desky mají vstupy pro média (tlakový olej, vzduch, voda, …)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F53A5-AE86-4330-BA89-6D4A22F4B512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0875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101850"/>
            <a:ext cx="4329113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9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2025650"/>
          </a:xfrm>
        </p:spPr>
        <p:txBody>
          <a:bodyPr/>
          <a:lstStyle/>
          <a:p>
            <a:r>
              <a:rPr lang="cs-CZ" altLang="cs-CZ" smtClean="0"/>
              <a:t>odvod vzduchu musí odpovídat rychlosti vtoku toku (navíc ↑V vzduchu při ohřevu) ⇒ evakuace formy před odlitím, jinak „vlnovec“ nebo „labyrint“</a:t>
            </a:r>
          </a:p>
          <a:p>
            <a:r>
              <a:rPr lang="cs-CZ" altLang="cs-CZ" smtClean="0"/>
              <a:t>umožní únik vzduchu, zateklý kov zde rychle zatuhne (ideálně hned na vtoku)</a:t>
            </a:r>
          </a:p>
          <a:p>
            <a:endParaRPr lang="cs-CZ" altLang="cs-CZ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650B4-DBE9-424B-9A76-279BB2E7E3C5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62250"/>
            <a:ext cx="78200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3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smtClean="0"/>
              <a:t>u menších odlitků forma vícedutinová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r>
              <a:rPr lang="cs-CZ" altLang="cs-CZ" smtClean="0"/>
              <a:t>stroj musí zajistit dostatečnou uzavírací a otevírací sílu</a:t>
            </a:r>
          </a:p>
          <a:p>
            <a:r>
              <a:rPr lang="cs-CZ" altLang="cs-CZ" smtClean="0"/>
              <a:t>forma musí mít vhodně dimenzovanou a tvarovanou vtokovou soustavu (koroze v „zatáčkách“)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97E8E-CCC9-4D85-8486-1F30B93D235E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00113"/>
            <a:ext cx="72390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33083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altLang="cs-CZ" b="1" i="1" smtClean="0"/>
              <a:t>návrh formy</a:t>
            </a:r>
            <a:r>
              <a:rPr lang="cs-CZ" altLang="cs-CZ" smtClean="0"/>
              <a:t>:</a:t>
            </a:r>
          </a:p>
          <a:p>
            <a:pPr lvl="1"/>
            <a:r>
              <a:rPr lang="cs-CZ" altLang="cs-CZ" smtClean="0"/>
              <a:t>od zákazníka:</a:t>
            </a:r>
          </a:p>
          <a:p>
            <a:pPr lvl="2"/>
            <a:r>
              <a:rPr lang="cs-CZ" altLang="cs-CZ" smtClean="0"/>
              <a:t>velikost dávky a jejich četnost</a:t>
            </a:r>
          </a:p>
          <a:p>
            <a:pPr lvl="2"/>
            <a:r>
              <a:rPr lang="cs-CZ" altLang="cs-CZ" smtClean="0"/>
              <a:t>max. cena do které se musíme vejít</a:t>
            </a:r>
          </a:p>
          <a:p>
            <a:pPr lvl="1"/>
            <a:r>
              <a:rPr lang="cs-CZ" altLang="cs-CZ" smtClean="0"/>
              <a:t>určujeme:</a:t>
            </a:r>
          </a:p>
          <a:p>
            <a:pPr lvl="2"/>
            <a:r>
              <a:rPr lang="cs-CZ" altLang="cs-CZ" smtClean="0"/>
              <a:t>násobnost formy</a:t>
            </a:r>
          </a:p>
          <a:p>
            <a:pPr lvl="2"/>
            <a:r>
              <a:rPr lang="cs-CZ" altLang="cs-CZ" smtClean="0"/>
              <a:t>velikost stroje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6AE70-D94B-4D10-8524-ECF95185BB51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738"/>
            <a:ext cx="5253038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4122738"/>
            <a:ext cx="3014662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253038" y="5151438"/>
            <a:ext cx="876300" cy="512762"/>
          </a:xfrm>
          <a:prstGeom prst="rightArrow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7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b="1" i="1" dirty="0" smtClean="0"/>
              <a:t>příklad licího cyklu hliníkové slitiny</a:t>
            </a:r>
          </a:p>
          <a:p>
            <a:pPr>
              <a:defRPr/>
            </a:pPr>
            <a:r>
              <a:rPr lang="pl-PL" dirty="0" smtClean="0"/>
              <a:t>Celkový </a:t>
            </a:r>
            <a:r>
              <a:rPr lang="pl-PL" dirty="0"/>
              <a:t>čas cyklu </a:t>
            </a:r>
            <a:r>
              <a:rPr lang="pl-PL" dirty="0" smtClean="0"/>
              <a:t>:	55 </a:t>
            </a:r>
            <a:r>
              <a:rPr lang="pl-PL" dirty="0"/>
              <a:t>s</a:t>
            </a:r>
          </a:p>
          <a:p>
            <a:pPr lvl="1">
              <a:defRPr/>
            </a:pPr>
            <a:r>
              <a:rPr lang="cs-CZ" dirty="0"/>
              <a:t>Plnění/Tuhnutí/Chladnutí:40 s</a:t>
            </a:r>
          </a:p>
          <a:p>
            <a:pPr lvl="1">
              <a:defRPr/>
            </a:pPr>
            <a:r>
              <a:rPr lang="cs-CZ" dirty="0"/>
              <a:t>Příprava formy:10 s</a:t>
            </a:r>
          </a:p>
          <a:p>
            <a:pPr lvl="1">
              <a:defRPr/>
            </a:pPr>
            <a:r>
              <a:rPr lang="cs-CZ" dirty="0"/>
              <a:t>Čas před litím (čekání) : 5 s</a:t>
            </a:r>
          </a:p>
          <a:p>
            <a:pPr>
              <a:defRPr/>
            </a:pPr>
            <a:r>
              <a:rPr lang="cs-CZ" i="1" dirty="0" smtClean="0"/>
              <a:t>příprava </a:t>
            </a:r>
            <a:r>
              <a:rPr lang="cs-CZ" i="1" dirty="0"/>
              <a:t>formy </a:t>
            </a:r>
            <a:r>
              <a:rPr lang="cs-CZ" dirty="0"/>
              <a:t>–vyjmutí odlitku, ošetření </a:t>
            </a:r>
            <a:r>
              <a:rPr lang="cs-CZ" dirty="0" smtClean="0"/>
              <a:t>separačním </a:t>
            </a:r>
            <a:r>
              <a:rPr lang="cs-CZ" dirty="0"/>
              <a:t>prostředkem, kontrola formy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474AB-BF76-4044-938B-E2D31AC852C1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0"/>
            <a:ext cx="521652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741738"/>
            <a:ext cx="3954462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/>
              <a:t>Princip výroby </a:t>
            </a:r>
            <a:r>
              <a:rPr lang="cs-CZ" b="1" dirty="0" smtClean="0"/>
              <a:t>odlitků - podklady </a:t>
            </a:r>
            <a:r>
              <a:rPr lang="cs-CZ" b="1" dirty="0"/>
              <a:t>pro výrobu </a:t>
            </a:r>
            <a:r>
              <a:rPr lang="cs-CZ" b="1" dirty="0" smtClean="0"/>
              <a:t>odlitku</a:t>
            </a:r>
          </a:p>
          <a:p>
            <a:pPr>
              <a:spcBef>
                <a:spcPct val="50000"/>
              </a:spcBef>
              <a:defRPr/>
            </a:pPr>
            <a:r>
              <a:rPr lang="cs-CZ" i="1" dirty="0"/>
              <a:t>k</a:t>
            </a:r>
            <a:r>
              <a:rPr lang="cs-CZ" i="1" dirty="0" smtClean="0"/>
              <a:t>ótovaný </a:t>
            </a:r>
            <a:r>
              <a:rPr lang="cs-CZ" i="1" dirty="0"/>
              <a:t>výkres součásti</a:t>
            </a:r>
          </a:p>
          <a:p>
            <a:pPr>
              <a:spcBef>
                <a:spcPct val="50000"/>
              </a:spcBef>
              <a:defRPr/>
            </a:pPr>
            <a:r>
              <a:rPr lang="cs-CZ" i="1" dirty="0" smtClean="0"/>
              <a:t>výkres </a:t>
            </a:r>
            <a:r>
              <a:rPr lang="cs-CZ" i="1" dirty="0"/>
              <a:t>odlitku </a:t>
            </a:r>
            <a:r>
              <a:rPr lang="cs-CZ" dirty="0" smtClean="0"/>
              <a:t>- tvar </a:t>
            </a:r>
            <a:r>
              <a:rPr lang="cs-CZ" dirty="0"/>
              <a:t>součásti se </a:t>
            </a:r>
            <a:r>
              <a:rPr lang="cs-CZ" dirty="0" smtClean="0"/>
              <a:t>někdy </a:t>
            </a:r>
            <a:r>
              <a:rPr lang="cs-CZ" dirty="0"/>
              <a:t>upravuje tak, aby se usnadnila výroba formy a snížilo nebezpečí vzniku vad (trhlin, povrchových i vnitřních defektů apod</a:t>
            </a:r>
            <a:r>
              <a:rPr lang="cs-CZ" dirty="0" smtClean="0"/>
              <a:t>.)</a:t>
            </a:r>
          </a:p>
          <a:p>
            <a:pPr>
              <a:spcBef>
                <a:spcPct val="50000"/>
              </a:spcBef>
              <a:defRPr/>
            </a:pPr>
            <a:r>
              <a:rPr lang="cs-CZ" dirty="0" smtClean="0"/>
              <a:t>zvětšení některých rozměrů </a:t>
            </a:r>
            <a:r>
              <a:rPr lang="cs-CZ" dirty="0"/>
              <a:t>o slévárenské technologické přídavky a přídavky na obrábění </a:t>
            </a:r>
            <a:r>
              <a:rPr lang="cs-CZ" dirty="0" smtClean="0"/>
              <a:t>…</a:t>
            </a:r>
          </a:p>
          <a:p>
            <a:pPr>
              <a:spcBef>
                <a:spcPct val="50000"/>
              </a:spcBef>
              <a:defRPr/>
            </a:pPr>
            <a:r>
              <a:rPr lang="cs-CZ" dirty="0" smtClean="0"/>
              <a:t>zakreslí </a:t>
            </a:r>
            <a:r>
              <a:rPr lang="cs-CZ" dirty="0"/>
              <a:t>se případné nálitky, jádra a známky. </a:t>
            </a:r>
          </a:p>
          <a:p>
            <a:pPr>
              <a:spcBef>
                <a:spcPct val="50000"/>
              </a:spcBef>
              <a:defRPr/>
            </a:pPr>
            <a:r>
              <a:rPr lang="cs-CZ" i="1" dirty="0" smtClean="0"/>
              <a:t>výkres </a:t>
            </a:r>
            <a:r>
              <a:rPr lang="cs-CZ" i="1" dirty="0"/>
              <a:t>modelového </a:t>
            </a:r>
            <a:r>
              <a:rPr lang="cs-CZ" i="1" dirty="0" smtClean="0"/>
              <a:t>zařízení - z</a:t>
            </a:r>
            <a:r>
              <a:rPr lang="cs-CZ" dirty="0" smtClean="0"/>
              <a:t>hotovuje </a:t>
            </a:r>
            <a:r>
              <a:rPr lang="cs-CZ" dirty="0"/>
              <a:t>se podle výkresu odlitku </a:t>
            </a:r>
            <a:r>
              <a:rPr lang="cs-CZ" dirty="0" smtClean="0"/>
              <a:t>⇒</a:t>
            </a:r>
            <a:r>
              <a:rPr lang="cs-CZ" dirty="0" smtClean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vyrobí se modely a jaderníky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7171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242D9F0-09CB-475C-8F43-5642252E8E63}" type="slidenum">
              <a:rPr lang="cs-CZ" smtClean="0"/>
              <a:pPr eaLnBrk="1" hangingPunct="1">
                <a:defRPr/>
              </a:pPr>
              <a:t>6</a:t>
            </a:fld>
            <a:r>
              <a:rPr lang="cs-CZ" smtClean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Zvyšování kvality odlitků</a:t>
            </a:r>
            <a:endParaRPr lang="cs-CZ" dirty="0"/>
          </a:p>
        </p:txBody>
      </p:sp>
      <p:sp>
        <p:nvSpPr>
          <p:cNvPr id="2867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samotné tlakové odlitky mohou vykazovat porozitu</a:t>
            </a:r>
          </a:p>
          <a:p>
            <a:r>
              <a:rPr lang="cs-CZ" altLang="cs-CZ" smtClean="0"/>
              <a:t>⇒ procesy zvyšující integritu dílů</a:t>
            </a:r>
          </a:p>
          <a:p>
            <a:pPr lvl="1"/>
            <a:r>
              <a:rPr lang="cs-CZ" altLang="cs-CZ" smtClean="0"/>
              <a:t>lití do vakuované formy (Vacuum Die Casting)</a:t>
            </a:r>
          </a:p>
          <a:p>
            <a:pPr lvl="1"/>
            <a:r>
              <a:rPr lang="cs-CZ" altLang="cs-CZ" smtClean="0"/>
              <a:t>Squeeze Casting</a:t>
            </a:r>
          </a:p>
          <a:p>
            <a:pPr lvl="1"/>
            <a:r>
              <a:rPr lang="cs-CZ" altLang="cs-CZ" smtClean="0"/>
              <a:t>Thixotropní lití (Semi-Solid Metalworking či ThixoCasting)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E7C731-08F4-4C11-8053-B0CF92050FBE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0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dirty="0" smtClean="0"/>
              <a:t>Lití s krystalizaci pod tlakem (metoda </a:t>
            </a:r>
            <a:r>
              <a:rPr lang="cs-CZ" sz="4000" dirty="0" err="1" smtClean="0"/>
              <a:t>Squeeze</a:t>
            </a:r>
            <a:r>
              <a:rPr lang="cs-CZ" sz="4000" dirty="0" smtClean="0"/>
              <a:t> casting)</a:t>
            </a:r>
            <a:endParaRPr lang="cs-CZ" sz="4000" dirty="0"/>
          </a:p>
        </p:txBody>
      </p:sp>
      <p:sp>
        <p:nvSpPr>
          <p:cNvPr id="3174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přímé vtlačování taveniny do dutiny formy</a:t>
            </a:r>
          </a:p>
          <a:p>
            <a:r>
              <a:rPr lang="cs-CZ" altLang="cs-CZ" smtClean="0"/>
              <a:t>tvářecí lis s dělenou ocelovou formou</a:t>
            </a:r>
          </a:p>
          <a:p>
            <a:r>
              <a:rPr lang="cs-CZ" altLang="cs-CZ" smtClean="0"/>
              <a:t>laminární plnění v dutině odlitku</a:t>
            </a:r>
          </a:p>
          <a:p>
            <a:r>
              <a:rPr lang="cs-CZ" altLang="cs-CZ" smtClean="0"/>
              <a:t>delší čas cyklu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49C360-4D9D-404D-92B8-9DEF2BC5B97C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378200"/>
            <a:ext cx="7769225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7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85668-D7C1-462F-8034-CEFFABD96E0F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3535363"/>
            <a:ext cx="3602037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695700"/>
            <a:ext cx="32067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Zástupný symbol pro obsah 4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smtClean="0"/>
              <a:t>metoda potlačuje vznik staženin nebo je rozptyluje do nepatrných velikostí ⇒ vhodné při výrobě odlitků s tepelnými uzly nebo rozdílnou tloušťkou stěn</a:t>
            </a:r>
          </a:p>
          <a:p>
            <a:r>
              <a:rPr lang="cs-CZ" altLang="cs-CZ" smtClean="0"/>
              <a:t>výrobní technologie tlakového odlitku bloku spalovacího motoru (Porsche – Boxter) ze slitiny AlSi9Cu3 se zalitými (infiltrace do Si) vložkami z kompozitního materiálu na bázi hliníku s 25 %  částic Si a 5 % výztužných vláken Al</a:t>
            </a:r>
            <a:r>
              <a:rPr lang="cs-CZ" altLang="cs-CZ" baseline="-25000" smtClean="0"/>
              <a:t>2</a:t>
            </a:r>
            <a:r>
              <a:rPr lang="cs-CZ" altLang="cs-CZ" smtClean="0"/>
              <a:t>O</a:t>
            </a:r>
            <a:r>
              <a:rPr lang="cs-CZ" altLang="cs-CZ" baseline="-25000" smtClean="0"/>
              <a:t>3</a:t>
            </a:r>
          </a:p>
          <a:p>
            <a:r>
              <a:rPr lang="cs-CZ" altLang="cs-CZ" smtClean="0"/>
              <a:t>odlišná mikrostruktura</a:t>
            </a:r>
          </a:p>
        </p:txBody>
      </p:sp>
    </p:spTree>
    <p:extLst>
      <p:ext uri="{BB962C8B-B14F-4D97-AF65-F5344CB8AC3E}">
        <p14:creationId xmlns:p14="http://schemas.microsoft.com/office/powerpoint/2010/main" val="23689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dirty="0" smtClean="0"/>
              <a:t>SEMI SOLID METALWORKING</a:t>
            </a:r>
            <a:endParaRPr lang="cs-CZ" sz="4000" dirty="0"/>
          </a:p>
        </p:txBody>
      </p:sp>
      <p:sp>
        <p:nvSpPr>
          <p:cNvPr id="3379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5472113"/>
          </a:xfrm>
        </p:spPr>
        <p:txBody>
          <a:bodyPr/>
          <a:lstStyle/>
          <a:p>
            <a:r>
              <a:rPr lang="cs-CZ" altLang="cs-CZ" smtClean="0"/>
              <a:t>metody polotuhého stavu – tixo lití (Thixocasting) a tixo formování (Thixoforming)</a:t>
            </a:r>
          </a:p>
          <a:p>
            <a:r>
              <a:rPr lang="cs-CZ" altLang="cs-CZ" smtClean="0"/>
              <a:t>metoda je založena na tixotropním stavu použitého materiálu ⇒ speciální slitiny označované ,,Thixalloy,, (např. AlSi10MgCu; při 578°C)</a:t>
            </a:r>
          </a:p>
          <a:p>
            <a:r>
              <a:rPr lang="cs-CZ" altLang="cs-CZ" smtClean="0"/>
              <a:t>dnes existují „tixoslitiny“ Al, Mg, Zn, Ti, Cu, Fe</a:t>
            </a:r>
          </a:p>
          <a:p>
            <a:r>
              <a:rPr lang="cs-CZ" altLang="cs-CZ" smtClean="0"/>
              <a:t>válcový polotovar se uřízne na patřičnou délku nutnou pro formování </a:t>
            </a:r>
            <a:r>
              <a:rPr lang="cs-CZ" altLang="cs-CZ" smtClean="0">
                <a:sym typeface="Wingdings" pitchFamily="2" charset="2"/>
              </a:rPr>
              <a:t> indukční ohřev </a:t>
            </a:r>
            <a:r>
              <a:rPr lang="cs-CZ" altLang="cs-CZ" smtClean="0"/>
              <a:t>vložení do formy </a:t>
            </a:r>
            <a:r>
              <a:rPr lang="cs-CZ" altLang="cs-CZ" smtClean="0">
                <a:sym typeface="Wingdings" pitchFamily="2" charset="2"/>
              </a:rPr>
              <a:t> „</a:t>
            </a:r>
            <a:r>
              <a:rPr lang="cs-CZ" altLang="cs-CZ" smtClean="0"/>
              <a:t>odlévání“ (tixocasting)- lisování (tixoforming)</a:t>
            </a:r>
          </a:p>
          <a:p>
            <a:r>
              <a:rPr lang="cs-CZ" altLang="cs-CZ" smtClean="0"/>
              <a:t>polotekutý stav obsahuje cca 55 % (cast) resp. 70% (forming) tuhé fáze. V tomto stavu se vkládají pomoci manipulátoru do komory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72168-6EC9-4E3A-B215-26F75EA44FCF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79513"/>
            <a:ext cx="46672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6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sah 4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r>
              <a:rPr lang="cs-CZ" altLang="cs-CZ" smtClean="0"/>
              <a:t>výsledkem je neporézní, velmi kompaktní odlitek s nepatrnými otřepy</a:t>
            </a:r>
          </a:p>
          <a:p>
            <a:r>
              <a:rPr lang="cs-CZ" altLang="cs-CZ" smtClean="0"/>
              <a:t>struktura se vyznačuje globulárním tvarem krystalů ⇒ příznivé mechanické vlastnosti v porovnání s klasickým odléváním</a:t>
            </a:r>
          </a:p>
          <a:p>
            <a:endParaRPr lang="cs-CZ" altLang="cs-CZ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12E4E-2EFE-417C-A30A-2CA98DF14AA7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57450"/>
            <a:ext cx="7010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 altLang="cs-CZ" smtClean="0"/>
              <a:t>srovnání tixoformingu a tixocastingu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886A7-315E-4C69-84E7-AE7E984EB31F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150938"/>
            <a:ext cx="82486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9424"/>
          </a:xfrm>
        </p:spPr>
        <p:txBody>
          <a:bodyPr/>
          <a:lstStyle/>
          <a:p>
            <a:r>
              <a:rPr lang="cs-CZ" sz="3600" dirty="0" smtClean="0"/>
              <a:t>Návrh odlitku – omezení vad</a:t>
            </a:r>
            <a:endParaRPr lang="cs-CZ" sz="3600" dirty="0"/>
          </a:p>
        </p:txBody>
      </p:sp>
      <p:sp>
        <p:nvSpPr>
          <p:cNvPr id="41986" name="Zástupný symbol pro obsah 1"/>
          <p:cNvSpPr>
            <a:spLocks noGrp="1"/>
          </p:cNvSpPr>
          <p:nvPr>
            <p:ph idx="1"/>
          </p:nvPr>
        </p:nvSpPr>
        <p:spPr>
          <a:xfrm>
            <a:off x="379413" y="961292"/>
            <a:ext cx="8229600" cy="5152171"/>
          </a:xfrm>
        </p:spPr>
        <p:txBody>
          <a:bodyPr/>
          <a:lstStyle/>
          <a:p>
            <a:r>
              <a:rPr lang="cs-CZ" altLang="cs-CZ" dirty="0" smtClean="0"/>
              <a:t>doplnění úbytku objemu při tuhnutí „</a:t>
            </a:r>
            <a:r>
              <a:rPr lang="cs-CZ" altLang="cs-CZ" b="1" i="1" dirty="0" smtClean="0"/>
              <a:t>nálitkem</a:t>
            </a:r>
            <a:r>
              <a:rPr lang="cs-CZ" altLang="cs-CZ" dirty="0" smtClean="0"/>
              <a:t>“ (do formy </a:t>
            </a:r>
            <a:r>
              <a:rPr lang="cs-CZ" altLang="cs-CZ" dirty="0" err="1" smtClean="0"/>
              <a:t>nalijem</a:t>
            </a:r>
            <a:r>
              <a:rPr lang="cs-CZ" altLang="cs-CZ" dirty="0" smtClean="0"/>
              <a:t> větší objem tekuté slitiny, než je objem odlitku</a:t>
            </a:r>
          </a:p>
          <a:p>
            <a:r>
              <a:rPr lang="cs-CZ" altLang="cs-CZ" b="1" i="1" dirty="0" smtClean="0"/>
              <a:t>nálitek</a:t>
            </a:r>
            <a:r>
              <a:rPr lang="cs-CZ" altLang="cs-CZ" dirty="0" smtClean="0"/>
              <a:t> = zásobník tekutého kovu, ze kterého se doplňuje úbytek objemu ⇒ staženina se musí soustředit v nálitku </a:t>
            </a:r>
          </a:p>
          <a:p>
            <a:r>
              <a:rPr lang="cs-CZ" altLang="cs-CZ" b="1" i="1" dirty="0" smtClean="0"/>
              <a:t>tepelný uzel</a:t>
            </a:r>
            <a:r>
              <a:rPr lang="cs-CZ" altLang="cs-CZ" dirty="0" smtClean="0"/>
              <a:t> = místo, kde je proti okolním stěnám nashromážděn větší objem kovu tuhnoucí později</a:t>
            </a:r>
          </a:p>
          <a:p>
            <a:r>
              <a:rPr lang="cs-CZ" altLang="cs-CZ" dirty="0" smtClean="0"/>
              <a:t>v tepelných uzlech se tvoří staženiny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3A3BBB-D8BB-4C81-85EF-06EC7D22DF51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121150"/>
            <a:ext cx="368935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121150"/>
            <a:ext cx="24003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5332413"/>
            <a:ext cx="24098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louk 6"/>
          <p:cNvSpPr/>
          <p:nvPr/>
        </p:nvSpPr>
        <p:spPr>
          <a:xfrm>
            <a:off x="4800600" y="4635500"/>
            <a:ext cx="3276600" cy="1625600"/>
          </a:xfrm>
          <a:prstGeom prst="arc">
            <a:avLst>
              <a:gd name="adj1" fmla="val 15971749"/>
              <a:gd name="adj2" fmla="val 21375556"/>
            </a:avLst>
          </a:prstGeom>
          <a:noFill/>
          <a:ln w="104775" cap="sq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8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sah 1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5899150"/>
          </a:xfrm>
        </p:spPr>
        <p:txBody>
          <a:bodyPr/>
          <a:lstStyle/>
          <a:p>
            <a:endParaRPr lang="cs-CZ" altLang="cs-CZ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6FD1A-AA66-493C-81B2-F2DB4EF1F84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914400"/>
            <a:ext cx="6243638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TextovéPole 3"/>
          <p:cNvSpPr txBox="1">
            <a:spLocks noChangeArrowheads="1"/>
          </p:cNvSpPr>
          <p:nvPr/>
        </p:nvSpPr>
        <p:spPr bwMode="auto">
          <a:xfrm>
            <a:off x="1955800" y="5432425"/>
            <a:ext cx="5200650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a) bez chladítka, b) vnější tvarové, c) vnější ploché, d) vnější ploché a tvarové,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itchFamily="34" charset="0"/>
              </a:rPr>
              <a:t>e) vnitřní (podkováky), f) vnitřní (skoby)</a:t>
            </a:r>
          </a:p>
        </p:txBody>
      </p:sp>
    </p:spTree>
    <p:extLst>
      <p:ext uri="{BB962C8B-B14F-4D97-AF65-F5344CB8AC3E}">
        <p14:creationId xmlns:p14="http://schemas.microsoft.com/office/powerpoint/2010/main" val="18304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6894AFE-95F3-4929-AB3F-764F43F869DF}" type="slidenum">
              <a:rPr lang="cs-CZ" smtClean="0"/>
              <a:pPr eaLnBrk="1" hangingPunct="1">
                <a:defRPr/>
              </a:pPr>
              <a:t>7</a:t>
            </a:fld>
            <a:endParaRPr lang="cs-CZ" smtClean="0"/>
          </a:p>
        </p:txBody>
      </p: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376237" y="287338"/>
            <a:ext cx="8767763" cy="6481762"/>
            <a:chOff x="123792" y="286560"/>
            <a:chExt cx="8767289" cy="6481977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92" y="286560"/>
              <a:ext cx="8767289" cy="6481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4" name="Text Box 7"/>
            <p:cNvSpPr txBox="1">
              <a:spLocks noChangeArrowheads="1"/>
            </p:cNvSpPr>
            <p:nvPr/>
          </p:nvSpPr>
          <p:spPr bwMode="auto">
            <a:xfrm>
              <a:off x="6011863" y="5876925"/>
              <a:ext cx="2736850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Ø"/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7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rgbClr val="000000"/>
                  </a:solidFill>
                  <a:latin typeface="Arial" pitchFamily="34" charset="0"/>
                </a:rPr>
                <a:t>a) výkres dílce b) výkres modelu c) modelové zařízení d) složená dvoudílná písková forma</a:t>
              </a:r>
              <a:r>
                <a:rPr lang="cs-CZ" altLang="cs-CZ" sz="1800">
                  <a:solidFill>
                    <a:srgbClr val="000000"/>
                  </a:solidFill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Netrvalé formy</a:t>
            </a:r>
            <a:endParaRPr lang="cs-CZ" dirty="0"/>
          </a:p>
        </p:txBody>
      </p:sp>
      <p:sp>
        <p:nvSpPr>
          <p:cNvPr id="1331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82675"/>
            <a:ext cx="8229600" cy="5043488"/>
          </a:xfrm>
        </p:spPr>
        <p:txBody>
          <a:bodyPr/>
          <a:lstStyle/>
          <a:p>
            <a:r>
              <a:rPr lang="cs-CZ" altLang="cs-CZ" b="1" i="1" smtClean="0"/>
              <a:t>Modelové zařízení </a:t>
            </a:r>
            <a:r>
              <a:rPr lang="cs-CZ" altLang="cs-CZ" smtClean="0"/>
              <a:t>je definováno jako soubor účelového nářadí, jehož pomocí jsou vytvářeny dutiny a funkční plochy ve formě</a:t>
            </a:r>
          </a:p>
          <a:p>
            <a:r>
              <a:rPr lang="cs-CZ" altLang="cs-CZ" smtClean="0"/>
              <a:t>pro formování tvarově jednodušších odlitků postačí mnohdy samotný </a:t>
            </a:r>
            <a:r>
              <a:rPr lang="cs-CZ" altLang="cs-CZ" i="1" smtClean="0"/>
              <a:t>model</a:t>
            </a:r>
            <a:r>
              <a:rPr lang="cs-CZ" altLang="cs-CZ" smtClean="0"/>
              <a:t> nebo </a:t>
            </a:r>
            <a:r>
              <a:rPr lang="cs-CZ" altLang="cs-CZ" i="1" smtClean="0"/>
              <a:t>šablona</a:t>
            </a:r>
          </a:p>
          <a:p>
            <a:r>
              <a:rPr lang="cs-CZ" altLang="cs-CZ" smtClean="0"/>
              <a:t>u složitějších odlitků se modely upevňují na </a:t>
            </a:r>
            <a:r>
              <a:rPr lang="cs-CZ" altLang="cs-CZ" i="1" smtClean="0"/>
              <a:t>modelové desky</a:t>
            </a:r>
            <a:r>
              <a:rPr lang="cs-CZ" altLang="cs-CZ" smtClean="0"/>
              <a:t>, používají se </a:t>
            </a:r>
            <a:r>
              <a:rPr lang="cs-CZ" altLang="cs-CZ" i="1" smtClean="0"/>
              <a:t>jaderníky</a:t>
            </a:r>
            <a:r>
              <a:rPr lang="cs-CZ" altLang="cs-CZ" smtClean="0"/>
              <a:t> nebo jiné pomůcky pro vytvoření co nejvěrnějšího tvaru formovací směsi ve formě</a:t>
            </a:r>
          </a:p>
          <a:p>
            <a:r>
              <a:rPr lang="cs-CZ" altLang="cs-CZ" smtClean="0"/>
              <a:t>modelové zařízení je značně nákladné a jeho cena se promítá plně do ceny odlitku</a:t>
            </a:r>
          </a:p>
          <a:p>
            <a:r>
              <a:rPr lang="cs-CZ" altLang="cs-CZ" smtClean="0"/>
              <a:t>čím kvalitnější a dražší je modelové zařízení, tím nižší jsou pak náklady na formování a obrábění</a:t>
            </a:r>
          </a:p>
        </p:txBody>
      </p:sp>
      <p:sp>
        <p:nvSpPr>
          <p:cNvPr id="13316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8ABA2E2-E619-4021-8513-EF52BE7E2FFB}" type="slidenum">
              <a:rPr lang="cs-CZ" smtClean="0"/>
              <a:pPr eaLnBrk="1" hangingPunct="1">
                <a:defRPr/>
              </a:pPr>
              <a:t>8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713"/>
            <a:ext cx="8229600" cy="6583362"/>
          </a:xfrm>
        </p:spPr>
        <p:txBody>
          <a:bodyPr/>
          <a:lstStyle/>
          <a:p>
            <a:r>
              <a:rPr lang="cs-CZ" altLang="cs-CZ" b="1" smtClean="0"/>
              <a:t>model </a:t>
            </a:r>
            <a:r>
              <a:rPr lang="cs-CZ" altLang="cs-CZ" smtClean="0"/>
              <a:t>- základní pomůckou pro výrobu forem</a:t>
            </a:r>
          </a:p>
          <a:p>
            <a:r>
              <a:rPr lang="cs-CZ" altLang="cs-CZ" smtClean="0"/>
              <a:t>jeho tvar odpovídá vnějšímu obrysu odlitku zvětšenému o známky pro jádra, případně o nálitky</a:t>
            </a:r>
          </a:p>
          <a:p>
            <a:r>
              <a:rPr lang="cs-CZ" altLang="cs-CZ" smtClean="0"/>
              <a:t>dělený či nedělený</a:t>
            </a:r>
          </a:p>
          <a:p>
            <a:r>
              <a:rPr lang="cs-CZ" altLang="cs-CZ" smtClean="0"/>
              <a:t>model musí být úkosován (vyjmutí z formy)</a:t>
            </a:r>
          </a:p>
          <a:p>
            <a:r>
              <a:rPr lang="cs-CZ" altLang="cs-CZ" smtClean="0"/>
              <a:t>dělené modely spojeny v dělicí rovině spojovacími čepy jednoznačně zajišťujícími poloha obou polovin</a:t>
            </a:r>
          </a:p>
          <a:p>
            <a:r>
              <a:rPr lang="cs-CZ" altLang="cs-CZ" smtClean="0"/>
              <a:t>kusová výroba, menší série a rozměrné odlitky ⇒ </a:t>
            </a:r>
            <a:r>
              <a:rPr lang="cs-CZ" altLang="cs-CZ" i="1" smtClean="0"/>
              <a:t>modely za dřeva</a:t>
            </a:r>
            <a:endParaRPr lang="cs-CZ" altLang="cs-CZ" smtClean="0"/>
          </a:p>
          <a:p>
            <a:r>
              <a:rPr lang="cs-CZ" altLang="cs-CZ" i="1" smtClean="0"/>
              <a:t>kovové modely </a:t>
            </a:r>
            <a:r>
              <a:rPr lang="cs-CZ" altLang="cs-CZ" smtClean="0"/>
              <a:t>- trvanlivější a dražší; vhodné pro velké série drobných a středních odlitků</a:t>
            </a:r>
          </a:p>
          <a:p>
            <a:r>
              <a:rPr lang="cs-CZ" altLang="cs-CZ" smtClean="0"/>
              <a:t>rozměr modelu vychází z rozměru dílce je větší o přídavky</a:t>
            </a:r>
          </a:p>
          <a:p>
            <a:pPr lvl="1"/>
            <a:r>
              <a:rPr lang="cs-CZ" altLang="cs-CZ" smtClean="0"/>
              <a:t>přídavek na obrábění</a:t>
            </a:r>
          </a:p>
          <a:p>
            <a:pPr lvl="1"/>
            <a:r>
              <a:rPr lang="cs-CZ" altLang="cs-CZ" smtClean="0"/>
              <a:t>úkosy</a:t>
            </a:r>
          </a:p>
          <a:p>
            <a:pPr lvl="1"/>
            <a:r>
              <a:rPr lang="cs-CZ" altLang="cs-CZ" smtClean="0"/>
              <a:t>přídavek na smrštění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1433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19FD7EB-6BC9-43BA-AAF8-B4A33696B857}" type="slidenum">
              <a:rPr lang="cs-CZ" smtClean="0"/>
              <a:pPr eaLnBrk="1" hangingPunct="1">
                <a:defRPr/>
              </a:pPr>
              <a:t>9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21219</TotalTime>
  <Words>3578</Words>
  <Application>Microsoft Office PowerPoint</Application>
  <PresentationFormat>Předvádění na obrazovce (4:3)</PresentationFormat>
  <Paragraphs>516</Paragraphs>
  <Slides>67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5" baseType="lpstr">
      <vt:lpstr>Arial</vt:lpstr>
      <vt:lpstr>Bookman Old Style</vt:lpstr>
      <vt:lpstr>Wingdings</vt:lpstr>
      <vt:lpstr>Times New Roman</vt:lpstr>
      <vt:lpstr>Geneva CE</vt:lpstr>
      <vt:lpstr>Times</vt:lpstr>
      <vt:lpstr>Symbol</vt:lpstr>
      <vt:lpstr>Výchozí návrh</vt:lpstr>
      <vt:lpstr>Odlévání kovů do netrvalých forem</vt:lpstr>
      <vt:lpstr>Vlastnosti kovů pro odlévání</vt:lpstr>
      <vt:lpstr>Prezentace aplikace PowerPoint</vt:lpstr>
      <vt:lpstr>Prezentace aplikace PowerPoint</vt:lpstr>
      <vt:lpstr>Slévání</vt:lpstr>
      <vt:lpstr>Prezentace aplikace PowerPoint</vt:lpstr>
      <vt:lpstr>Prezentace aplikace PowerPoint</vt:lpstr>
      <vt:lpstr>Netrvalé formy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terminologie dělené netrvalé formy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Výroba forem šablonováním</vt:lpstr>
      <vt:lpstr>Prezentace aplikace PowerPoint</vt:lpstr>
      <vt:lpstr>Prezentace aplikace PowerPoint</vt:lpstr>
      <vt:lpstr>Prezentace aplikace PowerPoint</vt:lpstr>
      <vt:lpstr>Metoda ztraceného vosku </vt:lpstr>
      <vt:lpstr>Metoda ztraceného vosku  – výrobní operace</vt:lpstr>
      <vt:lpstr>Prezentace aplikace PowerPoint</vt:lpstr>
      <vt:lpstr>Prezentace aplikace PowerPoint</vt:lpstr>
      <vt:lpstr>Prezentace aplikace PowerPoint</vt:lpstr>
      <vt:lpstr>Prezentace aplikace PowerPoint</vt:lpstr>
      <vt:lpstr>Formování na spalitelný model (Lost Foam)</vt:lpstr>
      <vt:lpstr>Prezentace aplikace PowerPoint</vt:lpstr>
      <vt:lpstr>Prezentace aplikace PowerPoint</vt:lpstr>
      <vt:lpstr>Odlévání kovů do trvalých forem</vt:lpstr>
      <vt:lpstr>Prezentace aplikace PowerPoint</vt:lpstr>
      <vt:lpstr>Kokilové lití</vt:lpstr>
      <vt:lpstr>Prezentace aplikace PowerPoint</vt:lpstr>
      <vt:lpstr>Odstředivé lití</vt:lpstr>
      <vt:lpstr>Prezentace aplikace PowerPoint</vt:lpstr>
      <vt:lpstr>Prezentace aplikace PowerPoint</vt:lpstr>
      <vt:lpstr>Prezentace aplikace PowerPoint</vt:lpstr>
      <vt:lpstr>Nízkotlaké lití</vt:lpstr>
      <vt:lpstr>Prezentace aplikace PowerPoint</vt:lpstr>
      <vt:lpstr>Tlakové lití</vt:lpstr>
      <vt:lpstr>Prezentace aplikace PowerPoint</vt:lpstr>
      <vt:lpstr>Prezentace aplikace PowerPoint</vt:lpstr>
      <vt:lpstr>Oblast využití tlakového lití</vt:lpstr>
      <vt:lpstr>Prezentace aplikace PowerPoint</vt:lpstr>
      <vt:lpstr>Forma pro tlakové lití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Zvyšování kvality odlitků</vt:lpstr>
      <vt:lpstr>Lití s krystalizaci pod tlakem (metoda Squeeze casting)</vt:lpstr>
      <vt:lpstr>Prezentace aplikace PowerPoint</vt:lpstr>
      <vt:lpstr>SEMI SOLID METALWORKING</vt:lpstr>
      <vt:lpstr>Prezentace aplikace PowerPoint</vt:lpstr>
      <vt:lpstr>Prezentace aplikace PowerPoint</vt:lpstr>
      <vt:lpstr>Návrh odlitku – omezení vad</vt:lpstr>
      <vt:lpstr>Prezentace aplikace PowerPoint</vt:lpstr>
    </vt:vector>
  </TitlesOfParts>
  <Company>UPa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Slévání - netrvalé formy</dc:title>
  <dc:creator>UPa</dc:creator>
  <cp:lastModifiedBy>support_0</cp:lastModifiedBy>
  <cp:revision>109</cp:revision>
  <dcterms:created xsi:type="dcterms:W3CDTF">2007-10-26T07:08:32Z</dcterms:created>
  <dcterms:modified xsi:type="dcterms:W3CDTF">2015-03-02T21:40:09Z</dcterms:modified>
</cp:coreProperties>
</file>