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50"/>
  </p:notesMasterIdLst>
  <p:handoutMasterIdLst>
    <p:handoutMasterId r:id="rId51"/>
  </p:handoutMasterIdLst>
  <p:sldIdLst>
    <p:sldId id="256" r:id="rId2"/>
    <p:sldId id="317" r:id="rId3"/>
    <p:sldId id="257" r:id="rId4"/>
    <p:sldId id="343" r:id="rId5"/>
    <p:sldId id="279" r:id="rId6"/>
    <p:sldId id="281" r:id="rId7"/>
    <p:sldId id="358" r:id="rId8"/>
    <p:sldId id="282" r:id="rId9"/>
    <p:sldId id="283" r:id="rId10"/>
    <p:sldId id="284" r:id="rId11"/>
    <p:sldId id="285" r:id="rId12"/>
    <p:sldId id="326" r:id="rId13"/>
    <p:sldId id="288" r:id="rId14"/>
    <p:sldId id="322" r:id="rId15"/>
    <p:sldId id="345" r:id="rId16"/>
    <p:sldId id="348" r:id="rId17"/>
    <p:sldId id="346" r:id="rId18"/>
    <p:sldId id="359" r:id="rId19"/>
    <p:sldId id="360" r:id="rId20"/>
    <p:sldId id="347" r:id="rId21"/>
    <p:sldId id="363" r:id="rId22"/>
    <p:sldId id="364" r:id="rId23"/>
    <p:sldId id="366" r:id="rId24"/>
    <p:sldId id="357" r:id="rId25"/>
    <p:sldId id="367" r:id="rId26"/>
    <p:sldId id="368" r:id="rId27"/>
    <p:sldId id="369" r:id="rId28"/>
    <p:sldId id="365" r:id="rId29"/>
    <p:sldId id="370" r:id="rId30"/>
    <p:sldId id="371" r:id="rId31"/>
    <p:sldId id="373" r:id="rId32"/>
    <p:sldId id="372" r:id="rId33"/>
    <p:sldId id="350" r:id="rId34"/>
    <p:sldId id="351" r:id="rId35"/>
    <p:sldId id="374" r:id="rId36"/>
    <p:sldId id="375" r:id="rId37"/>
    <p:sldId id="376" r:id="rId38"/>
    <p:sldId id="377" r:id="rId39"/>
    <p:sldId id="378" r:id="rId40"/>
    <p:sldId id="379" r:id="rId41"/>
    <p:sldId id="295" r:id="rId42"/>
    <p:sldId id="296" r:id="rId43"/>
    <p:sldId id="315" r:id="rId44"/>
    <p:sldId id="297" r:id="rId45"/>
    <p:sldId id="298" r:id="rId46"/>
    <p:sldId id="341" r:id="rId47"/>
    <p:sldId id="333" r:id="rId48"/>
    <p:sldId id="334" r:id="rId4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Úvod" id="{F2F3B776-1D19-48B2-AB50-1AA5D7F46135}">
          <p14:sldIdLst>
            <p14:sldId id="256"/>
            <p14:sldId id="317"/>
            <p14:sldId id="257"/>
          </p14:sldIdLst>
        </p14:section>
        <p14:section name="Hlavní část" id="{E3FAA959-698A-4F2C-899B-41BE1C50220C}">
          <p14:sldIdLst>
            <p14:sldId id="343"/>
            <p14:sldId id="279"/>
            <p14:sldId id="281"/>
            <p14:sldId id="358"/>
            <p14:sldId id="282"/>
            <p14:sldId id="283"/>
            <p14:sldId id="284"/>
            <p14:sldId id="285"/>
            <p14:sldId id="326"/>
            <p14:sldId id="288"/>
            <p14:sldId id="322"/>
            <p14:sldId id="345"/>
            <p14:sldId id="348"/>
            <p14:sldId id="346"/>
            <p14:sldId id="359"/>
            <p14:sldId id="360"/>
            <p14:sldId id="347"/>
            <p14:sldId id="363"/>
            <p14:sldId id="364"/>
            <p14:sldId id="366"/>
            <p14:sldId id="357"/>
            <p14:sldId id="367"/>
            <p14:sldId id="368"/>
            <p14:sldId id="369"/>
            <p14:sldId id="365"/>
            <p14:sldId id="370"/>
            <p14:sldId id="371"/>
            <p14:sldId id="373"/>
            <p14:sldId id="372"/>
            <p14:sldId id="350"/>
            <p14:sldId id="351"/>
            <p14:sldId id="374"/>
            <p14:sldId id="375"/>
            <p14:sldId id="376"/>
            <p14:sldId id="377"/>
            <p14:sldId id="378"/>
            <p14:sldId id="379"/>
            <p14:sldId id="295"/>
            <p14:sldId id="296"/>
            <p14:sldId id="315"/>
            <p14:sldId id="297"/>
            <p14:sldId id="298"/>
            <p14:sldId id="341"/>
          </p14:sldIdLst>
        </p14:section>
        <p14:section name="Závěr" id="{A3FDD427-37F2-4AE6-97C2-D1A1639AA074}">
          <p14:sldIdLst>
            <p14:sldId id="333"/>
            <p14:sldId id="33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60D"/>
    <a:srgbClr val="0146A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50" autoAdjust="0"/>
    <p:restoredTop sz="88377" autoAdjust="0"/>
  </p:normalViewPr>
  <p:slideViewPr>
    <p:cSldViewPr>
      <p:cViewPr varScale="1">
        <p:scale>
          <a:sx n="114" d="100"/>
          <a:sy n="114" d="100"/>
        </p:scale>
        <p:origin x="-147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Martin\Dropbox\Downloads\cz13_511000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C:\Users\Martin\Dropbox\Downloads\cz13_511000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C:\Users\Martin\Dropbox\Downloads\cz13_51100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Přeprava cestujících v mil. cestujících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30"/>
      <c:rotY val="29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1524392751827155"/>
          <c:w val="0.97178091323186311"/>
          <c:h val="0.62684106527846117"/>
        </c:manualLayout>
      </c:layout>
      <c:pie3DChart>
        <c:varyColors val="1"/>
        <c:ser>
          <c:idx val="0"/>
          <c:order val="0"/>
          <c:explosion val="15"/>
          <c:dPt>
            <c:idx val="0"/>
            <c:bubble3D val="0"/>
            <c:spPr>
              <a:solidFill>
                <a:srgbClr val="0146AE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0"/>
                  <c:y val="0.1902037363891109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5867496204125467E-2"/>
                  <c:y val="0.2072369068120162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1141354664296557E-2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9988519794096951"/>
                  <c:y val="4.258292605726363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'511'!$A$5:$A$8</c:f>
              <c:strCache>
                <c:ptCount val="4"/>
                <c:pt idx="0">
                  <c:v>Železniční doprava</c:v>
                </c:pt>
                <c:pt idx="1">
                  <c:v>Autobusová doprava</c:v>
                </c:pt>
                <c:pt idx="2">
                  <c:v>Letecká doprava</c:v>
                </c:pt>
                <c:pt idx="3">
                  <c:v>Vodní doprava</c:v>
                </c:pt>
              </c:strCache>
            </c:strRef>
          </c:cat>
          <c:val>
            <c:numRef>
              <c:f>'511'!$G$5:$G$8</c:f>
              <c:numCache>
                <c:formatCode>#,##0.000_)</c:formatCode>
                <c:ptCount val="4"/>
                <c:pt idx="0">
                  <c:v>174.48626300000001</c:v>
                </c:pt>
                <c:pt idx="1">
                  <c:v>337.97841</c:v>
                </c:pt>
                <c:pt idx="2">
                  <c:v>6.1549900000000006</c:v>
                </c:pt>
                <c:pt idx="3">
                  <c:v>1.084057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0146AE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</c:dPt>
          <c:dPt>
            <c:idx val="3"/>
            <c:invertIfNegative val="0"/>
            <c:bubble3D val="0"/>
            <c:spPr>
              <a:solidFill>
                <a:srgbClr val="FF860D"/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p3d/>
            </c:spPr>
          </c:dPt>
          <c:dPt>
            <c:idx val="5"/>
            <c:invertIfNegative val="0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ffectLst/>
              <a:sp3d/>
            </c:spPr>
          </c:dPt>
          <c:cat>
            <c:strRef>
              <c:f>'511'!$F$26:$F$31</c:f>
              <c:strCache>
                <c:ptCount val="6"/>
                <c:pt idx="0">
                  <c:v>Železniční</c:v>
                </c:pt>
                <c:pt idx="1">
                  <c:v>Autobusová</c:v>
                </c:pt>
                <c:pt idx="2">
                  <c:v>Vodní</c:v>
                </c:pt>
                <c:pt idx="3">
                  <c:v>MHD</c:v>
                </c:pt>
                <c:pt idx="4">
                  <c:v>VD průměr</c:v>
                </c:pt>
                <c:pt idx="5">
                  <c:v>IAD</c:v>
                </c:pt>
              </c:strCache>
            </c:strRef>
          </c:cat>
          <c:val>
            <c:numRef>
              <c:f>'511'!$G$26:$G$31</c:f>
              <c:numCache>
                <c:formatCode>General</c:formatCode>
                <c:ptCount val="6"/>
                <c:pt idx="0">
                  <c:v>43.559864652497026</c:v>
                </c:pt>
                <c:pt idx="1">
                  <c:v>26.704570419157839</c:v>
                </c:pt>
                <c:pt idx="2">
                  <c:v>14.929999999999998</c:v>
                </c:pt>
                <c:pt idx="3">
                  <c:v>7.4895085588072901</c:v>
                </c:pt>
                <c:pt idx="4">
                  <c:v>15.790542716102008</c:v>
                </c:pt>
                <c:pt idx="5">
                  <c:v>32.164179104477611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9141888"/>
        <c:axId val="104944128"/>
        <c:axId val="0"/>
      </c:bar3DChart>
      <c:catAx>
        <c:axId val="119141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4944128"/>
        <c:crosses val="autoZero"/>
        <c:auto val="1"/>
        <c:lblAlgn val="ctr"/>
        <c:lblOffset val="100"/>
        <c:noMultiLvlLbl val="0"/>
      </c:catAx>
      <c:valAx>
        <c:axId val="104944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9141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cs-CZ" sz="2400" b="1"/>
              <a:t>Přepravní výkon v mil. oskm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30"/>
      <c:rotY val="103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15"/>
          <c:dPt>
            <c:idx val="0"/>
            <c:bubble3D val="0"/>
            <c:spPr>
              <a:solidFill>
                <a:srgbClr val="0146AE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0.1316514310909899"/>
                  <c:y val="-6.23616303124886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0404225919342295E-2"/>
                  <c:y val="-0.283251901977004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3518836448727919"/>
                  <c:y val="2.28828577400045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7764883762915232E-2"/>
                  <c:y val="-0.103499900505233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'511'!$A$5:$A$8</c:f>
              <c:strCache>
                <c:ptCount val="4"/>
                <c:pt idx="0">
                  <c:v>Železniční doprava</c:v>
                </c:pt>
                <c:pt idx="1">
                  <c:v>Autobusová doprava</c:v>
                </c:pt>
                <c:pt idx="2">
                  <c:v>Letecká doprava</c:v>
                </c:pt>
                <c:pt idx="3">
                  <c:v>Vodní doprava</c:v>
                </c:pt>
              </c:strCache>
            </c:strRef>
          </c:cat>
          <c:val>
            <c:numRef>
              <c:f>'511'!$G$14:$G$17</c:f>
              <c:numCache>
                <c:formatCode>#,##0.0_)</c:formatCode>
                <c:ptCount val="4"/>
                <c:pt idx="0">
                  <c:v>7600.598</c:v>
                </c:pt>
                <c:pt idx="1">
                  <c:v>9025.5682500000003</c:v>
                </c:pt>
                <c:pt idx="2">
                  <c:v>9603.8599999999988</c:v>
                </c:pt>
                <c:pt idx="3">
                  <c:v>16.184971009999998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cs-CZ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C366E-DE7B-499D-B96C-455ACCB12B8B}" type="datetimeFigureOut">
              <a:rPr lang="cs-CZ" smtClean="0"/>
              <a:t>17.3.2015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FC837-84A4-4F98-A36D-15FF7B1BB7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51627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AB1A6-E826-4F15-84CF-1C7937A04D18}" type="datetimeFigureOut">
              <a:rPr lang="cs-CZ" smtClean="0"/>
              <a:t>17.3.2015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8803F-18AC-4DD1-A50D-079ECF62D9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5221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Kdo z</a:t>
            </a:r>
            <a:r>
              <a:rPr lang="cs-CZ" baseline="0" dirty="0" smtClean="0"/>
              <a:t> vás přijel veřejnou dopravou?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8803F-18AC-4DD1-A50D-079ECF62D9C8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72007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8803F-18AC-4DD1-A50D-079ECF62D9C8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72133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Public transport contracts are concluded between authorities competent in providing of public transport services and public transport operators in situation</a:t>
            </a:r>
            <a:endParaRPr lang="cs-CZ" dirty="0" smtClean="0"/>
          </a:p>
          <a:p>
            <a:r>
              <a:rPr lang="cs-CZ" dirty="0" smtClean="0"/>
              <a:t>V čem je to čertovo</a:t>
            </a:r>
            <a:r>
              <a:rPr lang="cs-CZ" baseline="0" dirty="0" smtClean="0"/>
              <a:t> kopýtko?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8803F-18AC-4DD1-A50D-079ECF62D9C8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6817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A kdo o té</a:t>
            </a:r>
            <a:r>
              <a:rPr lang="cs-CZ" baseline="0" dirty="0" smtClean="0"/>
              <a:t> DO rozhoduje -&gt; tzv. KA</a:t>
            </a:r>
          </a:p>
          <a:p>
            <a:r>
              <a:rPr lang="cs-CZ" baseline="0" dirty="0" smtClean="0"/>
              <a:t>Stát prostřednictvím své organizační složky, organizační složkou MDČR</a:t>
            </a:r>
          </a:p>
          <a:p>
            <a:r>
              <a:rPr lang="cs-CZ" baseline="0" dirty="0" smtClean="0"/>
              <a:t>Město Blovice, Kašperské Hory, obce Ptení, Chanovice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8803F-18AC-4DD1-A50D-079ECF62D9C8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6817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Skupování</a:t>
            </a:r>
            <a:r>
              <a:rPr lang="cs-CZ" baseline="0" dirty="0" smtClean="0"/>
              <a:t> malých dopravců  nadnárodními – mají hned zkušenosti s provozem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8803F-18AC-4DD1-A50D-079ECF62D9C8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6573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8803F-18AC-4DD1-A50D-079ECF62D9C8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2976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Zweckverband</a:t>
            </a:r>
            <a:r>
              <a:rPr lang="cs-CZ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Verkehrsverbund</a:t>
            </a:r>
            <a:r>
              <a:rPr lang="cs-CZ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Oberlausitz-Niederschlesien</a:t>
            </a:r>
            <a:r>
              <a:rPr lang="cs-CZ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(ZVON)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8803F-18AC-4DD1-A50D-079ECF62D9C8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13652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18, 45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8803F-18AC-4DD1-A50D-079ECF62D9C8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91470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8803F-18AC-4DD1-A50D-079ECF62D9C8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86493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2007</a:t>
            </a:r>
            <a:r>
              <a:rPr lang="cs-CZ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EC na podnikatelské riziko s příplatkem</a:t>
            </a:r>
          </a:p>
          <a:p>
            <a:r>
              <a:rPr lang="cs-CZ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2011 IC Ostravan, Hutník, </a:t>
            </a:r>
            <a:r>
              <a:rPr lang="cs-CZ" sz="1200" b="1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Helfštýn</a:t>
            </a:r>
            <a:r>
              <a:rPr lang="cs-CZ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EC Polonia, </a:t>
            </a:r>
            <a:r>
              <a:rPr lang="cs-CZ" sz="1200" b="1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Sobieski</a:t>
            </a:r>
            <a:r>
              <a:rPr lang="cs-CZ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Moravia a Praha do Bohumína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8803F-18AC-4DD1-A50D-079ECF62D9C8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86493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ČD ztrátovost</a:t>
            </a:r>
            <a:r>
              <a:rPr lang="cs-CZ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225, náklady 260 – nechtěly zveřejnit, Žaluda 159 v 2012</a:t>
            </a:r>
          </a:p>
          <a:p>
            <a:r>
              <a:rPr lang="cs-CZ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Nabídky 188</a:t>
            </a:r>
          </a:p>
          <a:p>
            <a:r>
              <a:rPr lang="cs-CZ" sz="1200" b="1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Stanjura</a:t>
            </a:r>
            <a:r>
              <a:rPr lang="cs-CZ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-&gt; Žák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8803F-18AC-4DD1-A50D-079ECF62D9C8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8649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Na konci bude prostor pro dotazy,</a:t>
            </a:r>
            <a:r>
              <a:rPr lang="cs-CZ" baseline="0" dirty="0" smtClean="0"/>
              <a:t> ale lépe se ptát hned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8803F-18AC-4DD1-A50D-079ECF62D9C8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15584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Snaha pod deštník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8803F-18AC-4DD1-A50D-079ECF62D9C8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86493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105, 160 ČD</a:t>
            </a:r>
          </a:p>
          <a:p>
            <a:r>
              <a:rPr lang="cs-CZ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busy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8803F-18AC-4DD1-A50D-079ECF62D9C8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86493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 smtClean="0"/>
              <a:t>Konkurence obecně fajn, ale platí to všech odvětvích? Výnosy – Baťa. Síť – technologie, mobily. Monopol – tratě (x elektřina, letadla). Hustota – problém rozhodování při </a:t>
            </a:r>
            <a:r>
              <a:rPr lang="cs-CZ" altLang="cs-CZ" dirty="0" err="1" smtClean="0"/>
              <a:t>unbundlingu</a:t>
            </a:r>
            <a:r>
              <a:rPr lang="cs-CZ" altLang="cs-CZ" dirty="0" smtClean="0"/>
              <a:t>. Intermodální konkurence – proč ještě zavádět na železnici?</a:t>
            </a:r>
            <a:endParaRPr lang="en-GB" altLang="cs-CZ" dirty="0" smtClean="0"/>
          </a:p>
        </p:txBody>
      </p:sp>
      <p:sp>
        <p:nvSpPr>
          <p:cNvPr id="3482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61699A-5615-4736-AD82-2FFD743E1632}" type="slidenum">
              <a:rPr lang="cs-CZ" altLang="cs-CZ" sz="1200" smtClean="0"/>
              <a:pPr eaLnBrk="1" hangingPunct="1"/>
              <a:t>33</a:t>
            </a:fld>
            <a:endParaRPr lang="cs-CZ" altLang="cs-CZ" sz="1200" smtClean="0"/>
          </a:p>
        </p:txBody>
      </p:sp>
    </p:spTree>
    <p:extLst>
      <p:ext uri="{BB962C8B-B14F-4D97-AF65-F5344CB8AC3E}">
        <p14:creationId xmlns:p14="http://schemas.microsoft.com/office/powerpoint/2010/main" val="36021491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 smtClean="0"/>
              <a:t>čistý trh funguje z definice bez dotací</a:t>
            </a:r>
          </a:p>
          <a:p>
            <a:r>
              <a:rPr lang="cs-CZ" altLang="cs-CZ" dirty="0" smtClean="0"/>
              <a:t>pozitivní externality – dříve budování lokálek, dnes budování dálničních křižovatek</a:t>
            </a:r>
          </a:p>
          <a:p>
            <a:r>
              <a:rPr lang="cs-CZ" altLang="cs-CZ" dirty="0" smtClean="0"/>
              <a:t>erár vždy láká podnikatele </a:t>
            </a:r>
          </a:p>
          <a:p>
            <a:r>
              <a:rPr lang="cs-CZ" altLang="cs-CZ" dirty="0" smtClean="0"/>
              <a:t>infrastruktura není trhem – tím se všechno komplikuje </a:t>
            </a:r>
            <a:endParaRPr lang="en-GB" altLang="cs-CZ" dirty="0" smtClean="0"/>
          </a:p>
        </p:txBody>
      </p:sp>
      <p:sp>
        <p:nvSpPr>
          <p:cNvPr id="3584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r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11A0D9D-8631-40B5-8103-E206DF55DA5D}" type="slidenum">
              <a:rPr lang="cs-CZ" altLang="cs-CZ" sz="1200" smtClean="0"/>
              <a:pPr eaLnBrk="1" hangingPunct="1"/>
              <a:t>34</a:t>
            </a:fld>
            <a:endParaRPr lang="cs-CZ" altLang="cs-CZ" sz="1200" smtClean="0"/>
          </a:p>
        </p:txBody>
      </p:sp>
    </p:spTree>
    <p:extLst>
      <p:ext uri="{BB962C8B-B14F-4D97-AF65-F5344CB8AC3E}">
        <p14:creationId xmlns:p14="http://schemas.microsoft.com/office/powerpoint/2010/main" val="38645737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8803F-18AC-4DD1-A50D-079ECF62D9C8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86493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8803F-18AC-4DD1-A50D-079ECF62D9C8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86493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8803F-18AC-4DD1-A50D-079ECF62D9C8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86493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8803F-18AC-4DD1-A50D-079ECF62D9C8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86493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A jak nepřípustné</a:t>
            </a:r>
            <a:r>
              <a:rPr lang="cs-CZ" baseline="0" smtClean="0"/>
              <a:t> obejít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8803F-18AC-4DD1-A50D-079ECF62D9C8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68170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Shodné s Ex vrstvou, otázkou opět ceny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8803F-18AC-4DD1-A50D-079ECF62D9C8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6817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8803F-18AC-4DD1-A50D-079ECF62D9C8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14963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Pod deštník </a:t>
            </a:r>
            <a:r>
              <a:rPr lang="cs-CZ" dirty="0" err="1" smtClean="0"/>
              <a:t>ROPIDu</a:t>
            </a:r>
            <a:endParaRPr lang="cs-CZ" dirty="0" smtClean="0"/>
          </a:p>
          <a:p>
            <a:r>
              <a:rPr lang="cs-CZ" dirty="0" smtClean="0"/>
              <a:t>Mají čárku pro výběrka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8803F-18AC-4DD1-A50D-079ECF62D9C8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68170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8803F-18AC-4DD1-A50D-079ECF62D9C8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68170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8803F-18AC-4DD1-A50D-079ECF62D9C8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68170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8803F-18AC-4DD1-A50D-079ECF62D9C8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68170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16173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1645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8803F-18AC-4DD1-A50D-079ECF62D9C8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6817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8803F-18AC-4DD1-A50D-079ECF62D9C8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5752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8803F-18AC-4DD1-A50D-079ECF62D9C8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6817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8803F-18AC-4DD1-A50D-079ECF62D9C8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6817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Už </a:t>
            </a:r>
            <a:r>
              <a:rPr lang="cs-CZ" dirty="0" smtClean="0"/>
              <a:t>se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8803F-18AC-4DD1-A50D-079ECF62D9C8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6817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8803F-18AC-4DD1-A50D-079ECF62D9C8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6817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ChangeArrowheads="1"/>
          </p:cNvSpPr>
          <p:nvPr/>
        </p:nvSpPr>
        <p:spPr bwMode="auto">
          <a:xfrm flipH="1" flipV="1">
            <a:off x="0" y="6525343"/>
            <a:ext cx="9144000" cy="332656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 flipH="1" flipV="1">
            <a:off x="0" y="0"/>
            <a:ext cx="9144000" cy="4572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pic>
        <p:nvPicPr>
          <p:cNvPr id="9" name="Picture 21" descr="pozadi_cenmad_v20060120_KO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0125" y="1890713"/>
            <a:ext cx="43338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0" y="79375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6" tIns="45719" rIns="91436" bIns="45719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400" b="1" dirty="0" smtClean="0">
                <a:solidFill>
                  <a:srgbClr val="FFFFFF"/>
                </a:solidFill>
                <a:latin typeface="Gill Sans MT" pitchFamily="34" charset="-18"/>
              </a:rPr>
              <a:t>Katedra dopravního managementu, marketingu a logistiky</a:t>
            </a:r>
            <a:endParaRPr lang="cs-CZ" sz="1400" b="1" dirty="0">
              <a:solidFill>
                <a:srgbClr val="FFFFFF"/>
              </a:solidFill>
              <a:latin typeface="Gill Sans MT" pitchFamily="34" charset="-18"/>
            </a:endParaRP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0" y="6544800"/>
            <a:ext cx="9144000" cy="276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6" tIns="45719" rIns="91436" bIns="45719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200" dirty="0" smtClean="0">
                <a:solidFill>
                  <a:srgbClr val="FFFFFF"/>
                </a:solidFill>
                <a:latin typeface="Gill Sans MT" pitchFamily="34" charset="-18"/>
              </a:rPr>
              <a:t>KDMML/PLMGP Logistický management</a:t>
            </a:r>
            <a:endParaRPr lang="cs-CZ" sz="1200" dirty="0">
              <a:solidFill>
                <a:srgbClr val="FFFFFF"/>
              </a:solidFill>
              <a:latin typeface="Gill Sans MT" pitchFamily="34" charset="-18"/>
            </a:endParaRPr>
          </a:p>
        </p:txBody>
      </p:sp>
      <p:sp>
        <p:nvSpPr>
          <p:cNvPr id="13" name="Rectangle 18"/>
          <p:cNvSpPr>
            <a:spLocks noChangeArrowheads="1"/>
          </p:cNvSpPr>
          <p:nvPr userDrawn="1"/>
        </p:nvSpPr>
        <p:spPr bwMode="auto">
          <a:xfrm flipH="1" flipV="1">
            <a:off x="0" y="6525343"/>
            <a:ext cx="9144000" cy="332656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14" name="Rectangle 17"/>
          <p:cNvSpPr>
            <a:spLocks noChangeArrowheads="1"/>
          </p:cNvSpPr>
          <p:nvPr userDrawn="1"/>
        </p:nvSpPr>
        <p:spPr bwMode="auto">
          <a:xfrm flipH="1" flipV="1">
            <a:off x="0" y="0"/>
            <a:ext cx="9144000" cy="4572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pic>
        <p:nvPicPr>
          <p:cNvPr id="15" name="Picture 21" descr="pozadi_cenmad_v20060120_KOL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0125" y="1890713"/>
            <a:ext cx="43338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0"/>
          <p:cNvSpPr txBox="1">
            <a:spLocks noChangeArrowheads="1"/>
          </p:cNvSpPr>
          <p:nvPr userDrawn="1"/>
        </p:nvSpPr>
        <p:spPr bwMode="auto">
          <a:xfrm>
            <a:off x="0" y="79375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6" tIns="45719" rIns="91436" bIns="45719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400" b="1" dirty="0" smtClean="0">
                <a:solidFill>
                  <a:srgbClr val="FFFFFF"/>
                </a:solidFill>
                <a:latin typeface="Gill Sans MT" pitchFamily="34" charset="-18"/>
              </a:rPr>
              <a:t>Dopravní</a:t>
            </a:r>
            <a:r>
              <a:rPr lang="cs-CZ" sz="1400" b="1" baseline="0" dirty="0" smtClean="0">
                <a:solidFill>
                  <a:srgbClr val="FFFFFF"/>
                </a:solidFill>
                <a:latin typeface="Gill Sans MT" pitchFamily="34" charset="-18"/>
              </a:rPr>
              <a:t> fakulta Jana </a:t>
            </a:r>
            <a:r>
              <a:rPr lang="cs-CZ" sz="1400" b="1" baseline="0" dirty="0" err="1" smtClean="0">
                <a:solidFill>
                  <a:srgbClr val="FFFFFF"/>
                </a:solidFill>
                <a:latin typeface="Gill Sans MT" pitchFamily="34" charset="-18"/>
              </a:rPr>
              <a:t>Pernera</a:t>
            </a:r>
            <a:endParaRPr lang="cs-CZ" sz="1400" b="1" dirty="0">
              <a:solidFill>
                <a:srgbClr val="FFFFFF"/>
              </a:solidFill>
              <a:latin typeface="Gill Sans MT" pitchFamily="34" charset="-18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 userDrawn="1"/>
        </p:nvSpPr>
        <p:spPr bwMode="auto">
          <a:xfrm>
            <a:off x="0" y="6544800"/>
            <a:ext cx="9144000" cy="276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6" tIns="45719" rIns="91436" bIns="45719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200" b="0" kern="1200" dirty="0" smtClean="0">
                <a:solidFill>
                  <a:srgbClr val="FFFFFF"/>
                </a:solidFill>
                <a:latin typeface="Gill Sans MT" pitchFamily="34" charset="-18"/>
                <a:ea typeface="+mn-ea"/>
                <a:cs typeface="+mn-cs"/>
              </a:rPr>
              <a:t>Univerzita třetího věku</a:t>
            </a:r>
            <a:r>
              <a:rPr lang="cs-CZ" sz="1200" b="0" kern="1200" baseline="0" dirty="0" smtClean="0">
                <a:solidFill>
                  <a:srgbClr val="FFFFFF"/>
                </a:solidFill>
                <a:latin typeface="Gill Sans MT" pitchFamily="34" charset="-18"/>
                <a:ea typeface="+mn-ea"/>
                <a:cs typeface="+mn-cs"/>
              </a:rPr>
              <a:t> – Technický blok LS 2014/2015</a:t>
            </a:r>
            <a:endParaRPr lang="cs-CZ" sz="1200" b="0" dirty="0">
              <a:solidFill>
                <a:srgbClr val="FFFFFF"/>
              </a:solidFill>
              <a:latin typeface="Gill Sans MT" pitchFamily="34" charset="-18"/>
            </a:endParaRPr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532780"/>
            <a:ext cx="3151235" cy="167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47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53FB9-0F99-491C-BFE7-9EB5D964F8DC}" type="datetimeFigureOut">
              <a:rPr lang="cs-CZ" smtClean="0"/>
              <a:t>17.3.2015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0554-EF99-431C-96EC-DA3163DA85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5564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53FB9-0F99-491C-BFE7-9EB5D964F8DC}" type="datetimeFigureOut">
              <a:rPr lang="cs-CZ" smtClean="0"/>
              <a:t>17.3.2015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0554-EF99-431C-96EC-DA3163DA85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8755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8"/>
          <p:cNvSpPr>
            <a:spLocks noChangeArrowheads="1"/>
          </p:cNvSpPr>
          <p:nvPr userDrawn="1"/>
        </p:nvSpPr>
        <p:spPr bwMode="auto">
          <a:xfrm flipH="1" flipV="1">
            <a:off x="0" y="6525343"/>
            <a:ext cx="9144000" cy="332656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8" name="Rectangle 17"/>
          <p:cNvSpPr>
            <a:spLocks noChangeArrowheads="1"/>
          </p:cNvSpPr>
          <p:nvPr userDrawn="1"/>
        </p:nvSpPr>
        <p:spPr bwMode="auto">
          <a:xfrm flipH="1" flipV="1">
            <a:off x="0" y="0"/>
            <a:ext cx="9144000" cy="4572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pic>
        <p:nvPicPr>
          <p:cNvPr id="9" name="Picture 21" descr="pozadi_cenmad_v20060120_KOL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0125" y="1890713"/>
            <a:ext cx="43338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0"/>
          <p:cNvSpPr txBox="1">
            <a:spLocks noChangeArrowheads="1"/>
          </p:cNvSpPr>
          <p:nvPr userDrawn="1"/>
        </p:nvSpPr>
        <p:spPr bwMode="auto">
          <a:xfrm>
            <a:off x="0" y="79375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6" tIns="45719" rIns="91436" bIns="45719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400" b="1" dirty="0" smtClean="0">
                <a:solidFill>
                  <a:srgbClr val="FFFFFF"/>
                </a:solidFill>
                <a:latin typeface="Gill Sans MT" pitchFamily="34" charset="-18"/>
              </a:rPr>
              <a:t>Katedra dopravního managementu, marketingu a logistiky</a:t>
            </a:r>
            <a:endParaRPr lang="cs-CZ" sz="1400" b="1" dirty="0">
              <a:solidFill>
                <a:srgbClr val="FFFFFF"/>
              </a:solidFill>
              <a:latin typeface="Gill Sans MT" pitchFamily="34" charset="-18"/>
            </a:endParaRP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532780"/>
            <a:ext cx="3151235" cy="1672084"/>
          </a:xfrm>
          <a:prstGeom prst="rect">
            <a:avLst/>
          </a:prstGeom>
        </p:spPr>
      </p:pic>
      <p:sp>
        <p:nvSpPr>
          <p:cNvPr id="12" name="Text Box 19"/>
          <p:cNvSpPr txBox="1">
            <a:spLocks noChangeArrowheads="1"/>
          </p:cNvSpPr>
          <p:nvPr userDrawn="1"/>
        </p:nvSpPr>
        <p:spPr bwMode="auto">
          <a:xfrm>
            <a:off x="0" y="6544800"/>
            <a:ext cx="9144000" cy="276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6" tIns="45719" rIns="91436" bIns="45719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200" dirty="0" smtClean="0">
                <a:solidFill>
                  <a:srgbClr val="FFFFFF"/>
                </a:solidFill>
                <a:latin typeface="Gill Sans MT" pitchFamily="34" charset="-18"/>
              </a:rPr>
              <a:t>KDMML/PLMGP Logistický management</a:t>
            </a:r>
            <a:endParaRPr lang="cs-CZ" sz="1200" dirty="0">
              <a:solidFill>
                <a:srgbClr val="FFFFFF"/>
              </a:solidFill>
              <a:latin typeface="Gill Sans MT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371847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83357"/>
            <a:ext cx="8229600" cy="4525963"/>
          </a:xfrm>
        </p:spPr>
        <p:txBody>
          <a:bodyPr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8" name="Rectangle 17"/>
          <p:cNvSpPr>
            <a:spLocks noChangeArrowheads="1"/>
          </p:cNvSpPr>
          <p:nvPr userDrawn="1"/>
        </p:nvSpPr>
        <p:spPr bwMode="auto">
          <a:xfrm flipH="1" flipV="1">
            <a:off x="0" y="0"/>
            <a:ext cx="9144000" cy="4572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9" name="Text Box 20"/>
          <p:cNvSpPr txBox="1">
            <a:spLocks noChangeArrowheads="1"/>
          </p:cNvSpPr>
          <p:nvPr userDrawn="1"/>
        </p:nvSpPr>
        <p:spPr bwMode="auto">
          <a:xfrm>
            <a:off x="0" y="79375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6" tIns="45719" rIns="91436" bIns="45719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400" b="1" dirty="0" smtClean="0">
                <a:solidFill>
                  <a:srgbClr val="FFFFFF"/>
                </a:solidFill>
                <a:latin typeface="Gill Sans MT" pitchFamily="34" charset="-18"/>
              </a:rPr>
              <a:t>Katedra dopravního managementu, marketingu a logistiky</a:t>
            </a:r>
            <a:endParaRPr lang="cs-CZ" sz="1400" b="1" dirty="0">
              <a:solidFill>
                <a:srgbClr val="FFFFFF"/>
              </a:solidFill>
              <a:latin typeface="Gill Sans MT" pitchFamily="34" charset="-18"/>
            </a:endParaRPr>
          </a:p>
        </p:txBody>
      </p:sp>
      <p:pic>
        <p:nvPicPr>
          <p:cNvPr id="10" name="Zástupný symbol pro obsah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23310"/>
            <a:ext cx="9144000" cy="1362074"/>
          </a:xfrm>
          <a:prstGeom prst="rect">
            <a:avLst/>
          </a:prstGeom>
        </p:spPr>
      </p:pic>
      <p:sp>
        <p:nvSpPr>
          <p:cNvPr id="11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620688"/>
            <a:ext cx="8229600" cy="1143000"/>
          </a:xfrm>
        </p:spPr>
        <p:txBody>
          <a:bodyPr/>
          <a:lstStyle>
            <a:lvl1pPr>
              <a:defRPr>
                <a:latin typeface="Gill Sans MT" pitchFamily="34" charset="-18"/>
              </a:defRPr>
            </a:lvl1pPr>
          </a:lstStyle>
          <a:p>
            <a:r>
              <a:rPr lang="cs-CZ" dirty="0" smtClean="0"/>
              <a:t>NADPIS</a:t>
            </a:r>
            <a:endParaRPr lang="cs-CZ" dirty="0"/>
          </a:p>
        </p:txBody>
      </p:sp>
      <p:sp>
        <p:nvSpPr>
          <p:cNvPr id="12" name="Text Box 19"/>
          <p:cNvSpPr txBox="1">
            <a:spLocks noChangeArrowheads="1"/>
          </p:cNvSpPr>
          <p:nvPr userDrawn="1"/>
        </p:nvSpPr>
        <p:spPr bwMode="auto">
          <a:xfrm>
            <a:off x="0" y="6544800"/>
            <a:ext cx="9144000" cy="276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6" tIns="45719" rIns="91436" bIns="45719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200" dirty="0" smtClean="0">
                <a:solidFill>
                  <a:srgbClr val="FFFFFF"/>
                </a:solidFill>
                <a:latin typeface="Gill Sans MT" pitchFamily="34" charset="-18"/>
              </a:rPr>
              <a:t>KDMML/PLMGP Logistický management</a:t>
            </a:r>
            <a:endParaRPr lang="cs-CZ" sz="1200" dirty="0">
              <a:solidFill>
                <a:srgbClr val="FFFFFF"/>
              </a:solidFill>
              <a:latin typeface="Gill Sans MT" pitchFamily="34" charset="-18"/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 userDrawn="1"/>
        </p:nvSpPr>
        <p:spPr bwMode="auto">
          <a:xfrm>
            <a:off x="6300192" y="6544800"/>
            <a:ext cx="1511152" cy="276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6" tIns="45719" rIns="91436" bIns="45719">
            <a:spAutoFit/>
          </a:bodyPr>
          <a:lstStyle/>
          <a:p>
            <a:pPr algn="r">
              <a:spcBef>
                <a:spcPct val="50000"/>
              </a:spcBef>
              <a:defRPr/>
            </a:pPr>
            <a:fld id="{85400554-EF99-431C-96EC-DA3163DA8578}" type="slidenum">
              <a:rPr lang="cs-CZ" sz="1200" smtClean="0">
                <a:solidFill>
                  <a:schemeClr val="bg1"/>
                </a:solidFill>
                <a:latin typeface="Gill Sans MT" pitchFamily="34" charset="-18"/>
                <a:cs typeface="Arial" pitchFamily="34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r>
              <a:rPr lang="cs-CZ" sz="1200" dirty="0" smtClean="0">
                <a:solidFill>
                  <a:schemeClr val="bg1"/>
                </a:solidFill>
                <a:latin typeface="Gill Sans MT" pitchFamily="34" charset="-18"/>
                <a:cs typeface="Arial" pitchFamily="34" charset="0"/>
              </a:rPr>
              <a:t> /</a:t>
            </a:r>
            <a:r>
              <a:rPr lang="cs-CZ" sz="1200" baseline="0" dirty="0" smtClean="0">
                <a:solidFill>
                  <a:schemeClr val="bg1"/>
                </a:solidFill>
                <a:latin typeface="Gill Sans MT" pitchFamily="34" charset="-18"/>
                <a:cs typeface="Arial" pitchFamily="34" charset="0"/>
              </a:rPr>
              <a:t> 12</a:t>
            </a:r>
            <a:endParaRPr lang="cs-CZ" sz="1200" dirty="0">
              <a:solidFill>
                <a:schemeClr val="bg1"/>
              </a:solidFill>
              <a:latin typeface="Gill Sans MT" pitchFamily="34" charset="-1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216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83357"/>
            <a:ext cx="8229600" cy="4525963"/>
          </a:xfrm>
        </p:spPr>
        <p:txBody>
          <a:bodyPr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 flipH="1" flipV="1">
            <a:off x="0" y="0"/>
            <a:ext cx="9144000" cy="4572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0" y="79375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6" tIns="45719" rIns="91436" bIns="45719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400" b="1" dirty="0" smtClean="0">
                <a:solidFill>
                  <a:srgbClr val="FFFFFF"/>
                </a:solidFill>
                <a:latin typeface="Gill Sans MT" pitchFamily="34" charset="-18"/>
              </a:rPr>
              <a:t>Katedra dopravního managementu, marketingu a logistiky</a:t>
            </a:r>
            <a:endParaRPr lang="cs-CZ" sz="1400" b="1" dirty="0">
              <a:solidFill>
                <a:srgbClr val="FFFFFF"/>
              </a:solidFill>
              <a:latin typeface="Gill Sans MT" pitchFamily="34" charset="-18"/>
            </a:endParaRPr>
          </a:p>
        </p:txBody>
      </p:sp>
      <p:pic>
        <p:nvPicPr>
          <p:cNvPr id="10" name="Zástupný symbol pro obsa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23310"/>
            <a:ext cx="9144000" cy="1362074"/>
          </a:xfrm>
          <a:prstGeom prst="rect">
            <a:avLst/>
          </a:prstGeom>
        </p:spPr>
      </p:pic>
      <p:sp>
        <p:nvSpPr>
          <p:cNvPr id="11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620688"/>
            <a:ext cx="8229600" cy="1143000"/>
          </a:xfrm>
        </p:spPr>
        <p:txBody>
          <a:bodyPr/>
          <a:lstStyle>
            <a:lvl1pPr>
              <a:defRPr b="1">
                <a:latin typeface="Gill Sans MT" pitchFamily="34" charset="-18"/>
              </a:defRPr>
            </a:lvl1pPr>
          </a:lstStyle>
          <a:p>
            <a:r>
              <a:rPr lang="cs-CZ" dirty="0" smtClean="0"/>
              <a:t>NADPIS</a:t>
            </a:r>
            <a:endParaRPr lang="cs-CZ" dirty="0"/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0" y="6544800"/>
            <a:ext cx="9144000" cy="276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6" tIns="45719" rIns="91436" bIns="45719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200" dirty="0" smtClean="0">
                <a:solidFill>
                  <a:srgbClr val="FFFFFF"/>
                </a:solidFill>
                <a:latin typeface="Gill Sans MT" pitchFamily="34" charset="-18"/>
              </a:rPr>
              <a:t>KDMML/PLMGP Logistický management</a:t>
            </a:r>
            <a:endParaRPr lang="cs-CZ" sz="1200" dirty="0">
              <a:solidFill>
                <a:srgbClr val="FFFFFF"/>
              </a:solidFill>
              <a:latin typeface="Gill Sans MT" pitchFamily="34" charset="-18"/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6300192" y="6544800"/>
            <a:ext cx="1511152" cy="276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6" tIns="45719" rIns="91436" bIns="45719">
            <a:spAutoFit/>
          </a:bodyPr>
          <a:lstStyle/>
          <a:p>
            <a:pPr algn="r">
              <a:spcBef>
                <a:spcPct val="50000"/>
              </a:spcBef>
              <a:defRPr/>
            </a:pPr>
            <a:fld id="{85400554-EF99-431C-96EC-DA3163DA8578}" type="slidenum">
              <a:rPr lang="cs-CZ" sz="1200" smtClean="0">
                <a:solidFill>
                  <a:schemeClr val="bg1"/>
                </a:solidFill>
                <a:latin typeface="Gill Sans MT" pitchFamily="34" charset="-18"/>
                <a:cs typeface="Arial" pitchFamily="34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r>
              <a:rPr lang="cs-CZ" sz="1200" dirty="0" smtClean="0">
                <a:solidFill>
                  <a:schemeClr val="bg1"/>
                </a:solidFill>
                <a:latin typeface="Gill Sans MT" pitchFamily="34" charset="-18"/>
                <a:cs typeface="Arial" pitchFamily="34" charset="0"/>
              </a:rPr>
              <a:t> /</a:t>
            </a:r>
            <a:r>
              <a:rPr lang="cs-CZ" sz="1200" baseline="0" dirty="0" smtClean="0">
                <a:solidFill>
                  <a:schemeClr val="bg1"/>
                </a:solidFill>
                <a:latin typeface="Gill Sans MT" pitchFamily="34" charset="-18"/>
                <a:cs typeface="Arial" pitchFamily="34" charset="0"/>
              </a:rPr>
              <a:t> 12</a:t>
            </a:r>
            <a:endParaRPr lang="cs-CZ" sz="1200" dirty="0">
              <a:solidFill>
                <a:schemeClr val="bg1"/>
              </a:solidFill>
              <a:latin typeface="Gill Sans MT" pitchFamily="34" charset="-18"/>
              <a:cs typeface="Arial" pitchFamily="34" charset="0"/>
            </a:endParaRPr>
          </a:p>
        </p:txBody>
      </p:sp>
      <p:sp>
        <p:nvSpPr>
          <p:cNvPr id="14" name="Rectangle 17"/>
          <p:cNvSpPr>
            <a:spLocks noChangeArrowheads="1"/>
          </p:cNvSpPr>
          <p:nvPr userDrawn="1"/>
        </p:nvSpPr>
        <p:spPr bwMode="auto">
          <a:xfrm flipH="1" flipV="1">
            <a:off x="0" y="0"/>
            <a:ext cx="9144000" cy="4572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15" name="Text Box 20"/>
          <p:cNvSpPr txBox="1">
            <a:spLocks noChangeArrowheads="1"/>
          </p:cNvSpPr>
          <p:nvPr userDrawn="1"/>
        </p:nvSpPr>
        <p:spPr bwMode="auto">
          <a:xfrm>
            <a:off x="0" y="79375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6" tIns="45719" rIns="91436" bIns="45719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400" b="1" dirty="0" smtClean="0">
                <a:solidFill>
                  <a:srgbClr val="FFFFFF"/>
                </a:solidFill>
                <a:latin typeface="Gill Sans MT" pitchFamily="34" charset="-18"/>
              </a:rPr>
              <a:t>Dopravní</a:t>
            </a:r>
            <a:r>
              <a:rPr lang="cs-CZ" sz="1400" b="1" baseline="0" dirty="0" smtClean="0">
                <a:solidFill>
                  <a:srgbClr val="FFFFFF"/>
                </a:solidFill>
                <a:latin typeface="Gill Sans MT" pitchFamily="34" charset="-18"/>
              </a:rPr>
              <a:t> fakulta Jana </a:t>
            </a:r>
            <a:r>
              <a:rPr lang="cs-CZ" sz="1400" b="1" baseline="0" dirty="0" err="1" smtClean="0">
                <a:solidFill>
                  <a:srgbClr val="FFFFFF"/>
                </a:solidFill>
                <a:latin typeface="Gill Sans MT" pitchFamily="34" charset="-18"/>
              </a:rPr>
              <a:t>Pernera</a:t>
            </a:r>
            <a:endParaRPr lang="cs-CZ" sz="1400" b="1" dirty="0">
              <a:solidFill>
                <a:srgbClr val="FFFFFF"/>
              </a:solidFill>
              <a:latin typeface="Gill Sans MT" pitchFamily="34" charset="-18"/>
            </a:endParaRPr>
          </a:p>
        </p:txBody>
      </p:sp>
      <p:pic>
        <p:nvPicPr>
          <p:cNvPr id="16" name="Zástupný symbol pro obsah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23310"/>
            <a:ext cx="9144000" cy="1362074"/>
          </a:xfrm>
          <a:prstGeom prst="rect">
            <a:avLst/>
          </a:prstGeom>
        </p:spPr>
      </p:pic>
      <p:sp>
        <p:nvSpPr>
          <p:cNvPr id="17" name="Text Box 19"/>
          <p:cNvSpPr txBox="1">
            <a:spLocks noChangeArrowheads="1"/>
          </p:cNvSpPr>
          <p:nvPr userDrawn="1"/>
        </p:nvSpPr>
        <p:spPr bwMode="auto">
          <a:xfrm>
            <a:off x="0" y="6544800"/>
            <a:ext cx="9144000" cy="276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6" tIns="45719" rIns="91436" bIns="45719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200" b="0" kern="1200" dirty="0" smtClean="0">
                <a:solidFill>
                  <a:srgbClr val="FFFFFF"/>
                </a:solidFill>
                <a:latin typeface="Gill Sans MT" pitchFamily="34" charset="-18"/>
                <a:ea typeface="+mn-ea"/>
                <a:cs typeface="+mn-cs"/>
              </a:rPr>
              <a:t>Univerzita třetího věku</a:t>
            </a:r>
            <a:r>
              <a:rPr lang="cs-CZ" sz="1200" b="0" kern="1200" baseline="0" dirty="0" smtClean="0">
                <a:solidFill>
                  <a:srgbClr val="FFFFFF"/>
                </a:solidFill>
                <a:latin typeface="Gill Sans MT" pitchFamily="34" charset="-18"/>
                <a:ea typeface="+mn-ea"/>
                <a:cs typeface="+mn-cs"/>
              </a:rPr>
              <a:t> – Technický blok LS 2014/2015</a:t>
            </a:r>
            <a:endParaRPr lang="cs-CZ" sz="1200" b="0" dirty="0">
              <a:solidFill>
                <a:srgbClr val="FFFFFF"/>
              </a:solidFill>
              <a:latin typeface="Gill Sans MT" pitchFamily="34" charset="-18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 userDrawn="1"/>
        </p:nvSpPr>
        <p:spPr bwMode="auto">
          <a:xfrm>
            <a:off x="6300192" y="6544800"/>
            <a:ext cx="1511152" cy="276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6" tIns="45719" rIns="91436" bIns="45719">
            <a:spAutoFit/>
          </a:bodyPr>
          <a:lstStyle/>
          <a:p>
            <a:pPr algn="r">
              <a:spcBef>
                <a:spcPct val="50000"/>
              </a:spcBef>
              <a:defRPr/>
            </a:pPr>
            <a:fld id="{85400554-EF99-431C-96EC-DA3163DA8578}" type="slidenum">
              <a:rPr lang="cs-CZ" sz="1200" smtClean="0">
                <a:solidFill>
                  <a:schemeClr val="bg1"/>
                </a:solidFill>
                <a:latin typeface="Gill Sans MT" pitchFamily="34" charset="-18"/>
                <a:cs typeface="Arial" pitchFamily="34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r>
              <a:rPr lang="cs-CZ" sz="1200" dirty="0" smtClean="0">
                <a:solidFill>
                  <a:schemeClr val="bg1"/>
                </a:solidFill>
                <a:latin typeface="Gill Sans MT" pitchFamily="34" charset="-18"/>
                <a:cs typeface="Arial" pitchFamily="34" charset="0"/>
              </a:rPr>
              <a:t> /</a:t>
            </a:r>
            <a:r>
              <a:rPr lang="cs-CZ" sz="1200" baseline="0" dirty="0" smtClean="0">
                <a:solidFill>
                  <a:schemeClr val="bg1"/>
                </a:solidFill>
                <a:latin typeface="Gill Sans MT" pitchFamily="34" charset="-18"/>
                <a:cs typeface="Arial" pitchFamily="34" charset="0"/>
              </a:rPr>
              <a:t> 48</a:t>
            </a:r>
            <a:endParaRPr lang="cs-CZ" sz="1200" dirty="0">
              <a:solidFill>
                <a:schemeClr val="bg1"/>
              </a:solidFill>
              <a:latin typeface="Gill Sans MT" pitchFamily="34" charset="-1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21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53FB9-0F99-491C-BFE7-9EB5D964F8DC}" type="datetimeFigureOut">
              <a:rPr lang="cs-CZ" smtClean="0"/>
              <a:t>17.3.2015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0554-EF99-431C-96EC-DA3163DA85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937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53FB9-0F99-491C-BFE7-9EB5D964F8DC}" type="datetimeFigureOut">
              <a:rPr lang="cs-CZ" smtClean="0"/>
              <a:t>17.3.2015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0554-EF99-431C-96EC-DA3163DA85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6591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53FB9-0F99-491C-BFE7-9EB5D964F8DC}" type="datetimeFigureOut">
              <a:rPr lang="cs-CZ" smtClean="0"/>
              <a:t>17.3.2015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0554-EF99-431C-96EC-DA3163DA85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803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53FB9-0F99-491C-BFE7-9EB5D964F8DC}" type="datetimeFigureOut">
              <a:rPr lang="cs-CZ" smtClean="0"/>
              <a:t>17.3.2015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0554-EF99-431C-96EC-DA3163DA85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6384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53FB9-0F99-491C-BFE7-9EB5D964F8DC}" type="datetimeFigureOut">
              <a:rPr lang="cs-CZ" smtClean="0"/>
              <a:t>17.3.2015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0554-EF99-431C-96EC-DA3163DA85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7122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53FB9-0F99-491C-BFE7-9EB5D964F8DC}" type="datetimeFigureOut">
              <a:rPr lang="cs-CZ" smtClean="0"/>
              <a:t>17.3.2015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0554-EF99-431C-96EC-DA3163DA85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3317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53FB9-0F99-491C-BFE7-9EB5D964F8DC}" type="datetimeFigureOut">
              <a:rPr lang="cs-CZ" smtClean="0"/>
              <a:t>17.3.2015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0554-EF99-431C-96EC-DA3163DA85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740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53FB9-0F99-491C-BFE7-9EB5D964F8DC}" type="datetimeFigureOut">
              <a:rPr lang="cs-CZ" smtClean="0"/>
              <a:t>17.3.2015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00554-EF99-431C-96EC-DA3163DA85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3714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49" r:id="rId12"/>
    <p:sldLayoutId id="2147483650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0" y="4509120"/>
            <a:ext cx="9144000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6" tIns="45719" rIns="91436" bIns="45719" anchor="ctr"/>
          <a:lstStyle/>
          <a:p>
            <a:pPr algn="ctr"/>
            <a:r>
              <a:rPr lang="cs-CZ" sz="2400" b="1" dirty="0" smtClean="0">
                <a:solidFill>
                  <a:srgbClr val="5F5F5F"/>
                </a:solidFill>
                <a:latin typeface="Gill Sans MT" pitchFamily="34" charset="-18"/>
              </a:rPr>
              <a:t>Ing. Martin Trpišovský</a:t>
            </a:r>
            <a:endParaRPr lang="cs-CZ" sz="2400" b="1" dirty="0">
              <a:solidFill>
                <a:srgbClr val="5F5F5F"/>
              </a:solidFill>
              <a:latin typeface="Gill Sans MT" pitchFamily="34" charset="-18"/>
            </a:endParaRPr>
          </a:p>
          <a:p>
            <a:pPr algn="ctr"/>
            <a:endParaRPr lang="cs-CZ" sz="900" dirty="0">
              <a:solidFill>
                <a:srgbClr val="5F5F5F"/>
              </a:solidFill>
              <a:latin typeface="Gill Sans MT" pitchFamily="34" charset="-18"/>
            </a:endParaRPr>
          </a:p>
          <a:p>
            <a:pPr algn="ctr"/>
            <a:r>
              <a:rPr lang="cs-CZ" sz="2400" dirty="0" smtClean="0">
                <a:solidFill>
                  <a:srgbClr val="5F5F5F"/>
                </a:solidFill>
                <a:latin typeface="Gill Sans MT" pitchFamily="34" charset="-18"/>
              </a:rPr>
              <a:t>17.  </a:t>
            </a:r>
            <a:r>
              <a:rPr lang="cs-CZ" sz="2400" dirty="0">
                <a:solidFill>
                  <a:srgbClr val="5F5F5F"/>
                </a:solidFill>
                <a:latin typeface="Gill Sans MT" pitchFamily="34" charset="-18"/>
              </a:rPr>
              <a:t>3</a:t>
            </a:r>
            <a:r>
              <a:rPr lang="cs-CZ" sz="2400" dirty="0" smtClean="0">
                <a:solidFill>
                  <a:srgbClr val="5F5F5F"/>
                </a:solidFill>
                <a:latin typeface="Gill Sans MT" pitchFamily="34" charset="-18"/>
              </a:rPr>
              <a:t>.  2015</a:t>
            </a:r>
            <a:endParaRPr lang="cs-CZ" sz="2400" dirty="0">
              <a:solidFill>
                <a:srgbClr val="5F5F5F"/>
              </a:solidFill>
              <a:latin typeface="Gill Sans MT" pitchFamily="34" charset="-18"/>
            </a:endParaRPr>
          </a:p>
        </p:txBody>
      </p:sp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0" y="2604815"/>
            <a:ext cx="9144000" cy="219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6" tIns="45719" rIns="91436" bIns="45719" anchor="ctr"/>
          <a:lstStyle/>
          <a:p>
            <a:pPr algn="ctr">
              <a:defRPr/>
            </a:pPr>
            <a:r>
              <a:rPr lang="cs-CZ" sz="4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MT" pitchFamily="34" charset="-18"/>
              </a:rPr>
              <a:t>Dopravní obslužnost II</a:t>
            </a:r>
            <a:endParaRPr lang="cs-CZ" sz="46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 MT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33196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5000">
        <p14:vortex dir="r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143000"/>
          </a:xfrm>
        </p:spPr>
        <p:txBody>
          <a:bodyPr>
            <a:normAutofit/>
          </a:bodyPr>
          <a:lstStyle>
            <a:lvl1pPr>
              <a:defRPr>
                <a:latin typeface="Gill Sans MT" pitchFamily="34" charset="-18"/>
              </a:defRPr>
            </a:lvl1pPr>
          </a:lstStyle>
          <a:p>
            <a:pPr marL="514350" indent="-514350"/>
            <a:r>
              <a:rPr lang="cs-CZ" dirty="0"/>
              <a:t>3</a:t>
            </a:r>
            <a:r>
              <a:rPr lang="cs-CZ" dirty="0" smtClean="0"/>
              <a:t>.1 Železniční doprava v ČR 2/2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5981344" y="1556792"/>
            <a:ext cx="2119048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6804248" y="5520355"/>
            <a:ext cx="115212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299" y="692696"/>
            <a:ext cx="11866107" cy="539160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7" y="500630"/>
            <a:ext cx="9135963" cy="636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9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14:prism isContent="1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1143000"/>
          </a:xfrm>
        </p:spPr>
        <p:txBody>
          <a:bodyPr>
            <a:normAutofit/>
          </a:bodyPr>
          <a:lstStyle>
            <a:lvl1pPr>
              <a:defRPr>
                <a:latin typeface="Gill Sans MT" pitchFamily="34" charset="-18"/>
              </a:defRPr>
            </a:lvl1pPr>
          </a:lstStyle>
          <a:p>
            <a:pPr marL="514350" indent="-514350"/>
            <a:r>
              <a:rPr lang="cs-CZ" dirty="0" smtClean="0"/>
              <a:t>1.2 Silniční doprava v ČR 1/2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vysoká hustota </a:t>
            </a:r>
            <a:r>
              <a:rPr lang="cs-CZ" dirty="0" smtClean="0"/>
              <a:t>silniční sítě – 0,7 km na 1 km</a:t>
            </a:r>
            <a:r>
              <a:rPr lang="cs-CZ" baseline="30000" dirty="0" smtClean="0"/>
              <a:t>2</a:t>
            </a:r>
          </a:p>
          <a:p>
            <a:r>
              <a:rPr lang="cs-CZ" dirty="0" smtClean="0"/>
              <a:t>celková délka pozemních komunikací </a:t>
            </a:r>
            <a:br>
              <a:rPr lang="cs-CZ" dirty="0" smtClean="0"/>
            </a:br>
            <a:r>
              <a:rPr lang="en-US" b="1" dirty="0" smtClean="0"/>
              <a:t>55</a:t>
            </a:r>
            <a:r>
              <a:rPr lang="cs-CZ" b="1" dirty="0" smtClean="0"/>
              <a:t>.</a:t>
            </a:r>
            <a:r>
              <a:rPr lang="en-US" b="1" dirty="0" smtClean="0"/>
              <a:t>7</a:t>
            </a:r>
            <a:r>
              <a:rPr lang="cs-CZ" b="1" dirty="0" smtClean="0"/>
              <a:t>61,3</a:t>
            </a:r>
            <a:r>
              <a:rPr lang="en-US" b="1" dirty="0" smtClean="0"/>
              <a:t> km</a:t>
            </a:r>
            <a:endParaRPr lang="cs-CZ" b="1" dirty="0" smtClean="0"/>
          </a:p>
          <a:p>
            <a:pPr lvl="1"/>
            <a:r>
              <a:rPr lang="cs-CZ" b="1" dirty="0" smtClean="0"/>
              <a:t>D</a:t>
            </a:r>
            <a:r>
              <a:rPr lang="cs-CZ" dirty="0" smtClean="0"/>
              <a:t> a </a:t>
            </a:r>
            <a:r>
              <a:rPr lang="cs-CZ" b="1" dirty="0" smtClean="0"/>
              <a:t>R</a:t>
            </a:r>
            <a:r>
              <a:rPr lang="cs-CZ" dirty="0" smtClean="0"/>
              <a:t> 1.234,1 km (plán 2.100 km)</a:t>
            </a:r>
          </a:p>
          <a:p>
            <a:pPr lvl="1"/>
            <a:r>
              <a:rPr lang="cs-CZ" dirty="0" smtClean="0"/>
              <a:t>74.919 km místních komunikací</a:t>
            </a:r>
          </a:p>
          <a:p>
            <a:r>
              <a:rPr lang="cs-CZ" dirty="0" smtClean="0"/>
              <a:t>stále probíhá </a:t>
            </a:r>
            <a:r>
              <a:rPr lang="cs-CZ" b="1" dirty="0" smtClean="0"/>
              <a:t>výstavba dálniční sítě</a:t>
            </a:r>
          </a:p>
          <a:p>
            <a:endParaRPr lang="cs-CZ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1600" y="5013176"/>
            <a:ext cx="7106874" cy="1296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08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14:prism isContent="1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1143000"/>
          </a:xfrm>
        </p:spPr>
        <p:txBody>
          <a:bodyPr>
            <a:normAutofit/>
          </a:bodyPr>
          <a:lstStyle>
            <a:lvl1pPr>
              <a:defRPr>
                <a:latin typeface="Gill Sans MT" pitchFamily="34" charset="-18"/>
              </a:defRPr>
            </a:lvl1pPr>
          </a:lstStyle>
          <a:p>
            <a:pPr marL="514350" indent="-514350"/>
            <a:r>
              <a:rPr lang="cs-CZ" dirty="0" smtClean="0"/>
              <a:t>2.2 Silniční doprava v ČR 2/2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</p:txBody>
      </p:sp>
      <p:pic>
        <p:nvPicPr>
          <p:cNvPr id="10242" name="Picture 2" descr="http://www.ceskedalnice.cz/prilohy/cesko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759" y="620688"/>
            <a:ext cx="9162759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mytocz.eu/files/images/maps/MYTOCZ_381_toll_map.g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34" y="778046"/>
            <a:ext cx="9118725" cy="5603282"/>
          </a:xfrm>
          <a:prstGeom prst="rect">
            <a:avLst/>
          </a:prstGeom>
          <a:noFill/>
          <a:ln w="155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scitani2010.rsd.cz/content/doc/pentlogram_A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0" y="346642"/>
            <a:ext cx="9144000" cy="646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29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14:prism isContent="1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1143000"/>
          </a:xfrm>
        </p:spPr>
        <p:txBody>
          <a:bodyPr>
            <a:normAutofit/>
          </a:bodyPr>
          <a:lstStyle>
            <a:lvl1pPr>
              <a:defRPr>
                <a:latin typeface="Gill Sans MT" pitchFamily="34" charset="-18"/>
              </a:defRPr>
            </a:lvl1pPr>
          </a:lstStyle>
          <a:p>
            <a:pPr marL="514350" indent="-514350"/>
            <a:r>
              <a:rPr lang="cs-CZ" dirty="0" smtClean="0"/>
              <a:t>1.3 Dopravní obslužnost 1/2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cs-CZ" i="1" dirty="0" smtClean="0"/>
              <a:t>„</a:t>
            </a:r>
            <a:r>
              <a:rPr lang="cs-CZ" b="1" i="1" dirty="0" smtClean="0"/>
              <a:t>Dopravní </a:t>
            </a:r>
            <a:r>
              <a:rPr lang="cs-CZ" b="1" i="1" dirty="0"/>
              <a:t>obslužností </a:t>
            </a:r>
            <a:r>
              <a:rPr lang="cs-CZ" i="1" dirty="0"/>
              <a:t>se rozumí zabezpečení dopravy po </a:t>
            </a:r>
            <a:r>
              <a:rPr lang="cs-CZ" b="1" i="1" dirty="0"/>
              <a:t>všechny dny v týdnu </a:t>
            </a:r>
            <a:r>
              <a:rPr lang="cs-CZ" i="1" dirty="0"/>
              <a:t>především </a:t>
            </a:r>
            <a:r>
              <a:rPr lang="cs-CZ" i="1" dirty="0" smtClean="0"/>
              <a:t/>
            </a:r>
            <a:br>
              <a:rPr lang="cs-CZ" i="1" dirty="0" smtClean="0"/>
            </a:br>
            <a:r>
              <a:rPr lang="cs-CZ" i="1" dirty="0" smtClean="0"/>
              <a:t>do </a:t>
            </a:r>
            <a:r>
              <a:rPr lang="cs-CZ" b="1" i="1" dirty="0"/>
              <a:t>škol</a:t>
            </a:r>
            <a:r>
              <a:rPr lang="cs-CZ" i="1" dirty="0"/>
              <a:t> a školských zařízení, k orgánům </a:t>
            </a:r>
            <a:r>
              <a:rPr lang="cs-CZ" b="1" i="1" dirty="0"/>
              <a:t>veřejné moci</a:t>
            </a:r>
            <a:r>
              <a:rPr lang="cs-CZ" i="1" dirty="0"/>
              <a:t>, do </a:t>
            </a:r>
            <a:r>
              <a:rPr lang="cs-CZ" b="1" i="1" dirty="0"/>
              <a:t>zaměstnání</a:t>
            </a:r>
            <a:r>
              <a:rPr lang="cs-CZ" i="1" dirty="0"/>
              <a:t>, do </a:t>
            </a:r>
            <a:r>
              <a:rPr lang="cs-CZ" b="1" i="1" dirty="0"/>
              <a:t>zdravotnických zařízení </a:t>
            </a:r>
            <a:r>
              <a:rPr lang="cs-CZ" i="1" dirty="0"/>
              <a:t>poskytujících základní zdravotní péči </a:t>
            </a:r>
            <a:r>
              <a:rPr lang="cs-CZ" i="1" dirty="0" smtClean="0"/>
              <a:t/>
            </a:r>
            <a:br>
              <a:rPr lang="cs-CZ" i="1" dirty="0" smtClean="0"/>
            </a:br>
            <a:r>
              <a:rPr lang="cs-CZ" i="1" dirty="0" smtClean="0"/>
              <a:t>a </a:t>
            </a:r>
            <a:r>
              <a:rPr lang="cs-CZ" i="1" dirty="0"/>
              <a:t>k uspokojení </a:t>
            </a:r>
            <a:r>
              <a:rPr lang="cs-CZ" b="1" i="1" dirty="0"/>
              <a:t>kulturních, rekreačních </a:t>
            </a:r>
            <a:r>
              <a:rPr lang="cs-CZ" i="1" dirty="0" smtClean="0"/>
              <a:t/>
            </a:r>
            <a:br>
              <a:rPr lang="cs-CZ" i="1" dirty="0" smtClean="0"/>
            </a:br>
            <a:r>
              <a:rPr lang="cs-CZ" i="1" dirty="0" smtClean="0"/>
              <a:t>a </a:t>
            </a:r>
            <a:r>
              <a:rPr lang="cs-CZ" b="1" i="1" dirty="0"/>
              <a:t>společenských</a:t>
            </a:r>
            <a:r>
              <a:rPr lang="cs-CZ" i="1" dirty="0"/>
              <a:t> </a:t>
            </a:r>
            <a:r>
              <a:rPr lang="cs-CZ" b="1" i="1" dirty="0"/>
              <a:t>potřeb</a:t>
            </a:r>
            <a:r>
              <a:rPr lang="cs-CZ" i="1" dirty="0"/>
              <a:t>, včetně dopravy </a:t>
            </a:r>
            <a:r>
              <a:rPr lang="cs-CZ" b="1" i="1" dirty="0"/>
              <a:t>zpět</a:t>
            </a:r>
            <a:r>
              <a:rPr lang="cs-CZ" i="1" dirty="0"/>
              <a:t>, přispívající k </a:t>
            </a:r>
            <a:r>
              <a:rPr lang="cs-CZ" b="1" i="1" dirty="0"/>
              <a:t>trvale udržitelnému rozvoji </a:t>
            </a:r>
            <a:r>
              <a:rPr lang="cs-CZ" i="1" dirty="0"/>
              <a:t>územního obvodu</a:t>
            </a:r>
            <a:r>
              <a:rPr lang="cs-CZ" i="1" dirty="0" smtClean="0"/>
              <a:t>.“ </a:t>
            </a:r>
          </a:p>
          <a:p>
            <a:pPr lvl="1"/>
            <a:r>
              <a:rPr lang="cs-CZ" dirty="0"/>
              <a:t>§ </a:t>
            </a:r>
            <a:r>
              <a:rPr lang="cs-CZ" dirty="0" smtClean="0"/>
              <a:t>2 zákona</a:t>
            </a:r>
            <a:r>
              <a:rPr lang="en-US" dirty="0" smtClean="0"/>
              <a:t> 194/2010 </a:t>
            </a:r>
            <a:r>
              <a:rPr lang="cs-CZ" dirty="0" smtClean="0"/>
              <a:t>Sb.</a:t>
            </a:r>
          </a:p>
        </p:txBody>
      </p:sp>
    </p:spTree>
    <p:extLst>
      <p:ext uri="{BB962C8B-B14F-4D97-AF65-F5344CB8AC3E}">
        <p14:creationId xmlns:p14="http://schemas.microsoft.com/office/powerpoint/2010/main" val="236071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14:prism isContent="1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1143000"/>
          </a:xfrm>
        </p:spPr>
        <p:txBody>
          <a:bodyPr>
            <a:normAutofit/>
          </a:bodyPr>
          <a:lstStyle>
            <a:lvl1pPr>
              <a:defRPr>
                <a:latin typeface="Gill Sans MT" pitchFamily="34" charset="-18"/>
              </a:defRPr>
            </a:lvl1pPr>
          </a:lstStyle>
          <a:p>
            <a:pPr marL="514350" indent="-514350"/>
            <a:r>
              <a:rPr lang="cs-CZ" dirty="0" smtClean="0"/>
              <a:t>1.3 Dopravní obslužnost 2/2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4525963"/>
          </a:xfrm>
        </p:spPr>
        <p:txBody>
          <a:bodyPr>
            <a:normAutofit/>
          </a:bodyPr>
          <a:lstStyle/>
          <a:p>
            <a:r>
              <a:rPr lang="cs-CZ" b="1" dirty="0"/>
              <a:t>veřejné služby v přepravě cestujících</a:t>
            </a:r>
          </a:p>
          <a:p>
            <a:pPr lvl="1"/>
            <a:r>
              <a:rPr lang="cs-CZ" b="1" dirty="0"/>
              <a:t>potřebná úroveň dopravní obslužnosti </a:t>
            </a:r>
            <a:r>
              <a:rPr lang="cs-CZ" dirty="0"/>
              <a:t>není zajištěna službami na komerční bázi</a:t>
            </a:r>
          </a:p>
          <a:p>
            <a:pPr lvl="1"/>
            <a:r>
              <a:rPr lang="cs-CZ" b="1" dirty="0"/>
              <a:t>kompetentní autority – dopravci</a:t>
            </a:r>
          </a:p>
          <a:p>
            <a:r>
              <a:rPr lang="cs-CZ" b="1" dirty="0" smtClean="0"/>
              <a:t>kompetentní </a:t>
            </a:r>
            <a:r>
              <a:rPr lang="cs-CZ" b="1" dirty="0"/>
              <a:t>autority</a:t>
            </a:r>
          </a:p>
          <a:p>
            <a:pPr lvl="1"/>
            <a:r>
              <a:rPr lang="cs-CZ" dirty="0"/>
              <a:t>s</a:t>
            </a:r>
            <a:r>
              <a:rPr lang="cs-CZ" dirty="0" smtClean="0"/>
              <a:t>tát prostřednictvím </a:t>
            </a:r>
            <a:r>
              <a:rPr lang="cs-CZ" b="1" dirty="0" smtClean="0"/>
              <a:t>Ministerstva dopravy</a:t>
            </a:r>
            <a:endParaRPr lang="cs-CZ" b="1" dirty="0"/>
          </a:p>
          <a:p>
            <a:pPr lvl="1"/>
            <a:r>
              <a:rPr lang="cs-CZ" b="1" dirty="0"/>
              <a:t>k</a:t>
            </a:r>
            <a:r>
              <a:rPr lang="cs-CZ" b="1" dirty="0" smtClean="0"/>
              <a:t>raje</a:t>
            </a:r>
          </a:p>
          <a:p>
            <a:pPr lvl="1"/>
            <a:r>
              <a:rPr lang="cs-CZ" b="1" dirty="0" smtClean="0"/>
              <a:t>obce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94714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14:prism isContent="1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Krátké opakování</a:t>
            </a:r>
            <a:endParaRPr lang="cs-CZ" dirty="0"/>
          </a:p>
        </p:txBody>
      </p:sp>
      <p:pic>
        <p:nvPicPr>
          <p:cNvPr id="4" name="Picture 2" descr="D:\Dropbox\Documents\Školní\Děkanát\Propagace DFJP\fotky DFJP\fakulta\DF0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100" y="404665"/>
            <a:ext cx="9671444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04232" y="6023029"/>
            <a:ext cx="965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latin typeface="Gill Sans MT" panose="020B0502020104020203" pitchFamily="34" charset="-18"/>
              </a:rPr>
              <a:t>2. Konkurence ve veřejné osobní dopravě</a:t>
            </a:r>
            <a:endParaRPr lang="cs-CZ" sz="3600" b="1" dirty="0">
              <a:latin typeface="Gill Sans MT" panose="020B050202010402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01960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EU: přesun nákladu a osob </a:t>
            </a:r>
            <a:br>
              <a:rPr lang="cs-CZ" b="1" dirty="0" smtClean="0"/>
            </a:br>
            <a:r>
              <a:rPr lang="cs-CZ" b="1" dirty="0" smtClean="0"/>
              <a:t>na železnici:</a:t>
            </a:r>
          </a:p>
          <a:p>
            <a:pPr lvl="1"/>
            <a:r>
              <a:rPr lang="cs-CZ" dirty="0" smtClean="0"/>
              <a:t>dopravní politika – bílá kniha</a:t>
            </a:r>
          </a:p>
          <a:p>
            <a:pPr lvl="1"/>
            <a:r>
              <a:rPr lang="cs-CZ" dirty="0" smtClean="0"/>
              <a:t>železniční balíčky</a:t>
            </a:r>
          </a:p>
          <a:p>
            <a:r>
              <a:rPr lang="cs-CZ" dirty="0" smtClean="0"/>
              <a:t>nástroje</a:t>
            </a:r>
          </a:p>
          <a:p>
            <a:pPr lvl="1"/>
            <a:r>
              <a:rPr lang="cs-CZ" b="1" dirty="0" err="1" smtClean="0"/>
              <a:t>unbundling</a:t>
            </a:r>
            <a:r>
              <a:rPr lang="cs-CZ" dirty="0" smtClean="0"/>
              <a:t> – oddělení dopravců a infrastruktury</a:t>
            </a:r>
            <a:endParaRPr lang="cs-CZ" b="1" dirty="0" smtClean="0"/>
          </a:p>
          <a:p>
            <a:pPr lvl="1"/>
            <a:r>
              <a:rPr lang="cs-CZ" b="1" dirty="0" smtClean="0"/>
              <a:t>konkurence o trh</a:t>
            </a:r>
          </a:p>
          <a:p>
            <a:pPr lvl="1"/>
            <a:r>
              <a:rPr lang="cs-CZ" b="1" dirty="0" smtClean="0"/>
              <a:t>konkurence na trhu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18356" y="620688"/>
            <a:ext cx="8507288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2.1 Nástroje EU k </a:t>
            </a:r>
            <a:r>
              <a:rPr lang="cs-CZ" dirty="0" err="1" smtClean="0"/>
              <a:t>modal</a:t>
            </a:r>
            <a:r>
              <a:rPr lang="cs-CZ" dirty="0" smtClean="0"/>
              <a:t> shiftu</a:t>
            </a:r>
            <a:endParaRPr lang="cs-CZ" dirty="0"/>
          </a:p>
        </p:txBody>
      </p:sp>
      <p:pic>
        <p:nvPicPr>
          <p:cNvPr id="2050" name="Picture 2" descr="http://www.greenpeace.org/belgium/Global/belgium/image/2008/7/modalshift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5853" y="1652203"/>
            <a:ext cx="2983859" cy="256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83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4525963"/>
          </a:xfrm>
        </p:spPr>
        <p:txBody>
          <a:bodyPr>
            <a:normAutofit/>
          </a:bodyPr>
          <a:lstStyle/>
          <a:p>
            <a:r>
              <a:rPr lang="cs-CZ" dirty="0" smtClean="0"/>
              <a:t>soutěžení linek</a:t>
            </a:r>
          </a:p>
          <a:p>
            <a:r>
              <a:rPr lang="cs-CZ" dirty="0" smtClean="0"/>
              <a:t>1 dopravce</a:t>
            </a:r>
          </a:p>
          <a:p>
            <a:r>
              <a:rPr lang="cs-CZ" dirty="0" smtClean="0"/>
              <a:t>veřejné služby na dané </a:t>
            </a:r>
            <a:br>
              <a:rPr lang="cs-CZ" dirty="0" smtClean="0"/>
            </a:br>
            <a:r>
              <a:rPr lang="cs-CZ" dirty="0" smtClean="0"/>
              <a:t>lince</a:t>
            </a:r>
          </a:p>
          <a:p>
            <a:r>
              <a:rPr lang="cs-CZ" dirty="0" smtClean="0"/>
              <a:t>linka R 16 Plzeň – Žatec </a:t>
            </a:r>
            <a:br>
              <a:rPr lang="cs-CZ" dirty="0" smtClean="0"/>
            </a:br>
            <a:r>
              <a:rPr lang="cs-CZ" dirty="0" smtClean="0"/>
              <a:t>– Chomutov – Most</a:t>
            </a:r>
          </a:p>
          <a:p>
            <a:r>
              <a:rPr lang="cs-CZ" dirty="0" smtClean="0"/>
              <a:t>balík autobusových linek Ústecko - sever</a:t>
            </a:r>
          </a:p>
          <a:p>
            <a:pPr lvl="1"/>
            <a:endParaRPr lang="cs-CZ" dirty="0" smtClean="0"/>
          </a:p>
          <a:p>
            <a:pPr lvl="1"/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2.2 Není konkurence jako konkurence 1/2 - konkurence </a:t>
            </a:r>
            <a:r>
              <a:rPr lang="cs-CZ" dirty="0"/>
              <a:t>o </a:t>
            </a:r>
            <a:r>
              <a:rPr lang="cs-CZ" dirty="0" smtClean="0"/>
              <a:t>trh</a:t>
            </a:r>
            <a:endParaRPr lang="cs-CZ" dirty="0"/>
          </a:p>
        </p:txBody>
      </p:sp>
      <p:pic>
        <p:nvPicPr>
          <p:cNvPr id="3074" name="Picture 2" descr="http://www.buspress.cz/wp-content/uploads/2014/12/DUK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1916832"/>
            <a:ext cx="3768353" cy="25081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4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volný přístup na dopravní cestu</a:t>
            </a:r>
          </a:p>
          <a:p>
            <a:r>
              <a:rPr lang="cs-CZ" dirty="0" smtClean="0"/>
              <a:t>více dopravců</a:t>
            </a:r>
          </a:p>
          <a:p>
            <a:r>
              <a:rPr lang="cs-CZ" dirty="0" smtClean="0"/>
              <a:t>železnice Praha – Ostravsko</a:t>
            </a:r>
          </a:p>
          <a:p>
            <a:r>
              <a:rPr lang="cs-CZ" dirty="0" smtClean="0"/>
              <a:t>autobusy Praha – Kladno</a:t>
            </a:r>
          </a:p>
          <a:p>
            <a:r>
              <a:rPr lang="cs-CZ" b="1" dirty="0" smtClean="0"/>
              <a:t>komerční báze</a:t>
            </a:r>
            <a:r>
              <a:rPr lang="cs-CZ" dirty="0" smtClean="0"/>
              <a:t> – podnikatelské riziko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cs-CZ" sz="3200" b="1" dirty="0" smtClean="0"/>
              <a:t>harmonizace </a:t>
            </a:r>
            <a:r>
              <a:rPr lang="cs-CZ" sz="3200" dirty="0"/>
              <a:t>přístupu na trh, finanční 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>a </a:t>
            </a:r>
            <a:r>
              <a:rPr lang="cs-CZ" sz="3200" dirty="0"/>
              <a:t>sociální oblasti a v oblasti technologie 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>a </a:t>
            </a:r>
            <a:r>
              <a:rPr lang="cs-CZ" sz="3200" dirty="0"/>
              <a:t>bezpečnosti</a:t>
            </a:r>
          </a:p>
          <a:p>
            <a:endParaRPr lang="cs-CZ" dirty="0" smtClean="0"/>
          </a:p>
          <a:p>
            <a:pPr lvl="1"/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2.2 Není konkurence jako konkurence 2/2 - </a:t>
            </a:r>
            <a:r>
              <a:rPr lang="cs-CZ" dirty="0"/>
              <a:t>konkurence na </a:t>
            </a:r>
            <a:r>
              <a:rPr lang="cs-CZ" dirty="0" smtClean="0"/>
              <a:t>trhu</a:t>
            </a:r>
            <a:endParaRPr lang="cs-CZ" dirty="0"/>
          </a:p>
        </p:txBody>
      </p:sp>
      <p:pic>
        <p:nvPicPr>
          <p:cNvPr id="4098" name="Picture 2" descr="http://telebanco.es/images/llegar_el_prime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0976" y="2060848"/>
            <a:ext cx="2592288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49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err="1" smtClean="0"/>
              <a:t>zk</a:t>
            </a:r>
            <a:r>
              <a:rPr lang="cs-CZ" b="1" dirty="0" smtClean="0"/>
              <a:t> 111/1994 sb. o silniční dopravě</a:t>
            </a:r>
          </a:p>
          <a:p>
            <a:pPr lvl="1"/>
            <a:r>
              <a:rPr lang="cs-CZ" dirty="0" smtClean="0"/>
              <a:t>privatizace okresních podniků ČSAD</a:t>
            </a:r>
          </a:p>
          <a:p>
            <a:pPr lvl="1"/>
            <a:r>
              <a:rPr lang="cs-CZ" dirty="0" smtClean="0"/>
              <a:t>výjimkou ČSAD Plzeň, </a:t>
            </a:r>
            <a:r>
              <a:rPr lang="cs-CZ" dirty="0" err="1" smtClean="0"/>
              <a:t>s.p</a:t>
            </a:r>
            <a:r>
              <a:rPr lang="cs-CZ" dirty="0" smtClean="0"/>
              <a:t>. </a:t>
            </a:r>
            <a:br>
              <a:rPr lang="cs-CZ" dirty="0" smtClean="0"/>
            </a:br>
            <a:r>
              <a:rPr lang="cs-CZ" dirty="0" smtClean="0"/>
              <a:t>a ČSAD Ústí nad Labem, </a:t>
            </a:r>
            <a:r>
              <a:rPr lang="cs-CZ" dirty="0" err="1" smtClean="0"/>
              <a:t>s.p</a:t>
            </a:r>
            <a:r>
              <a:rPr lang="cs-CZ" dirty="0" smtClean="0"/>
              <a:t>.</a:t>
            </a:r>
          </a:p>
          <a:p>
            <a:pPr lvl="1"/>
            <a:r>
              <a:rPr lang="cs-CZ" dirty="0" smtClean="0"/>
              <a:t>většina privatizací proběhla úspěšně</a:t>
            </a:r>
          </a:p>
          <a:p>
            <a:pPr lvl="1"/>
            <a:r>
              <a:rPr lang="cs-CZ" dirty="0" smtClean="0"/>
              <a:t>dálkové linky na komerční riziko</a:t>
            </a:r>
          </a:p>
          <a:p>
            <a:pPr lvl="1"/>
            <a:r>
              <a:rPr lang="cs-CZ" dirty="0" smtClean="0"/>
              <a:t>regionální linky zadávány / soutěženy</a:t>
            </a:r>
          </a:p>
          <a:p>
            <a:pPr lvl="2"/>
            <a:r>
              <a:rPr lang="cs-CZ" dirty="0" smtClean="0"/>
              <a:t>specifické případy: Praha - Příbram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18356" y="62068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2.3 Konkurence v silniční dopravě</a:t>
            </a:r>
            <a:endParaRPr lang="cs-CZ" dirty="0"/>
          </a:p>
        </p:txBody>
      </p:sp>
      <p:pic>
        <p:nvPicPr>
          <p:cNvPr id="5122" name="Picture 2" descr="http://www.sadhe.sk/fotky/History/CSAD_logo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1772816"/>
            <a:ext cx="1728192" cy="68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fotodoprava.com/images_bus1/cla215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0252" y="4077072"/>
            <a:ext cx="2232248" cy="1484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fotodoprava.com/images_bus_v2/sor_csadpm_v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0252" y="2549127"/>
            <a:ext cx="2196244" cy="1455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31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80520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/>
              <a:t>Martin Trpišovský</a:t>
            </a:r>
          </a:p>
          <a:p>
            <a:r>
              <a:rPr lang="cs-CZ" dirty="0" smtClean="0"/>
              <a:t>kombinovaná forma </a:t>
            </a:r>
            <a:r>
              <a:rPr lang="cs-CZ" b="1" dirty="0" smtClean="0"/>
              <a:t>doktorského studia</a:t>
            </a:r>
          </a:p>
          <a:p>
            <a:pPr lvl="1"/>
            <a:r>
              <a:rPr lang="cs-CZ" dirty="0" smtClean="0"/>
              <a:t>obor Technologie </a:t>
            </a:r>
            <a:r>
              <a:rPr lang="cs-CZ" dirty="0"/>
              <a:t>a management v dopravě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 </a:t>
            </a:r>
            <a:r>
              <a:rPr lang="cs-CZ" dirty="0"/>
              <a:t>telekomunikacích</a:t>
            </a:r>
          </a:p>
          <a:p>
            <a:pPr lvl="1"/>
            <a:r>
              <a:rPr lang="cs-CZ" b="1" dirty="0" smtClean="0"/>
              <a:t>modelování dopravní obslužnosti</a:t>
            </a:r>
            <a:endParaRPr lang="cs-CZ" b="1" dirty="0"/>
          </a:p>
          <a:p>
            <a:r>
              <a:rPr lang="cs-CZ" dirty="0" smtClean="0"/>
              <a:t>magisterské studium ukončeno v červnu 2012</a:t>
            </a:r>
            <a:endParaRPr lang="cs-CZ" dirty="0"/>
          </a:p>
          <a:p>
            <a:pPr lvl="1"/>
            <a:r>
              <a:rPr lang="cs-CZ" dirty="0" smtClean="0"/>
              <a:t>Bakalářská práce na téma </a:t>
            </a:r>
            <a:r>
              <a:rPr lang="cs-CZ" b="1" dirty="0" smtClean="0"/>
              <a:t>Analýza dopravní obslužnosti obcí mikroregionu</a:t>
            </a:r>
          </a:p>
          <a:p>
            <a:pPr lvl="1"/>
            <a:r>
              <a:rPr lang="cs-CZ" dirty="0" smtClean="0"/>
              <a:t>Diplomová práce na téma </a:t>
            </a:r>
            <a:r>
              <a:rPr lang="cs-CZ" altLang="cs-CZ" b="1" dirty="0"/>
              <a:t>Vybrané aspekty dopravní obsluhy sídliště </a:t>
            </a:r>
            <a:r>
              <a:rPr lang="cs-CZ" altLang="cs-CZ" b="1" dirty="0" smtClean="0"/>
              <a:t>Vinice</a:t>
            </a:r>
          </a:p>
          <a:p>
            <a:r>
              <a:rPr lang="cs-CZ" b="1" dirty="0" smtClean="0"/>
              <a:t>děkanát DFJP </a:t>
            </a:r>
            <a:r>
              <a:rPr lang="cs-CZ" dirty="0" smtClean="0"/>
              <a:t>– Oddělení pro vnitřní záležitosti a rozvoj</a:t>
            </a:r>
            <a:endParaRPr lang="cs-CZ" dirty="0"/>
          </a:p>
          <a:p>
            <a:r>
              <a:rPr lang="cs-CZ" dirty="0" smtClean="0"/>
              <a:t>martin.trpisovsky@upce.cz</a:t>
            </a:r>
            <a:endParaRPr lang="cs-CZ" dirty="0"/>
          </a:p>
          <a:p>
            <a:endParaRPr lang="cs-CZ" dirty="0"/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/>
          <a:lstStyle>
            <a:lvl1pPr>
              <a:defRPr>
                <a:latin typeface="Gill Sans MT" pitchFamily="34" charset="-18"/>
              </a:defRPr>
            </a:lvl1pPr>
          </a:lstStyle>
          <a:p>
            <a:r>
              <a:rPr lang="cs-CZ" dirty="0" smtClean="0"/>
              <a:t>Krátké představení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384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14:prism isContent="1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historicky </a:t>
            </a:r>
            <a:r>
              <a:rPr lang="cs-CZ" b="1" dirty="0" smtClean="0"/>
              <a:t>monopol ČSD, resp. ČD</a:t>
            </a:r>
          </a:p>
          <a:p>
            <a:r>
              <a:rPr lang="cs-CZ" b="1" dirty="0" smtClean="0"/>
              <a:t>1995 Náhradní vlaková doprava</a:t>
            </a:r>
          </a:p>
          <a:p>
            <a:pPr lvl="1"/>
            <a:r>
              <a:rPr lang="cs-CZ" dirty="0" smtClean="0"/>
              <a:t>Praha-Modřany zastávka – Praha-Komořany „cukrovar“</a:t>
            </a:r>
          </a:p>
          <a:p>
            <a:pPr lvl="1"/>
            <a:r>
              <a:rPr lang="cs-CZ" dirty="0"/>
              <a:t>Středočeská železniční společnost, s.r.o. </a:t>
            </a:r>
            <a:endParaRPr lang="cs-CZ" dirty="0" smtClean="0"/>
          </a:p>
          <a:p>
            <a:r>
              <a:rPr lang="cs-CZ" b="1" dirty="0" smtClean="0"/>
              <a:t>1997 povodně na Moravě</a:t>
            </a:r>
          </a:p>
          <a:p>
            <a:pPr lvl="1"/>
            <a:r>
              <a:rPr lang="cs-CZ" dirty="0" smtClean="0"/>
              <a:t>trať 313 Milotice nad Opavou – Vrbno pod Pradědem</a:t>
            </a:r>
          </a:p>
          <a:p>
            <a:pPr lvl="2"/>
            <a:r>
              <a:rPr lang="cs-CZ" dirty="0" smtClean="0"/>
              <a:t>OKD Doprava / </a:t>
            </a:r>
            <a:r>
              <a:rPr lang="cs-CZ" dirty="0"/>
              <a:t>GW </a:t>
            </a:r>
            <a:r>
              <a:rPr lang="cs-CZ" dirty="0" err="1"/>
              <a:t>Train</a:t>
            </a:r>
            <a:r>
              <a:rPr lang="cs-CZ" dirty="0"/>
              <a:t> </a:t>
            </a:r>
            <a:r>
              <a:rPr lang="cs-CZ" dirty="0" err="1"/>
              <a:t>Regio</a:t>
            </a:r>
            <a:endParaRPr lang="cs-CZ" dirty="0"/>
          </a:p>
          <a:p>
            <a:pPr lvl="1"/>
            <a:r>
              <a:rPr lang="cs-CZ" dirty="0" smtClean="0"/>
              <a:t>trať 293 Železnice Desná (Šumperk – Kouty nad Desnou; Petrov nad Desnou – Sobotín)</a:t>
            </a:r>
          </a:p>
          <a:p>
            <a:pPr lvl="2"/>
            <a:r>
              <a:rPr lang="cs-CZ" dirty="0" smtClean="0"/>
              <a:t>Stavební obnova železnic / </a:t>
            </a:r>
            <a:r>
              <a:rPr lang="cs-CZ" dirty="0" err="1" smtClean="0"/>
              <a:t>Connex</a:t>
            </a:r>
            <a:r>
              <a:rPr lang="cs-CZ" dirty="0" smtClean="0"/>
              <a:t> Morava -&gt; </a:t>
            </a:r>
            <a:r>
              <a:rPr lang="cs-CZ" dirty="0" err="1" smtClean="0"/>
              <a:t>Veolia</a:t>
            </a:r>
            <a:r>
              <a:rPr lang="cs-CZ" dirty="0" smtClean="0"/>
              <a:t> Morava </a:t>
            </a:r>
            <a:br>
              <a:rPr lang="cs-CZ" dirty="0" smtClean="0"/>
            </a:br>
            <a:r>
              <a:rPr lang="cs-CZ" dirty="0" smtClean="0"/>
              <a:t>-&gt;</a:t>
            </a:r>
            <a:r>
              <a:rPr lang="cs-CZ" dirty="0" err="1" smtClean="0"/>
              <a:t>Arriva</a:t>
            </a:r>
            <a:r>
              <a:rPr lang="cs-CZ" dirty="0" smtClean="0"/>
              <a:t> Morava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18356" y="62068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2.4 Tak jde čas </a:t>
            </a:r>
            <a:br>
              <a:rPr lang="cs-CZ" dirty="0" smtClean="0"/>
            </a:br>
            <a:r>
              <a:rPr lang="cs-CZ" dirty="0" smtClean="0"/>
              <a:t>(na českých kolejích) 1/13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280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 smtClean="0"/>
              <a:t>1997 zastaven nerentabilní provoz ČD</a:t>
            </a:r>
          </a:p>
          <a:p>
            <a:pPr lvl="1"/>
            <a:r>
              <a:rPr lang="cs-CZ" dirty="0" smtClean="0"/>
              <a:t>trať 045 Trutnov </a:t>
            </a:r>
            <a:r>
              <a:rPr lang="cs-CZ" dirty="0" err="1" smtClean="0"/>
              <a:t>hl.n</a:t>
            </a:r>
            <a:r>
              <a:rPr lang="cs-CZ" dirty="0" smtClean="0"/>
              <a:t>. – Svoboda nad Úpou</a:t>
            </a:r>
          </a:p>
          <a:p>
            <a:pPr lvl="1"/>
            <a:r>
              <a:rPr lang="cs-CZ" dirty="0" smtClean="0"/>
              <a:t>trať 145 Sokolov – Kraslice </a:t>
            </a:r>
            <a:r>
              <a:rPr lang="cs-CZ" dirty="0"/>
              <a:t>(– </a:t>
            </a:r>
            <a:r>
              <a:rPr lang="cs-CZ" dirty="0" err="1" smtClean="0"/>
              <a:t>Zwotental</a:t>
            </a:r>
            <a:r>
              <a:rPr lang="cs-CZ" dirty="0" smtClean="0"/>
              <a:t>)</a:t>
            </a:r>
          </a:p>
          <a:p>
            <a:pPr lvl="2"/>
            <a:r>
              <a:rPr lang="cs-CZ" dirty="0" err="1" smtClean="0"/>
              <a:t>Viamont</a:t>
            </a:r>
            <a:r>
              <a:rPr lang="cs-CZ" dirty="0" smtClean="0"/>
              <a:t> / GW </a:t>
            </a:r>
            <a:r>
              <a:rPr lang="cs-CZ" dirty="0" err="1" smtClean="0"/>
              <a:t>Train</a:t>
            </a:r>
            <a:r>
              <a:rPr lang="cs-CZ" dirty="0" smtClean="0"/>
              <a:t> </a:t>
            </a:r>
            <a:r>
              <a:rPr lang="cs-CZ" dirty="0" err="1" smtClean="0"/>
              <a:t>Regio</a:t>
            </a:r>
            <a:endParaRPr lang="cs-CZ" dirty="0"/>
          </a:p>
          <a:p>
            <a:pPr lvl="1"/>
            <a:r>
              <a:rPr lang="cs-CZ" b="1" dirty="0" smtClean="0"/>
              <a:t>jihočeské úzkokolejky</a:t>
            </a:r>
          </a:p>
          <a:p>
            <a:pPr lvl="2"/>
            <a:r>
              <a:rPr lang="cs-CZ" dirty="0" smtClean="0"/>
              <a:t>trať 228 Jindřichův Hradec – Obrataň, 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trať 229 </a:t>
            </a:r>
            <a:r>
              <a:rPr lang="cs-CZ" dirty="0" smtClean="0"/>
              <a:t>Jindřichův Hradec – Bystřice</a:t>
            </a:r>
          </a:p>
          <a:p>
            <a:pPr lvl="2"/>
            <a:r>
              <a:rPr lang="cs-CZ" dirty="0" smtClean="0"/>
              <a:t>Jindřichohradecké místní dráhy</a:t>
            </a:r>
          </a:p>
          <a:p>
            <a:pPr lvl="1"/>
            <a:r>
              <a:rPr lang="cs-CZ" dirty="0" smtClean="0"/>
              <a:t>trať 035/036 Tanvald – Harrachov</a:t>
            </a:r>
          </a:p>
          <a:p>
            <a:pPr lvl="2"/>
            <a:r>
              <a:rPr lang="cs-CZ" dirty="0" smtClean="0"/>
              <a:t>nerentabilní provoz / nevhodný jízdní řád</a:t>
            </a:r>
          </a:p>
          <a:p>
            <a:pPr lvl="2"/>
            <a:r>
              <a:rPr lang="cs-CZ" dirty="0" smtClean="0"/>
              <a:t>GJW Praha</a:t>
            </a:r>
          </a:p>
          <a:p>
            <a:pPr lvl="2"/>
            <a:r>
              <a:rPr lang="cs-CZ" dirty="0" smtClean="0"/>
              <a:t>1 rok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18356" y="62068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2.4 Tak jde čas </a:t>
            </a:r>
            <a:br>
              <a:rPr lang="cs-CZ" dirty="0" smtClean="0"/>
            </a:br>
            <a:r>
              <a:rPr lang="cs-CZ" dirty="0" smtClean="0"/>
              <a:t>(na českých kolejích) 2/13</a:t>
            </a:r>
            <a:endParaRPr lang="cs-CZ" dirty="0"/>
          </a:p>
        </p:txBody>
      </p:sp>
      <p:pic>
        <p:nvPicPr>
          <p:cNvPr id="6146" name="Picture 2" descr="http://www.modelloko.cz/modelova-zeleznice/image?format=raw&amp;type=orig&amp;id=43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4182" y="3068960"/>
            <a:ext cx="2688298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77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4525963"/>
          </a:xfrm>
        </p:spPr>
        <p:txBody>
          <a:bodyPr>
            <a:normAutofit/>
          </a:bodyPr>
          <a:lstStyle/>
          <a:p>
            <a:r>
              <a:rPr lang="cs-CZ" b="1" dirty="0" smtClean="0"/>
              <a:t>2004</a:t>
            </a:r>
            <a:r>
              <a:rPr lang="cs-CZ" dirty="0"/>
              <a:t> </a:t>
            </a:r>
            <a:r>
              <a:rPr lang="cs-CZ" b="1" dirty="0" smtClean="0"/>
              <a:t>trať SŽDC089/KBS236 </a:t>
            </a:r>
            <a:r>
              <a:rPr lang="cs-CZ" b="1" dirty="0"/>
              <a:t>Liberec 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>- </a:t>
            </a:r>
            <a:r>
              <a:rPr lang="cs-CZ" b="1" dirty="0"/>
              <a:t>Hrádek nad Nisou - Rybniště/</a:t>
            </a:r>
            <a:r>
              <a:rPr lang="cs-CZ" b="1" dirty="0" err="1"/>
              <a:t>Seifhenesdorf</a:t>
            </a:r>
            <a:r>
              <a:rPr lang="cs-CZ" b="1" dirty="0"/>
              <a:t> </a:t>
            </a:r>
            <a:endParaRPr lang="cs-CZ" b="1" dirty="0" smtClean="0"/>
          </a:p>
          <a:p>
            <a:pPr lvl="1"/>
            <a:r>
              <a:rPr lang="cs-CZ" dirty="0" smtClean="0"/>
              <a:t>peážní trať přes Polsko a Německo</a:t>
            </a:r>
          </a:p>
          <a:p>
            <a:pPr lvl="1"/>
            <a:r>
              <a:rPr lang="cs-CZ" dirty="0" err="1" smtClean="0"/>
              <a:t>Connex</a:t>
            </a:r>
            <a:r>
              <a:rPr lang="cs-CZ" dirty="0" smtClean="0"/>
              <a:t> Česká železniční</a:t>
            </a:r>
          </a:p>
          <a:p>
            <a:pPr lvl="1"/>
            <a:r>
              <a:rPr lang="cs-CZ" dirty="0" err="1" smtClean="0"/>
              <a:t>Railtrans</a:t>
            </a:r>
            <a:r>
              <a:rPr lang="cs-CZ" dirty="0" smtClean="0"/>
              <a:t> / </a:t>
            </a:r>
            <a:r>
              <a:rPr lang="cs-CZ" dirty="0" err="1" smtClean="0"/>
              <a:t>Railtransport</a:t>
            </a:r>
            <a:endParaRPr lang="cs-CZ" dirty="0"/>
          </a:p>
          <a:p>
            <a:pPr lvl="1"/>
            <a:r>
              <a:rPr lang="cs-CZ" dirty="0" smtClean="0"/>
              <a:t>2009 mezinárodní VŘ</a:t>
            </a:r>
          </a:p>
          <a:p>
            <a:pPr lvl="2"/>
            <a:r>
              <a:rPr lang="cs-CZ" dirty="0" smtClean="0"/>
              <a:t>Liberecký kraj, Ústecký kraj a ZVON</a:t>
            </a:r>
          </a:p>
          <a:p>
            <a:pPr lvl="2"/>
            <a:r>
              <a:rPr lang="cs-CZ" dirty="0" err="1" smtClean="0"/>
              <a:t>Vogtlandbahn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18356" y="62068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2.4 Tak jde čas </a:t>
            </a:r>
            <a:br>
              <a:rPr lang="cs-CZ" dirty="0" smtClean="0"/>
            </a:br>
            <a:r>
              <a:rPr lang="cs-CZ" dirty="0" smtClean="0"/>
              <a:t>(na českých kolejích) 3/13</a:t>
            </a:r>
            <a:endParaRPr lang="cs-CZ" dirty="0"/>
          </a:p>
        </p:txBody>
      </p:sp>
      <p:pic>
        <p:nvPicPr>
          <p:cNvPr id="7170" name="Picture 2" descr="http://www.liberec.cz/images/partnerska-mesta/zittau/pravy-sloupec/022_durzjpdp2359374881766812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1073" y="3501008"/>
            <a:ext cx="281168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06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2005 první pokusy o dálkovou dopravu</a:t>
            </a:r>
          </a:p>
          <a:p>
            <a:pPr marL="742950" lvl="2" indent="-342900"/>
            <a:r>
              <a:rPr lang="cs-CZ" dirty="0" err="1" smtClean="0"/>
              <a:t>Connex</a:t>
            </a:r>
            <a:r>
              <a:rPr lang="cs-CZ" dirty="0" smtClean="0"/>
              <a:t> </a:t>
            </a:r>
            <a:r>
              <a:rPr lang="cs-CZ" dirty="0"/>
              <a:t>Česká </a:t>
            </a:r>
            <a:r>
              <a:rPr lang="cs-CZ" dirty="0" smtClean="0"/>
              <a:t>železniční</a:t>
            </a:r>
          </a:p>
          <a:p>
            <a:pPr marL="742950" lvl="2" indent="-342900"/>
            <a:r>
              <a:rPr lang="cs-CZ" b="1" dirty="0" smtClean="0"/>
              <a:t>MR Pardubice – Liberec </a:t>
            </a:r>
            <a:r>
              <a:rPr lang="cs-CZ" dirty="0" smtClean="0"/>
              <a:t>– </a:t>
            </a:r>
            <a:r>
              <a:rPr lang="cs-CZ" i="1" dirty="0" err="1" smtClean="0"/>
              <a:t>Zittau</a:t>
            </a:r>
            <a:endParaRPr lang="cs-CZ" i="1" dirty="0" smtClean="0"/>
          </a:p>
          <a:p>
            <a:pPr marL="742950" lvl="2" indent="-342900"/>
            <a:r>
              <a:rPr lang="cs-CZ" dirty="0" smtClean="0"/>
              <a:t>více zájemců</a:t>
            </a:r>
          </a:p>
          <a:p>
            <a:pPr marL="742950" lvl="2" indent="-342900"/>
            <a:r>
              <a:rPr lang="cs-CZ" b="1" dirty="0" smtClean="0"/>
              <a:t>první výběrové řízení na dálkové linky</a:t>
            </a:r>
          </a:p>
          <a:p>
            <a:pPr marL="1200150" lvl="3" indent="-342900"/>
            <a:r>
              <a:rPr lang="cs-CZ" dirty="0"/>
              <a:t>R14 Pardubice – Hradec Králové – Liberec</a:t>
            </a:r>
          </a:p>
          <a:p>
            <a:pPr marL="1200150" lvl="3" indent="-342900"/>
            <a:r>
              <a:rPr lang="cs-CZ" dirty="0"/>
              <a:t>R16 Plzeň – Žatec – Chomutov – Most</a:t>
            </a:r>
          </a:p>
          <a:p>
            <a:pPr marL="1200150" lvl="3" indent="-342900"/>
            <a:r>
              <a:rPr lang="cs-CZ" dirty="0" smtClean="0"/>
              <a:t>vítězí ČD dumpingovou cenou</a:t>
            </a:r>
          </a:p>
          <a:p>
            <a:pPr marL="1200150" lvl="3" indent="-342900"/>
            <a:r>
              <a:rPr lang="cs-CZ" dirty="0" smtClean="0"/>
              <a:t>ročně obnovované smlouvy</a:t>
            </a:r>
          </a:p>
          <a:p>
            <a:pPr marL="1200150" lvl="3" indent="-342900"/>
            <a:r>
              <a:rPr lang="cs-CZ" dirty="0" smtClean="0"/>
              <a:t>2014 </a:t>
            </a:r>
            <a:r>
              <a:rPr lang="cs-CZ" dirty="0" err="1" smtClean="0"/>
              <a:t>přesoutěženo</a:t>
            </a:r>
            <a:r>
              <a:rPr lang="cs-CZ" dirty="0" smtClean="0"/>
              <a:t> – ČD vs. </a:t>
            </a:r>
            <a:r>
              <a:rPr lang="cs-CZ" dirty="0" err="1" smtClean="0"/>
              <a:t>Arriva</a:t>
            </a:r>
            <a:r>
              <a:rPr lang="cs-CZ" dirty="0" smtClean="0"/>
              <a:t> – kritérium CDV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18356" y="62068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2.4 Tak jde čas </a:t>
            </a:r>
            <a:br>
              <a:rPr lang="cs-CZ" dirty="0" smtClean="0"/>
            </a:br>
            <a:r>
              <a:rPr lang="cs-CZ" dirty="0" smtClean="0"/>
              <a:t>(na českých kolejích) 4/13</a:t>
            </a:r>
            <a:endParaRPr lang="cs-CZ" dirty="0"/>
          </a:p>
        </p:txBody>
      </p:sp>
      <p:pic>
        <p:nvPicPr>
          <p:cNvPr id="8194" name="Picture 2" descr="http://petrzlin.bloger.cz/obrazky/petrzlin.bloger.cz/44521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0179" y="2708920"/>
            <a:ext cx="2784309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44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b="1" dirty="0" smtClean="0"/>
              <a:t>2006 první regionální výběrové řízení</a:t>
            </a:r>
          </a:p>
          <a:p>
            <a:pPr lvl="1"/>
            <a:r>
              <a:rPr lang="cs-CZ" dirty="0" smtClean="0"/>
              <a:t>Liberecký kraj</a:t>
            </a:r>
          </a:p>
          <a:p>
            <a:pPr lvl="1"/>
            <a:r>
              <a:rPr lang="cs-CZ" dirty="0" smtClean="0"/>
              <a:t>balík Jizerskohorských tratí</a:t>
            </a:r>
          </a:p>
          <a:p>
            <a:pPr lvl="2"/>
            <a:r>
              <a:rPr lang="cs-CZ" dirty="0" smtClean="0"/>
              <a:t>034</a:t>
            </a:r>
            <a:r>
              <a:rPr lang="cs-CZ" dirty="0"/>
              <a:t> Smržovka – Josefův </a:t>
            </a:r>
            <a:r>
              <a:rPr lang="cs-CZ" dirty="0" smtClean="0"/>
              <a:t>Důl</a:t>
            </a:r>
            <a:endParaRPr lang="cs-CZ" dirty="0"/>
          </a:p>
          <a:p>
            <a:pPr lvl="2"/>
            <a:r>
              <a:rPr lang="cs-CZ" dirty="0" smtClean="0"/>
              <a:t>035</a:t>
            </a:r>
            <a:r>
              <a:rPr lang="cs-CZ" dirty="0"/>
              <a:t> Tanvald – Železný </a:t>
            </a:r>
            <a:r>
              <a:rPr lang="cs-CZ" dirty="0" smtClean="0"/>
              <a:t>Brod</a:t>
            </a:r>
            <a:endParaRPr lang="cs-CZ" dirty="0"/>
          </a:p>
          <a:p>
            <a:pPr lvl="2"/>
            <a:r>
              <a:rPr lang="cs-CZ" dirty="0" smtClean="0"/>
              <a:t>036</a:t>
            </a:r>
            <a:r>
              <a:rPr lang="cs-CZ" dirty="0"/>
              <a:t> Liberec – Tanvald – </a:t>
            </a:r>
            <a:r>
              <a:rPr lang="cs-CZ" dirty="0" smtClean="0"/>
              <a:t>Harrachov</a:t>
            </a:r>
          </a:p>
          <a:p>
            <a:pPr lvl="1"/>
            <a:r>
              <a:rPr lang="cs-CZ" dirty="0" smtClean="0"/>
              <a:t>všechny nabídky moc drahé -&gt; </a:t>
            </a:r>
            <a:r>
              <a:rPr lang="cs-CZ" b="1" dirty="0" smtClean="0"/>
              <a:t>prodloužení s ČD</a:t>
            </a:r>
          </a:p>
          <a:p>
            <a:r>
              <a:rPr lang="cs-CZ" b="1" dirty="0"/>
              <a:t>2006 </a:t>
            </a:r>
            <a:r>
              <a:rPr lang="cs-CZ" b="1" dirty="0" smtClean="0"/>
              <a:t>Karlovarský kraj odmítá navýšení ceny</a:t>
            </a:r>
          </a:p>
          <a:p>
            <a:pPr lvl="1"/>
            <a:r>
              <a:rPr lang="cs-CZ" b="1" dirty="0" smtClean="0"/>
              <a:t>trať 149 Karlovy </a:t>
            </a:r>
            <a:r>
              <a:rPr lang="cs-CZ" b="1" dirty="0"/>
              <a:t>Vary – Mariánské Lázně</a:t>
            </a:r>
          </a:p>
          <a:p>
            <a:pPr lvl="2"/>
            <a:r>
              <a:rPr lang="cs-CZ" b="1" dirty="0" err="1"/>
              <a:t>Viamont</a:t>
            </a:r>
            <a:r>
              <a:rPr lang="cs-CZ" b="1" dirty="0"/>
              <a:t> </a:t>
            </a:r>
            <a:r>
              <a:rPr lang="cs-CZ" dirty="0"/>
              <a:t>– jezdí dodnes (</a:t>
            </a:r>
            <a:r>
              <a:rPr lang="cs-CZ" dirty="0" smtClean="0"/>
              <a:t>GW </a:t>
            </a:r>
            <a:r>
              <a:rPr lang="cs-CZ" dirty="0" err="1" smtClean="0"/>
              <a:t>Train</a:t>
            </a:r>
            <a:r>
              <a:rPr lang="cs-CZ" dirty="0" smtClean="0"/>
              <a:t> </a:t>
            </a:r>
            <a:r>
              <a:rPr lang="cs-CZ" dirty="0" err="1" smtClean="0"/>
              <a:t>Regio</a:t>
            </a:r>
            <a:r>
              <a:rPr lang="cs-CZ" dirty="0"/>
              <a:t>)</a:t>
            </a:r>
          </a:p>
          <a:p>
            <a:endParaRPr lang="cs-CZ" b="1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18356" y="62068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2.4 Tak jde čas </a:t>
            </a:r>
            <a:br>
              <a:rPr lang="cs-CZ" dirty="0" smtClean="0"/>
            </a:br>
            <a:r>
              <a:rPr lang="cs-CZ" dirty="0" smtClean="0"/>
              <a:t>(na českých kolejích) 5/13</a:t>
            </a:r>
            <a:endParaRPr lang="cs-CZ" dirty="0"/>
          </a:p>
        </p:txBody>
      </p:sp>
      <p:pic>
        <p:nvPicPr>
          <p:cNvPr id="9218" name="Picture 2" descr="http://im.foto.mapy.cz/pub/big/000/03c/00003c2b5_84e3e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2276872"/>
            <a:ext cx="2808312" cy="18692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30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cs-CZ" b="1" dirty="0" smtClean="0"/>
              <a:t>2005 první „konkurence na trhu“</a:t>
            </a:r>
          </a:p>
          <a:p>
            <a:pPr lvl="1"/>
            <a:r>
              <a:rPr lang="cs-CZ" dirty="0" smtClean="0"/>
              <a:t>vyjíždí SC Pendolino</a:t>
            </a:r>
          </a:p>
          <a:p>
            <a:r>
              <a:rPr lang="cs-CZ" b="1" dirty="0" smtClean="0"/>
              <a:t>2006 první pokus o opravdovou konkurenci na trhu</a:t>
            </a:r>
          </a:p>
          <a:p>
            <a:pPr lvl="1"/>
            <a:r>
              <a:rPr lang="cs-CZ" dirty="0" smtClean="0"/>
              <a:t>dálková doprava</a:t>
            </a:r>
          </a:p>
          <a:p>
            <a:pPr lvl="1"/>
            <a:r>
              <a:rPr lang="cs-CZ" dirty="0" err="1" smtClean="0"/>
              <a:t>Rail</a:t>
            </a:r>
            <a:r>
              <a:rPr lang="cs-CZ" dirty="0" smtClean="0"/>
              <a:t> Trans: RT Expres Praha – Ostrava</a:t>
            </a:r>
          </a:p>
          <a:p>
            <a:pPr lvl="1"/>
            <a:r>
              <a:rPr lang="cs-CZ" dirty="0" smtClean="0"/>
              <a:t>podezření ze spolupráce ČD, SŽDC a DÚ</a:t>
            </a:r>
          </a:p>
          <a:p>
            <a:pPr lvl="2"/>
            <a:r>
              <a:rPr lang="cs-CZ" dirty="0" smtClean="0"/>
              <a:t>SŽDC: kapacita Praha-Holešovice – Ostrava-</a:t>
            </a:r>
            <a:r>
              <a:rPr lang="cs-CZ" dirty="0" err="1" smtClean="0"/>
              <a:t>Svinov</a:t>
            </a:r>
            <a:endParaRPr lang="cs-CZ" dirty="0" smtClean="0"/>
          </a:p>
          <a:p>
            <a:pPr lvl="2"/>
            <a:r>
              <a:rPr lang="cs-CZ" dirty="0" smtClean="0"/>
              <a:t>Drážní úřad: neschválení lokomotiv Siemens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18356" y="62068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2.4 Tak jde čas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(</a:t>
            </a:r>
            <a:r>
              <a:rPr lang="cs-CZ" dirty="0"/>
              <a:t>na českých kolejích) </a:t>
            </a:r>
            <a:r>
              <a:rPr lang="cs-CZ" dirty="0" smtClean="0"/>
              <a:t>6/13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785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 smtClean="0"/>
              <a:t>2008 trať 043 Trutnov – Královec – </a:t>
            </a:r>
            <a:r>
              <a:rPr lang="cs-CZ" b="1" dirty="0" err="1" smtClean="0"/>
              <a:t>Lubáwka</a:t>
            </a:r>
            <a:endParaRPr lang="cs-CZ" b="1" dirty="0" smtClean="0"/>
          </a:p>
          <a:p>
            <a:pPr lvl="1"/>
            <a:r>
              <a:rPr lang="cs-CZ" dirty="0" smtClean="0"/>
              <a:t>klasická příhraniční lokálka</a:t>
            </a:r>
          </a:p>
          <a:p>
            <a:pPr lvl="1"/>
            <a:r>
              <a:rPr lang="cs-CZ" dirty="0" smtClean="0"/>
              <a:t>ČD 2 – 3 páry spojů o víkendu Trutnov – Žacléř</a:t>
            </a:r>
          </a:p>
          <a:p>
            <a:pPr lvl="1"/>
            <a:r>
              <a:rPr lang="cs-CZ" dirty="0" smtClean="0"/>
              <a:t>přebírá </a:t>
            </a:r>
            <a:r>
              <a:rPr lang="cs-CZ" dirty="0" err="1" smtClean="0"/>
              <a:t>Viamont</a:t>
            </a:r>
            <a:r>
              <a:rPr lang="cs-CZ" dirty="0" smtClean="0"/>
              <a:t> -&gt; GW </a:t>
            </a:r>
            <a:r>
              <a:rPr lang="cs-CZ" dirty="0" err="1" smtClean="0"/>
              <a:t>Train</a:t>
            </a:r>
            <a:r>
              <a:rPr lang="cs-CZ" dirty="0" smtClean="0"/>
              <a:t> </a:t>
            </a:r>
            <a:r>
              <a:rPr lang="cs-CZ" dirty="0" err="1" smtClean="0"/>
              <a:t>Regio</a:t>
            </a:r>
            <a:endParaRPr lang="cs-CZ" dirty="0" smtClean="0"/>
          </a:p>
          <a:p>
            <a:r>
              <a:rPr lang="cs-CZ" b="1" dirty="0" smtClean="0"/>
              <a:t>2009 Jizerskohorská železnice</a:t>
            </a:r>
          </a:p>
          <a:p>
            <a:pPr lvl="1"/>
            <a:r>
              <a:rPr lang="cs-CZ" dirty="0" smtClean="0"/>
              <a:t>další soutěž Libereckého kraje</a:t>
            </a:r>
          </a:p>
          <a:p>
            <a:pPr lvl="1"/>
            <a:r>
              <a:rPr lang="cs-CZ" dirty="0"/>
              <a:t>034, 036, 037, 038 a </a:t>
            </a:r>
            <a:r>
              <a:rPr lang="cs-CZ" dirty="0" smtClean="0"/>
              <a:t>039</a:t>
            </a:r>
          </a:p>
          <a:p>
            <a:pPr lvl="1"/>
            <a:r>
              <a:rPr lang="cs-CZ" dirty="0" smtClean="0"/>
              <a:t>České dráhy</a:t>
            </a:r>
          </a:p>
          <a:p>
            <a:pPr lvl="1"/>
            <a:r>
              <a:rPr lang="cs-CZ" dirty="0" smtClean="0"/>
              <a:t>soutěž i na 089</a:t>
            </a:r>
          </a:p>
          <a:p>
            <a:pPr lvl="1"/>
            <a:endParaRPr 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18356" y="62068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2.4 Tak jde čas </a:t>
            </a:r>
            <a:br>
              <a:rPr lang="cs-CZ" dirty="0" smtClean="0"/>
            </a:br>
            <a:r>
              <a:rPr lang="cs-CZ" dirty="0" smtClean="0"/>
              <a:t>(na českých kolejích) 7/13</a:t>
            </a:r>
            <a:endParaRPr lang="cs-CZ" dirty="0"/>
          </a:p>
        </p:txBody>
      </p:sp>
      <p:pic>
        <p:nvPicPr>
          <p:cNvPr id="10242" name="Picture 2" descr="http://g.denik.cz/25/02/4340643_nov__vlakov__souprava_____foto_jaroslav_appeltauer___denik-60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6176" y="3717032"/>
            <a:ext cx="2715228" cy="26477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32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cs-CZ" sz="3200" b="1" dirty="0"/>
              <a:t>2007 – 2009 </a:t>
            </a:r>
            <a:r>
              <a:rPr lang="cs-CZ" sz="3200" b="1" dirty="0" smtClean="0"/>
              <a:t>nabídky </a:t>
            </a:r>
            <a:r>
              <a:rPr lang="cs-CZ" sz="3200" b="1" dirty="0"/>
              <a:t>na provoz</a:t>
            </a:r>
          </a:p>
          <a:p>
            <a:pPr lvl="1"/>
            <a:r>
              <a:rPr lang="cs-CZ" dirty="0" err="1"/>
              <a:t>Veolia</a:t>
            </a:r>
            <a:r>
              <a:rPr lang="cs-CZ" dirty="0"/>
              <a:t> Transport, </a:t>
            </a:r>
            <a:r>
              <a:rPr lang="cs-CZ" dirty="0" err="1"/>
              <a:t>RegioJet</a:t>
            </a:r>
            <a:endParaRPr lang="cs-CZ" dirty="0"/>
          </a:p>
          <a:p>
            <a:pPr lvl="2"/>
            <a:r>
              <a:rPr lang="cs-CZ" dirty="0"/>
              <a:t>dálková doprava</a:t>
            </a:r>
          </a:p>
          <a:p>
            <a:pPr lvl="2"/>
            <a:r>
              <a:rPr lang="cs-CZ" dirty="0"/>
              <a:t>trať 173 Praha – Rudná u Prahy - Beroun</a:t>
            </a:r>
          </a:p>
          <a:p>
            <a:pPr lvl="1"/>
            <a:r>
              <a:rPr lang="cs-CZ" dirty="0"/>
              <a:t>nejistota, čekání na nový zákon</a:t>
            </a:r>
          </a:p>
          <a:p>
            <a:r>
              <a:rPr lang="cs-CZ" b="1" dirty="0" smtClean="0"/>
              <a:t>2009 Memorandum</a:t>
            </a:r>
            <a:r>
              <a:rPr lang="cs-CZ" dirty="0" smtClean="0"/>
              <a:t> </a:t>
            </a:r>
            <a:r>
              <a:rPr lang="cs-CZ" dirty="0"/>
              <a:t>o zajištění stabilního financování dopravní obslužnosti veřejnou regionální železniční osobní </a:t>
            </a:r>
            <a:r>
              <a:rPr lang="cs-CZ" dirty="0" smtClean="0"/>
              <a:t>dopravou</a:t>
            </a:r>
          </a:p>
          <a:p>
            <a:pPr lvl="1"/>
            <a:r>
              <a:rPr lang="cs-CZ" dirty="0" smtClean="0"/>
              <a:t>10leté smlouvy</a:t>
            </a:r>
          </a:p>
          <a:p>
            <a:pPr lvl="1"/>
            <a:r>
              <a:rPr lang="cs-CZ" dirty="0" smtClean="0"/>
              <a:t>téměř dvounásobný nárůst nákladů</a:t>
            </a:r>
          </a:p>
          <a:p>
            <a:pPr lvl="1"/>
            <a:r>
              <a:rPr lang="cs-CZ" dirty="0" smtClean="0"/>
              <a:t>opce do 2024</a:t>
            </a:r>
          </a:p>
          <a:p>
            <a:pPr lvl="1"/>
            <a:endParaRPr lang="cs-CZ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18356" y="62068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2.4 Tak jde čas </a:t>
            </a:r>
            <a:br>
              <a:rPr lang="cs-CZ" dirty="0" smtClean="0"/>
            </a:br>
            <a:r>
              <a:rPr lang="cs-CZ" dirty="0" smtClean="0"/>
              <a:t>(na českých kolejích) 8/13</a:t>
            </a:r>
            <a:endParaRPr lang="cs-CZ" dirty="0"/>
          </a:p>
        </p:txBody>
      </p:sp>
      <p:pic>
        <p:nvPicPr>
          <p:cNvPr id="11266" name="Picture 2" descr="http://upload.wikimedia.org/wikipedia/commons/d/d6/Veolia_GTW_fron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4236" y="1916832"/>
            <a:ext cx="2304256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93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2010 trať 036 Harrachov - </a:t>
            </a:r>
            <a:r>
              <a:rPr lang="cs-CZ" b="1" dirty="0" err="1" smtClean="0"/>
              <a:t>Szklarska</a:t>
            </a:r>
            <a:r>
              <a:rPr lang="cs-CZ" b="1" dirty="0" smtClean="0"/>
              <a:t> </a:t>
            </a:r>
            <a:r>
              <a:rPr lang="cs-CZ" b="1" dirty="0" err="1" smtClean="0"/>
              <a:t>Poręba</a:t>
            </a:r>
            <a:endParaRPr lang="cs-CZ" b="1" dirty="0" smtClean="0"/>
          </a:p>
          <a:p>
            <a:pPr lvl="1"/>
            <a:r>
              <a:rPr lang="cs-CZ" dirty="0" smtClean="0"/>
              <a:t>obnoveno po 65 letech</a:t>
            </a:r>
          </a:p>
          <a:p>
            <a:pPr lvl="1"/>
            <a:r>
              <a:rPr lang="cs-CZ" dirty="0" err="1" smtClean="0"/>
              <a:t>Viamont</a:t>
            </a:r>
            <a:r>
              <a:rPr lang="cs-CZ" dirty="0" smtClean="0"/>
              <a:t> -&gt; GW </a:t>
            </a:r>
            <a:r>
              <a:rPr lang="cs-CZ" dirty="0" err="1" smtClean="0"/>
              <a:t>Train</a:t>
            </a:r>
            <a:r>
              <a:rPr lang="cs-CZ" dirty="0" smtClean="0"/>
              <a:t> </a:t>
            </a:r>
            <a:r>
              <a:rPr lang="cs-CZ" dirty="0" err="1" smtClean="0"/>
              <a:t>Regio</a:t>
            </a:r>
            <a:endParaRPr lang="cs-CZ" dirty="0" smtClean="0"/>
          </a:p>
          <a:p>
            <a:pPr lvl="1"/>
            <a:r>
              <a:rPr lang="cs-CZ" dirty="0" smtClean="0"/>
              <a:t>Původně NAD, dnes provoz do Kořenova</a:t>
            </a:r>
          </a:p>
          <a:p>
            <a:pPr lvl="1"/>
            <a:r>
              <a:rPr lang="cs-CZ" dirty="0" smtClean="0"/>
              <a:t>od 2015/2016 přímé vlaky Liberec – </a:t>
            </a:r>
            <a:r>
              <a:rPr lang="cs-CZ" dirty="0" err="1" smtClean="0"/>
              <a:t>Jelenia</a:t>
            </a:r>
            <a:r>
              <a:rPr lang="cs-CZ" dirty="0" smtClean="0"/>
              <a:t> </a:t>
            </a:r>
            <a:r>
              <a:rPr lang="cs-CZ" dirty="0" err="1" smtClean="0"/>
              <a:t>Góra</a:t>
            </a:r>
            <a:endParaRPr lang="cs-CZ" dirty="0" smtClean="0"/>
          </a:p>
          <a:p>
            <a:r>
              <a:rPr lang="cs-CZ" b="1" dirty="0" smtClean="0"/>
              <a:t>2010 žluté jaro na železnici - </a:t>
            </a:r>
            <a:r>
              <a:rPr lang="cs-CZ" b="1" dirty="0" err="1" smtClean="0"/>
              <a:t>RegioJet</a:t>
            </a:r>
            <a:endParaRPr lang="cs-CZ" b="1" dirty="0" smtClean="0"/>
          </a:p>
          <a:p>
            <a:pPr lvl="1"/>
            <a:r>
              <a:rPr lang="cs-CZ" dirty="0" smtClean="0"/>
              <a:t>trať 130/134 Litvínov – Ústí nad Labem</a:t>
            </a:r>
          </a:p>
          <a:p>
            <a:pPr lvl="1"/>
            <a:r>
              <a:rPr lang="cs-CZ" dirty="0" smtClean="0"/>
              <a:t>trať 132 Děčín - Krupka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18356" y="62068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2.4 Tak jde čas </a:t>
            </a:r>
            <a:br>
              <a:rPr lang="cs-CZ" dirty="0" smtClean="0"/>
            </a:br>
            <a:r>
              <a:rPr lang="cs-CZ" dirty="0" smtClean="0"/>
              <a:t>(na českých kolejích) 9/13</a:t>
            </a:r>
            <a:endParaRPr lang="cs-CZ" dirty="0"/>
          </a:p>
        </p:txBody>
      </p:sp>
      <p:pic>
        <p:nvPicPr>
          <p:cNvPr id="12290" name="Picture 2" descr="http://www.zubacka.cz/stare/aktualne/20101102_pripravovany_jizdni_rad_harrachov_szklarska_poreba/pv_20080823_04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3695" y="2348880"/>
            <a:ext cx="1835308" cy="1224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59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4525963"/>
          </a:xfrm>
        </p:spPr>
        <p:txBody>
          <a:bodyPr>
            <a:normAutofit/>
          </a:bodyPr>
          <a:lstStyle/>
          <a:p>
            <a:r>
              <a:rPr lang="cs-CZ" b="1" dirty="0" smtClean="0"/>
              <a:t>2011 vyjmutí </a:t>
            </a:r>
            <a:r>
              <a:rPr lang="cs-CZ" dirty="0" smtClean="0"/>
              <a:t>EC Praha – Ostrava z </a:t>
            </a:r>
            <a:r>
              <a:rPr lang="cs-CZ" b="1" dirty="0" smtClean="0"/>
              <a:t>objednávky</a:t>
            </a:r>
            <a:endParaRPr lang="cs-CZ" dirty="0"/>
          </a:p>
          <a:p>
            <a:r>
              <a:rPr lang="cs-CZ" b="1" dirty="0" smtClean="0"/>
              <a:t>2011 první konkurence na trhu</a:t>
            </a:r>
          </a:p>
          <a:p>
            <a:pPr lvl="1"/>
            <a:r>
              <a:rPr lang="cs-CZ" b="1" dirty="0" smtClean="0"/>
              <a:t>IC </a:t>
            </a:r>
            <a:r>
              <a:rPr lang="cs-CZ" b="1" dirty="0" err="1" smtClean="0"/>
              <a:t>RegioJet</a:t>
            </a:r>
            <a:r>
              <a:rPr lang="cs-CZ" b="1" dirty="0" smtClean="0"/>
              <a:t> Praha – Havířov</a:t>
            </a:r>
          </a:p>
          <a:p>
            <a:r>
              <a:rPr lang="cs-CZ" b="1" dirty="0" smtClean="0"/>
              <a:t>2012 Leo Express Praha – Bohumín</a:t>
            </a:r>
          </a:p>
          <a:p>
            <a:pPr lvl="1"/>
            <a:r>
              <a:rPr lang="cs-CZ" dirty="0" smtClean="0"/>
              <a:t>od 2013 Praha – Staré Město u Uh. Hradiště</a:t>
            </a:r>
          </a:p>
          <a:p>
            <a:r>
              <a:rPr lang="cs-CZ" b="1" dirty="0" smtClean="0"/>
              <a:t>2014 všichni tři do Košic</a:t>
            </a:r>
          </a:p>
          <a:p>
            <a:pPr lvl="1"/>
            <a:r>
              <a:rPr lang="cs-CZ" dirty="0" smtClean="0"/>
              <a:t>konkurence se přelévá na Slovensko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18356" y="62068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2.4 Tak jde čas </a:t>
            </a:r>
            <a:br>
              <a:rPr lang="cs-CZ" dirty="0" smtClean="0"/>
            </a:br>
            <a:r>
              <a:rPr lang="cs-CZ" dirty="0" smtClean="0"/>
              <a:t>(na českých kolejích) 10/13</a:t>
            </a:r>
            <a:endParaRPr lang="cs-CZ" dirty="0"/>
          </a:p>
        </p:txBody>
      </p:sp>
      <p:pic>
        <p:nvPicPr>
          <p:cNvPr id="13314" name="Picture 2" descr="http://www.zelpage.cz/news_n/dsc_2970b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2636912"/>
            <a:ext cx="2052228" cy="1364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99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783357"/>
            <a:ext cx="8229600" cy="330182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b="1" dirty="0" smtClean="0"/>
              <a:t>Krátké opakování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 smtClean="0"/>
              <a:t>Konkurence ve veřejné osobní dopravě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 smtClean="0"/>
              <a:t>Konkurence o trh</a:t>
            </a:r>
          </a:p>
          <a:p>
            <a:pPr marL="514350" indent="-514350">
              <a:buFont typeface="+mj-lt"/>
              <a:buAutoNum type="arabicPeriod"/>
            </a:pPr>
            <a:r>
              <a:rPr lang="cs-CZ" b="1" dirty="0" smtClean="0"/>
              <a:t>Konkurence na trhu</a:t>
            </a:r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ill Sans MT" pitchFamily="34" charset="-18"/>
              </a:defRPr>
            </a:lvl1pPr>
          </a:lstStyle>
          <a:p>
            <a:r>
              <a:rPr lang="cs-CZ" dirty="0" smtClean="0"/>
              <a:t>Struktura prezentace</a:t>
            </a:r>
            <a:endParaRPr lang="cs-CZ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332" b="-2541"/>
          <a:stretch/>
        </p:blipFill>
        <p:spPr bwMode="auto">
          <a:xfrm>
            <a:off x="755576" y="3880717"/>
            <a:ext cx="6768752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45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14:prism isContent="1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4525963"/>
          </a:xfrm>
        </p:spPr>
        <p:txBody>
          <a:bodyPr>
            <a:normAutofit/>
          </a:bodyPr>
          <a:lstStyle/>
          <a:p>
            <a:r>
              <a:rPr lang="cs-CZ" b="1" dirty="0" smtClean="0"/>
              <a:t>2012 první soutěž o provoz dálkové linky</a:t>
            </a:r>
          </a:p>
          <a:p>
            <a:pPr lvl="1"/>
            <a:r>
              <a:rPr lang="cs-CZ" dirty="0" smtClean="0"/>
              <a:t>R27 </a:t>
            </a:r>
            <a:r>
              <a:rPr lang="cs-CZ" dirty="0"/>
              <a:t>Ostrava – Opava – Krnov – </a:t>
            </a:r>
            <a:r>
              <a:rPr lang="cs-CZ" dirty="0" smtClean="0"/>
              <a:t>Olomouc</a:t>
            </a:r>
          </a:p>
          <a:p>
            <a:pPr lvl="1"/>
            <a:r>
              <a:rPr lang="cs-CZ" dirty="0" smtClean="0"/>
              <a:t>pilotní projekt – plánováno od 2010</a:t>
            </a:r>
          </a:p>
          <a:p>
            <a:pPr lvl="1"/>
            <a:r>
              <a:rPr lang="cs-CZ" dirty="0" smtClean="0"/>
              <a:t>problematické výběrové řízení – ÚOHS</a:t>
            </a:r>
          </a:p>
          <a:p>
            <a:pPr lvl="1"/>
            <a:r>
              <a:rPr lang="cs-CZ" dirty="0" smtClean="0"/>
              <a:t>ČD nedokázaly </a:t>
            </a:r>
            <a:r>
              <a:rPr lang="cs-CZ" dirty="0" err="1" smtClean="0"/>
              <a:t>vysoutěžit</a:t>
            </a:r>
            <a:r>
              <a:rPr lang="cs-CZ" dirty="0" smtClean="0"/>
              <a:t> vozidla</a:t>
            </a:r>
          </a:p>
          <a:p>
            <a:pPr lvl="1"/>
            <a:r>
              <a:rPr lang="cs-CZ" dirty="0" err="1" smtClean="0"/>
              <a:t>RegioJet</a:t>
            </a:r>
            <a:r>
              <a:rPr lang="cs-CZ" dirty="0" smtClean="0"/>
              <a:t> / </a:t>
            </a:r>
            <a:r>
              <a:rPr lang="cs-CZ" dirty="0" err="1" smtClean="0"/>
              <a:t>Arriva</a:t>
            </a:r>
            <a:endParaRPr lang="cs-CZ" dirty="0" smtClean="0"/>
          </a:p>
          <a:p>
            <a:pPr lvl="1"/>
            <a:r>
              <a:rPr lang="cs-CZ" dirty="0" err="1" smtClean="0"/>
              <a:t>Arriva</a:t>
            </a:r>
            <a:r>
              <a:rPr lang="cs-CZ" dirty="0" smtClean="0"/>
              <a:t> vyloučena</a:t>
            </a:r>
          </a:p>
          <a:p>
            <a:pPr lvl="1"/>
            <a:r>
              <a:rPr lang="cs-CZ" dirty="0" smtClean="0"/>
              <a:t>soutěž zrušena – osloven </a:t>
            </a:r>
            <a:r>
              <a:rPr lang="cs-CZ" dirty="0" err="1" smtClean="0"/>
              <a:t>RegioJet</a:t>
            </a:r>
            <a:endParaRPr lang="cs-CZ" dirty="0" smtClean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18356" y="62068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2.4 Tak jde čas </a:t>
            </a:r>
            <a:br>
              <a:rPr lang="cs-CZ" dirty="0" smtClean="0"/>
            </a:br>
            <a:r>
              <a:rPr lang="cs-CZ" dirty="0" smtClean="0"/>
              <a:t>(na českých kolejích) 11/13</a:t>
            </a:r>
            <a:endParaRPr lang="cs-CZ" dirty="0"/>
          </a:p>
        </p:txBody>
      </p:sp>
      <p:pic>
        <p:nvPicPr>
          <p:cNvPr id="14338" name="Picture 2" descr="http://www.843krnov.fscr.cz/DepoKrnov/zstKrnov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3861048"/>
            <a:ext cx="2232248" cy="16702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38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4525963"/>
          </a:xfrm>
        </p:spPr>
        <p:txBody>
          <a:bodyPr>
            <a:normAutofit/>
          </a:bodyPr>
          <a:lstStyle/>
          <a:p>
            <a:r>
              <a:rPr lang="cs-CZ" b="1" dirty="0" smtClean="0"/>
              <a:t>2012 nabídka regionální konkurence na trhu</a:t>
            </a:r>
          </a:p>
          <a:p>
            <a:pPr lvl="1"/>
            <a:r>
              <a:rPr lang="cs-CZ" dirty="0" err="1" smtClean="0"/>
              <a:t>Arriva</a:t>
            </a:r>
            <a:r>
              <a:rPr lang="cs-CZ" dirty="0" smtClean="0"/>
              <a:t> vlaky</a:t>
            </a:r>
          </a:p>
          <a:p>
            <a:pPr lvl="1"/>
            <a:r>
              <a:rPr lang="cs-CZ" dirty="0" smtClean="0"/>
              <a:t>záměr na tratích 091 a 111 Praha – Velvary</a:t>
            </a:r>
          </a:p>
          <a:p>
            <a:pPr lvl="1"/>
            <a:r>
              <a:rPr lang="cs-CZ" dirty="0" smtClean="0"/>
              <a:t>současně návrh na R Praha – Český Krumlov</a:t>
            </a:r>
          </a:p>
          <a:p>
            <a:r>
              <a:rPr lang="cs-CZ" b="1" dirty="0" smtClean="0"/>
              <a:t>2013 regionální konkurence na trhu</a:t>
            </a:r>
          </a:p>
          <a:p>
            <a:pPr lvl="1"/>
            <a:r>
              <a:rPr lang="cs-CZ" dirty="0" err="1" smtClean="0"/>
              <a:t>Arriva</a:t>
            </a:r>
            <a:r>
              <a:rPr lang="cs-CZ" dirty="0" smtClean="0"/>
              <a:t> vlaky vyjíždí</a:t>
            </a:r>
          </a:p>
          <a:p>
            <a:pPr lvl="1"/>
            <a:r>
              <a:rPr lang="cs-CZ" b="1" dirty="0" smtClean="0"/>
              <a:t>Praha – Kralupy nad Vltavou</a:t>
            </a:r>
          </a:p>
          <a:p>
            <a:pPr lvl="1"/>
            <a:r>
              <a:rPr lang="cs-CZ" dirty="0" smtClean="0"/>
              <a:t>záměr na prodloužení do Benešova u Prahy</a:t>
            </a:r>
          </a:p>
          <a:p>
            <a:endParaRPr lang="cs-CZ" dirty="0" smtClean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18356" y="62068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2.4 Tak jde čas </a:t>
            </a:r>
            <a:br>
              <a:rPr lang="cs-CZ" dirty="0" smtClean="0"/>
            </a:br>
            <a:r>
              <a:rPr lang="cs-CZ" dirty="0" smtClean="0"/>
              <a:t>(na českých kolejích) 12/13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471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cs-CZ" b="1" dirty="0" smtClean="0"/>
              <a:t>2014/5 soutěž o provoz regionálních linek</a:t>
            </a:r>
          </a:p>
          <a:p>
            <a:pPr lvl="1"/>
            <a:r>
              <a:rPr lang="cs-CZ" dirty="0" smtClean="0"/>
              <a:t>Šumavské lokálky</a:t>
            </a:r>
          </a:p>
          <a:p>
            <a:pPr lvl="2"/>
            <a:r>
              <a:rPr lang="cs-CZ" dirty="0" smtClean="0"/>
              <a:t>194 České </a:t>
            </a:r>
            <a:r>
              <a:rPr lang="cs-CZ" dirty="0"/>
              <a:t>Budějovice </a:t>
            </a:r>
            <a:r>
              <a:rPr lang="cs-CZ" dirty="0" smtClean="0"/>
              <a:t>– Český Krumlov – Černý Kříž</a:t>
            </a:r>
          </a:p>
          <a:p>
            <a:pPr lvl="2"/>
            <a:r>
              <a:rPr lang="cs-CZ" dirty="0" smtClean="0"/>
              <a:t>197 Číčenice – Volary – Černý Kříž – Nové Údolí</a:t>
            </a:r>
          </a:p>
          <a:p>
            <a:pPr lvl="2"/>
            <a:r>
              <a:rPr lang="cs-CZ" dirty="0" smtClean="0"/>
              <a:t>198 Strakonice </a:t>
            </a:r>
            <a:r>
              <a:rPr lang="cs-CZ" dirty="0"/>
              <a:t>– </a:t>
            </a:r>
            <a:r>
              <a:rPr lang="cs-CZ" dirty="0" smtClean="0"/>
              <a:t>Vimperk – Volary</a:t>
            </a:r>
            <a:endParaRPr lang="cs-CZ" dirty="0"/>
          </a:p>
          <a:p>
            <a:pPr lvl="1"/>
            <a:r>
              <a:rPr lang="cs-CZ" dirty="0" smtClean="0"/>
              <a:t>Provoz od 2017</a:t>
            </a:r>
          </a:p>
          <a:p>
            <a:pPr lvl="1"/>
            <a:r>
              <a:rPr lang="cs-CZ" dirty="0" err="1" smtClean="0"/>
              <a:t>Arriva</a:t>
            </a:r>
            <a:r>
              <a:rPr lang="cs-CZ" dirty="0" smtClean="0"/>
              <a:t>, ČD, GW </a:t>
            </a:r>
            <a:r>
              <a:rPr lang="cs-CZ" dirty="0" err="1" smtClean="0"/>
              <a:t>Train</a:t>
            </a:r>
            <a:r>
              <a:rPr lang="cs-CZ" dirty="0" smtClean="0"/>
              <a:t> </a:t>
            </a:r>
            <a:r>
              <a:rPr lang="cs-CZ" dirty="0" err="1" smtClean="0"/>
              <a:t>Regio</a:t>
            </a:r>
            <a:endParaRPr lang="cs-CZ" dirty="0" smtClean="0"/>
          </a:p>
          <a:p>
            <a:pPr lvl="1"/>
            <a:r>
              <a:rPr lang="cs-CZ" dirty="0" smtClean="0"/>
              <a:t>Vítězem GW </a:t>
            </a:r>
            <a:r>
              <a:rPr lang="cs-CZ" dirty="0" err="1" smtClean="0"/>
              <a:t>Train</a:t>
            </a:r>
            <a:r>
              <a:rPr lang="cs-CZ" dirty="0" smtClean="0"/>
              <a:t> </a:t>
            </a:r>
            <a:r>
              <a:rPr lang="cs-CZ" dirty="0" err="1" smtClean="0"/>
              <a:t>Regio</a:t>
            </a:r>
            <a:endParaRPr lang="cs-CZ" dirty="0" smtClean="0"/>
          </a:p>
          <a:p>
            <a:pPr lvl="2"/>
            <a:r>
              <a:rPr lang="cs-CZ" dirty="0" smtClean="0"/>
              <a:t>6/2014 koupena ČSAD </a:t>
            </a:r>
            <a:r>
              <a:rPr lang="cs-CZ" dirty="0" err="1" smtClean="0"/>
              <a:t>Jihotrans</a:t>
            </a:r>
            <a:endParaRPr lang="cs-CZ" dirty="0" smtClean="0"/>
          </a:p>
          <a:p>
            <a:pPr lvl="2"/>
            <a:r>
              <a:rPr lang="cs-CZ" dirty="0" smtClean="0"/>
              <a:t>vítězná cena 95 Kč/</a:t>
            </a:r>
            <a:r>
              <a:rPr lang="cs-CZ" dirty="0" err="1" smtClean="0"/>
              <a:t>vlkm</a:t>
            </a:r>
            <a:endParaRPr lang="cs-CZ" dirty="0" smtClean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18356" y="62068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2.4 Tak jde čas </a:t>
            </a:r>
            <a:br>
              <a:rPr lang="cs-CZ" dirty="0" smtClean="0"/>
            </a:br>
            <a:r>
              <a:rPr lang="cs-CZ" dirty="0" smtClean="0"/>
              <a:t>(na českých kolejích) 13/13</a:t>
            </a:r>
            <a:endParaRPr lang="cs-CZ" dirty="0"/>
          </a:p>
        </p:txBody>
      </p:sp>
      <p:pic>
        <p:nvPicPr>
          <p:cNvPr id="15362" name="Picture 2" descr="http://volary.eu/wp-content/uploads/2014/07/%C5%A1umavsk%C3%A9-lok%C3%A1lky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4060355"/>
            <a:ext cx="2880320" cy="2120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81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b="1" dirty="0" smtClean="0"/>
              <a:t>2.5 Konkurence vs. Regulace 1/2</a:t>
            </a:r>
            <a:endParaRPr lang="en-GB" altLang="cs-CZ" b="1" dirty="0" smtClean="0"/>
          </a:p>
        </p:txBody>
      </p:sp>
      <p:sp>
        <p:nvSpPr>
          <p:cNvPr id="18435" name="Zástupný symbol pro obsah 2"/>
          <p:cNvSpPr>
            <a:spLocks noGrp="1"/>
          </p:cNvSpPr>
          <p:nvPr>
            <p:ph idx="1"/>
          </p:nvPr>
        </p:nvSpPr>
        <p:spPr>
          <a:xfrm>
            <a:off x="900113" y="1844674"/>
            <a:ext cx="7772400" cy="4608661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None/>
            </a:pPr>
            <a:r>
              <a:rPr lang="cs-CZ" altLang="cs-CZ" b="1" dirty="0" smtClean="0">
                <a:ea typeface="Arial Unicode MS" pitchFamily="34" charset="-128"/>
                <a:cs typeface="Arial Unicode MS" pitchFamily="34" charset="-128"/>
              </a:rPr>
              <a:t>Konkurence na trhu</a:t>
            </a:r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⇒ </a:t>
            </a:r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nižší náklady, nižší ceny, vyšší kvalita</a:t>
            </a:r>
          </a:p>
          <a:p>
            <a:pPr>
              <a:buFont typeface="Wingdings" pitchFamily="2" charset="2"/>
              <a:buNone/>
            </a:pPr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			</a:t>
            </a:r>
            <a:r>
              <a:rPr lang="cs-CZ" altLang="cs-CZ" b="1" dirty="0" smtClean="0">
                <a:ea typeface="Arial Unicode MS" pitchFamily="34" charset="-128"/>
                <a:cs typeface="Arial Unicode MS" pitchFamily="34" charset="-128"/>
              </a:rPr>
              <a:t>…..ale na železnici:</a:t>
            </a:r>
          </a:p>
          <a:p>
            <a:pPr>
              <a:buFont typeface="Wingdings" pitchFamily="2" charset="2"/>
              <a:buNone/>
            </a:pPr>
            <a:endParaRPr lang="cs-CZ" altLang="cs-CZ" b="1" dirty="0" smtClean="0">
              <a:ea typeface="Arial Unicode MS" pitchFamily="34" charset="-128"/>
              <a:cs typeface="Arial Unicode MS" pitchFamily="34" charset="-128"/>
            </a:endParaRPr>
          </a:p>
          <a:p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výnosy z rozsahu (dopravce)</a:t>
            </a:r>
          </a:p>
          <a:p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síťový efekt (kombinace služeb)</a:t>
            </a:r>
          </a:p>
          <a:p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přirozený monopol (infrastruktura)</a:t>
            </a:r>
          </a:p>
          <a:p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výnosy z hustoty provozu (vytížení cesty)</a:t>
            </a:r>
          </a:p>
          <a:p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konkurence silniční dopravy</a:t>
            </a:r>
            <a:r>
              <a:rPr lang="cs-CZ" altLang="cs-CZ" sz="1800" dirty="0" smtClean="0"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endParaRPr lang="cs-CZ" altLang="cs-CZ" sz="800" dirty="0" smtClean="0"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Wingdings" pitchFamily="2" charset="2"/>
              <a:buNone/>
            </a:pPr>
            <a:endParaRPr lang="en-GB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220793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sah 2"/>
          <p:cNvSpPr>
            <a:spLocks noGrp="1"/>
          </p:cNvSpPr>
          <p:nvPr>
            <p:ph idx="1"/>
          </p:nvPr>
        </p:nvSpPr>
        <p:spPr>
          <a:xfrm>
            <a:off x="611188" y="1773238"/>
            <a:ext cx="8353425" cy="3671887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None/>
            </a:pPr>
            <a:r>
              <a:rPr lang="cs-CZ" altLang="cs-CZ" dirty="0" smtClean="0"/>
              <a:t>Vede konkurence ke </a:t>
            </a:r>
            <a:r>
              <a:rPr lang="cs-CZ" altLang="cs-CZ" b="1" dirty="0" smtClean="0"/>
              <a:t>snížení</a:t>
            </a:r>
            <a:r>
              <a:rPr lang="cs-CZ" altLang="cs-CZ" dirty="0" smtClean="0"/>
              <a:t> nebo </a:t>
            </a:r>
            <a:r>
              <a:rPr lang="cs-CZ" altLang="cs-CZ" b="1" dirty="0" smtClean="0"/>
              <a:t>přesunutí</a:t>
            </a:r>
            <a:r>
              <a:rPr lang="cs-CZ" altLang="cs-CZ" dirty="0" smtClean="0"/>
              <a:t> dotací?</a:t>
            </a:r>
          </a:p>
          <a:p>
            <a:endParaRPr lang="cs-CZ" altLang="cs-CZ" dirty="0" smtClean="0"/>
          </a:p>
          <a:p>
            <a:r>
              <a:rPr lang="cs-CZ" altLang="cs-CZ" dirty="0" smtClean="0"/>
              <a:t>90 % osobní železniční dopravy v Evropě je </a:t>
            </a:r>
            <a:r>
              <a:rPr lang="cs-CZ" altLang="cs-CZ" b="1" dirty="0" smtClean="0"/>
              <a:t>komerčně ztrátové </a:t>
            </a:r>
            <a:r>
              <a:rPr lang="cs-CZ" altLang="cs-CZ" dirty="0" smtClean="0"/>
              <a:t>a musí být dofinancováno z veřejných zdrojů </a:t>
            </a:r>
          </a:p>
          <a:p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soukromí dopravci </a:t>
            </a:r>
            <a:r>
              <a:rPr lang="cs-CZ" altLang="cs-CZ" dirty="0" smtClean="0">
                <a:latin typeface="Arial" charset="0"/>
                <a:ea typeface="Arial Unicode MS" pitchFamily="34" charset="-128"/>
                <a:cs typeface="Arial" charset="0"/>
              </a:rPr>
              <a:t>→ </a:t>
            </a:r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„</a:t>
            </a:r>
            <a:r>
              <a:rPr lang="cs-CZ" altLang="cs-CZ" b="1" dirty="0" smtClean="0">
                <a:ea typeface="Arial Unicode MS" pitchFamily="34" charset="-128"/>
                <a:cs typeface="Arial Unicode MS" pitchFamily="34" charset="-128"/>
              </a:rPr>
              <a:t>vyzobávání hrozinek</a:t>
            </a:r>
            <a:r>
              <a:rPr lang="cs-CZ" altLang="cs-CZ" dirty="0" smtClean="0">
                <a:ea typeface="Arial Unicode MS" pitchFamily="34" charset="-128"/>
                <a:cs typeface="Arial Unicode MS" pitchFamily="34" charset="-128"/>
              </a:rPr>
              <a:t>“</a:t>
            </a:r>
          </a:p>
          <a:p>
            <a:r>
              <a:rPr lang="cs-CZ" altLang="cs-CZ" b="1" dirty="0" smtClean="0"/>
              <a:t>dotace dopravní infrastruktury </a:t>
            </a:r>
            <a:r>
              <a:rPr lang="cs-CZ" altLang="cs-CZ" dirty="0" smtClean="0"/>
              <a:t>– provoz nekryje náklady (ani nákladní doprava)</a:t>
            </a:r>
          </a:p>
        </p:txBody>
      </p:sp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altLang="cs-CZ" b="1" dirty="0" smtClean="0"/>
              <a:t>2.5 Konkurence vs. Regulace 2/2</a:t>
            </a:r>
            <a:endParaRPr lang="en-GB" altLang="cs-CZ" b="1" dirty="0" smtClean="0"/>
          </a:p>
        </p:txBody>
      </p:sp>
    </p:spTree>
    <p:extLst>
      <p:ext uri="{BB962C8B-B14F-4D97-AF65-F5344CB8AC3E}">
        <p14:creationId xmlns:p14="http://schemas.microsoft.com/office/powerpoint/2010/main" val="121606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Krátké opakování</a:t>
            </a:r>
            <a:endParaRPr lang="cs-CZ" dirty="0"/>
          </a:p>
        </p:txBody>
      </p:sp>
      <p:pic>
        <p:nvPicPr>
          <p:cNvPr id="4" name="Picture 2" descr="D:\Dropbox\Documents\Školní\Děkanát\Propagace DFJP\fotky DFJP\fakulta\DF0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100" y="404665"/>
            <a:ext cx="9671444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04232" y="6023029"/>
            <a:ext cx="965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latin typeface="Gill Sans MT" panose="020B0502020104020203" pitchFamily="34" charset="-18"/>
              </a:rPr>
              <a:t>3. Konkurence o trhy</a:t>
            </a:r>
            <a:endParaRPr lang="cs-CZ" sz="3600" b="1" dirty="0">
              <a:latin typeface="Gill Sans MT" panose="020B050202010402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84390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4525963"/>
          </a:xfrm>
        </p:spPr>
        <p:txBody>
          <a:bodyPr>
            <a:normAutofit/>
          </a:bodyPr>
          <a:lstStyle/>
          <a:p>
            <a:r>
              <a:rPr lang="cs-CZ" b="1" dirty="0" smtClean="0"/>
              <a:t>nabídková řízení na zajištění veřejných služeb v přepravě cestujících</a:t>
            </a:r>
          </a:p>
          <a:p>
            <a:pPr lvl="1"/>
            <a:r>
              <a:rPr lang="cs-CZ" dirty="0" smtClean="0"/>
              <a:t>balíky autobusových linek</a:t>
            </a:r>
          </a:p>
          <a:p>
            <a:pPr lvl="2"/>
            <a:r>
              <a:rPr lang="cs-CZ" dirty="0" smtClean="0"/>
              <a:t>systém od 90. let</a:t>
            </a:r>
          </a:p>
          <a:p>
            <a:pPr lvl="2"/>
            <a:r>
              <a:rPr lang="cs-CZ" dirty="0" smtClean="0"/>
              <a:t>soutěženo převážně po roce 2010</a:t>
            </a:r>
          </a:p>
          <a:p>
            <a:pPr lvl="1"/>
            <a:r>
              <a:rPr lang="cs-CZ" dirty="0" smtClean="0"/>
              <a:t>soubory vlakových linek</a:t>
            </a:r>
          </a:p>
          <a:p>
            <a:pPr lvl="2"/>
            <a:r>
              <a:rPr lang="cs-CZ" dirty="0" smtClean="0"/>
              <a:t>regionální linky</a:t>
            </a:r>
          </a:p>
          <a:p>
            <a:pPr lvl="2"/>
            <a:r>
              <a:rPr lang="cs-CZ" dirty="0" smtClean="0"/>
              <a:t>dálkové linky</a:t>
            </a:r>
          </a:p>
          <a:p>
            <a:pPr lvl="2"/>
            <a:endParaRPr lang="cs-CZ" dirty="0" smtClean="0"/>
          </a:p>
          <a:p>
            <a:endParaRPr lang="cs-CZ" dirty="0" smtClean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18356" y="620688"/>
            <a:ext cx="8507288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3. Konkurence o trhy</a:t>
            </a:r>
            <a:endParaRPr lang="cs-CZ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20260" y="2852936"/>
            <a:ext cx="3028192" cy="202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63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4525963"/>
          </a:xfrm>
        </p:spPr>
        <p:txBody>
          <a:bodyPr>
            <a:normAutofit/>
          </a:bodyPr>
          <a:lstStyle/>
          <a:p>
            <a:r>
              <a:rPr lang="cs-CZ" b="1" dirty="0" smtClean="0"/>
              <a:t>doposud tři výběrová řízení</a:t>
            </a:r>
          </a:p>
          <a:p>
            <a:pPr lvl="1"/>
            <a:r>
              <a:rPr lang="cs-CZ" dirty="0" smtClean="0"/>
              <a:t>2009 trať 089  - Liberecký, Ústecký kraj + ZVON</a:t>
            </a:r>
          </a:p>
          <a:p>
            <a:pPr lvl="2"/>
            <a:r>
              <a:rPr lang="cs-CZ" dirty="0" err="1" smtClean="0"/>
              <a:t>Vogtlandbahn</a:t>
            </a:r>
            <a:endParaRPr lang="cs-CZ" dirty="0" smtClean="0"/>
          </a:p>
          <a:p>
            <a:pPr lvl="1"/>
            <a:r>
              <a:rPr lang="cs-CZ" dirty="0" smtClean="0"/>
              <a:t>2009 Jizerskohorská železnice – Liberecký kraj</a:t>
            </a:r>
          </a:p>
          <a:p>
            <a:pPr lvl="2"/>
            <a:r>
              <a:rPr lang="cs-CZ" dirty="0" smtClean="0"/>
              <a:t>České dráhy (výrazná modernizace vozového parku)</a:t>
            </a:r>
          </a:p>
          <a:p>
            <a:pPr lvl="1"/>
            <a:r>
              <a:rPr lang="cs-CZ" dirty="0" smtClean="0"/>
              <a:t>2015 Pošumavské lokálky – Jihočeský kraj</a:t>
            </a:r>
          </a:p>
          <a:p>
            <a:pPr lvl="2"/>
            <a:r>
              <a:rPr lang="cs-CZ" dirty="0" smtClean="0"/>
              <a:t>GW </a:t>
            </a:r>
            <a:r>
              <a:rPr lang="cs-CZ" dirty="0" err="1" smtClean="0"/>
              <a:t>Train</a:t>
            </a:r>
            <a:r>
              <a:rPr lang="cs-CZ" dirty="0" smtClean="0"/>
              <a:t> </a:t>
            </a:r>
            <a:r>
              <a:rPr lang="cs-CZ" dirty="0" err="1" smtClean="0"/>
              <a:t>Regio</a:t>
            </a:r>
            <a:endParaRPr lang="cs-CZ" dirty="0" smtClean="0"/>
          </a:p>
          <a:p>
            <a:pPr lvl="2"/>
            <a:r>
              <a:rPr lang="cs-CZ" dirty="0"/>
              <a:t>p</a:t>
            </a:r>
            <a:r>
              <a:rPr lang="cs-CZ" dirty="0" smtClean="0"/>
              <a:t>rovoz od 2017</a:t>
            </a:r>
          </a:p>
          <a:p>
            <a:pPr lvl="2"/>
            <a:endParaRPr lang="cs-CZ" dirty="0" smtClean="0"/>
          </a:p>
          <a:p>
            <a:endParaRPr lang="cs-CZ" dirty="0" smtClean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18356" y="620688"/>
            <a:ext cx="8507288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3.1 Regionální vlakové linky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211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4525963"/>
          </a:xfrm>
        </p:spPr>
        <p:txBody>
          <a:bodyPr>
            <a:normAutofit/>
          </a:bodyPr>
          <a:lstStyle/>
          <a:p>
            <a:r>
              <a:rPr lang="cs-CZ" b="1" dirty="0" smtClean="0"/>
              <a:t>doposud tři výběrová řízení</a:t>
            </a:r>
          </a:p>
          <a:p>
            <a:pPr lvl="1"/>
            <a:r>
              <a:rPr lang="cs-CZ" dirty="0" smtClean="0"/>
              <a:t>2006 dálkové motorové linky</a:t>
            </a:r>
          </a:p>
          <a:p>
            <a:pPr marL="1200150" lvl="3" indent="-342900"/>
            <a:r>
              <a:rPr lang="cs-CZ" dirty="0"/>
              <a:t>R14 Pardubice – Hradec Králové – Liberec</a:t>
            </a:r>
          </a:p>
          <a:p>
            <a:pPr marL="1200150" lvl="3" indent="-342900"/>
            <a:r>
              <a:rPr lang="cs-CZ" dirty="0"/>
              <a:t>R16 Plzeň – Žatec – Chomutov – Most</a:t>
            </a:r>
          </a:p>
          <a:p>
            <a:pPr lvl="2"/>
            <a:r>
              <a:rPr lang="cs-CZ" dirty="0" smtClean="0"/>
              <a:t>České dráhy s dumpingovou cenou</a:t>
            </a:r>
          </a:p>
          <a:p>
            <a:pPr lvl="1"/>
            <a:r>
              <a:rPr lang="cs-CZ" dirty="0" smtClean="0"/>
              <a:t>2012 </a:t>
            </a:r>
            <a:r>
              <a:rPr lang="cs-CZ" dirty="0"/>
              <a:t>R27 Ostrava – Opava – Krnov – Olomouc</a:t>
            </a:r>
          </a:p>
          <a:p>
            <a:pPr lvl="2"/>
            <a:r>
              <a:rPr lang="cs-CZ" dirty="0" smtClean="0"/>
              <a:t>výběrové řízení neúspěšné</a:t>
            </a:r>
          </a:p>
          <a:p>
            <a:pPr lvl="1"/>
            <a:r>
              <a:rPr lang="cs-CZ" dirty="0" smtClean="0"/>
              <a:t>2014 </a:t>
            </a:r>
            <a:r>
              <a:rPr lang="cs-CZ" dirty="0"/>
              <a:t>R16 Plzeň – Žatec – Chomutov – </a:t>
            </a:r>
            <a:r>
              <a:rPr lang="cs-CZ" dirty="0" smtClean="0"/>
              <a:t>Most</a:t>
            </a:r>
          </a:p>
          <a:p>
            <a:pPr lvl="2"/>
            <a:r>
              <a:rPr lang="cs-CZ" dirty="0" smtClean="0"/>
              <a:t>České dráhy s vyšší cenou</a:t>
            </a:r>
            <a:endParaRPr lang="cs-CZ" dirty="0"/>
          </a:p>
          <a:p>
            <a:pPr lvl="2"/>
            <a:endParaRPr lang="cs-CZ" dirty="0" smtClean="0"/>
          </a:p>
          <a:p>
            <a:pPr lvl="2"/>
            <a:endParaRPr lang="cs-CZ" dirty="0" smtClean="0"/>
          </a:p>
          <a:p>
            <a:endParaRPr lang="cs-CZ" dirty="0" smtClean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18356" y="620688"/>
            <a:ext cx="8507288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3.2 Dálkové vlakové linky 1/2</a:t>
            </a:r>
            <a:endParaRPr lang="cs-CZ" dirty="0"/>
          </a:p>
        </p:txBody>
      </p:sp>
      <p:pic>
        <p:nvPicPr>
          <p:cNvPr id="17410" name="Picture 2" descr="http://img.mf.cz/176/629/3-Arriva_vlak_kralupy_vackova_1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1916832"/>
            <a:ext cx="2808312" cy="1663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76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4525963"/>
          </a:xfrm>
        </p:spPr>
        <p:txBody>
          <a:bodyPr>
            <a:normAutofit/>
          </a:bodyPr>
          <a:lstStyle/>
          <a:p>
            <a:r>
              <a:rPr lang="cs-CZ" b="1" dirty="0" smtClean="0"/>
              <a:t>plán soutěží</a:t>
            </a:r>
          </a:p>
          <a:p>
            <a:pPr lvl="1"/>
            <a:r>
              <a:rPr lang="cs-CZ" dirty="0"/>
              <a:t>R16 Plzeň – Žatec – Chomutov – </a:t>
            </a:r>
            <a:r>
              <a:rPr lang="cs-CZ" dirty="0" smtClean="0"/>
              <a:t>Most</a:t>
            </a:r>
          </a:p>
          <a:p>
            <a:pPr lvl="1"/>
            <a:r>
              <a:rPr lang="cs-CZ" dirty="0"/>
              <a:t>R14 Pardubice – Hradec Králové – Liberec</a:t>
            </a:r>
          </a:p>
          <a:p>
            <a:pPr lvl="1"/>
            <a:r>
              <a:rPr lang="cs-CZ" dirty="0"/>
              <a:t>R15 Ústí nad Labem – Česká Lípa – Liberec</a:t>
            </a:r>
          </a:p>
          <a:p>
            <a:pPr lvl="1"/>
            <a:r>
              <a:rPr lang="cs-CZ" dirty="0"/>
              <a:t>R5 Praha – Ústí nad Labem – Cheb</a:t>
            </a:r>
            <a:endParaRPr lang="cs-CZ" i="1" dirty="0"/>
          </a:p>
          <a:p>
            <a:pPr lvl="1"/>
            <a:r>
              <a:rPr lang="cs-CZ" dirty="0"/>
              <a:t>R20 Praha – Ústí nad Labem – Děčín</a:t>
            </a:r>
          </a:p>
          <a:p>
            <a:pPr lvl="1"/>
            <a:r>
              <a:rPr lang="cs-CZ" dirty="0"/>
              <a:t>R27 Ostrava – Opava – </a:t>
            </a:r>
            <a:r>
              <a:rPr lang="cs-CZ" dirty="0" smtClean="0"/>
              <a:t>Krnov – Olomouc</a:t>
            </a:r>
            <a:endParaRPr lang="cs-CZ" dirty="0"/>
          </a:p>
          <a:p>
            <a:pPr lvl="2"/>
            <a:endParaRPr lang="cs-CZ" dirty="0" smtClean="0"/>
          </a:p>
          <a:p>
            <a:pPr lvl="2"/>
            <a:endParaRPr lang="cs-CZ" dirty="0" smtClean="0"/>
          </a:p>
          <a:p>
            <a:endParaRPr lang="cs-CZ" dirty="0" smtClean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18356" y="620688"/>
            <a:ext cx="8507288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3.2 Dálkové vlakové linky 2/2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835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Krátké opakování</a:t>
            </a:r>
            <a:endParaRPr lang="cs-CZ" dirty="0"/>
          </a:p>
        </p:txBody>
      </p:sp>
      <p:pic>
        <p:nvPicPr>
          <p:cNvPr id="4" name="Picture 2" descr="D:\Dropbox\Documents\Školní\Děkanát\Propagace DFJP\fotky DFJP\fakulta\DF0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100" y="404665"/>
            <a:ext cx="9671444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79512" y="5949280"/>
            <a:ext cx="7776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 smtClean="0">
                <a:latin typeface="Gill Sans MT" panose="020B0502020104020203" pitchFamily="34" charset="-18"/>
              </a:rPr>
              <a:t>1. Krátké opakování</a:t>
            </a:r>
            <a:endParaRPr lang="cs-CZ" sz="4400" b="1" dirty="0">
              <a:latin typeface="Gill Sans MT" panose="020B050202010402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64949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Krátké opakování</a:t>
            </a:r>
            <a:endParaRPr lang="cs-CZ" dirty="0"/>
          </a:p>
        </p:txBody>
      </p:sp>
      <p:pic>
        <p:nvPicPr>
          <p:cNvPr id="4" name="Picture 2" descr="D:\Dropbox\Documents\Školní\Děkanát\Propagace DFJP\fotky DFJP\fakulta\DF0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100" y="404665"/>
            <a:ext cx="9671444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04232" y="6023029"/>
            <a:ext cx="965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latin typeface="Gill Sans MT" panose="020B0502020104020203" pitchFamily="34" charset="-18"/>
              </a:rPr>
              <a:t>4. Konkurence na trhu</a:t>
            </a:r>
            <a:endParaRPr lang="cs-CZ" sz="3600" b="1" dirty="0">
              <a:latin typeface="Gill Sans MT" panose="020B050202010402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70684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1143000"/>
          </a:xfrm>
        </p:spPr>
        <p:txBody>
          <a:bodyPr>
            <a:normAutofit/>
          </a:bodyPr>
          <a:lstStyle>
            <a:lvl1pPr>
              <a:defRPr>
                <a:latin typeface="Gill Sans MT" pitchFamily="34" charset="-18"/>
              </a:defRPr>
            </a:lvl1pPr>
          </a:lstStyle>
          <a:p>
            <a:pPr marL="514350" indent="-514350"/>
            <a:r>
              <a:rPr lang="cs-CZ" dirty="0" smtClean="0"/>
              <a:t>4. Konkurence na trhu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4525963"/>
          </a:xfrm>
        </p:spPr>
        <p:txBody>
          <a:bodyPr>
            <a:normAutofit lnSpcReduction="10000"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cs-CZ" sz="3200" b="1" dirty="0"/>
              <a:t>komerční báze – podnikatelské riziko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cs-CZ" sz="3200" dirty="0"/>
              <a:t>volný přístup na dopravní cestu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cs-CZ" sz="3200" dirty="0"/>
              <a:t>více dopravců</a:t>
            </a:r>
          </a:p>
          <a:p>
            <a:pPr lvl="1"/>
            <a:endParaRPr lang="cs-CZ" dirty="0"/>
          </a:p>
          <a:p>
            <a:r>
              <a:rPr lang="cs-CZ" b="1" dirty="0"/>
              <a:t>tržní ekonomika </a:t>
            </a:r>
            <a:r>
              <a:rPr lang="cs-CZ" dirty="0"/>
              <a:t>by měla zajistit </a:t>
            </a:r>
            <a:r>
              <a:rPr lang="cs-CZ" b="1" dirty="0"/>
              <a:t>podmínky</a:t>
            </a:r>
            <a:r>
              <a:rPr lang="cs-CZ" dirty="0"/>
              <a:t> pro veřejnou dopravu na </a:t>
            </a:r>
            <a:r>
              <a:rPr lang="cs-CZ" b="1" dirty="0"/>
              <a:t>komerční bázi</a:t>
            </a:r>
            <a:r>
              <a:rPr lang="cs-CZ" dirty="0"/>
              <a:t>, kdekoliv je tento </a:t>
            </a:r>
            <a:r>
              <a:rPr lang="cs-CZ" b="1" dirty="0"/>
              <a:t>model životaschopný</a:t>
            </a:r>
          </a:p>
          <a:p>
            <a:r>
              <a:rPr lang="cs-CZ" b="1" dirty="0"/>
              <a:t>konkurence</a:t>
            </a:r>
            <a:r>
              <a:rPr lang="cs-CZ" dirty="0"/>
              <a:t> </a:t>
            </a:r>
            <a:r>
              <a:rPr lang="cs-CZ" b="1" dirty="0"/>
              <a:t>dotované </a:t>
            </a:r>
            <a:r>
              <a:rPr lang="cs-CZ" dirty="0"/>
              <a:t>a </a:t>
            </a:r>
            <a:r>
              <a:rPr lang="cs-CZ" b="1" dirty="0"/>
              <a:t>nedotované</a:t>
            </a:r>
            <a:r>
              <a:rPr lang="cs-CZ" dirty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dopravy </a:t>
            </a:r>
            <a:r>
              <a:rPr lang="cs-CZ" dirty="0"/>
              <a:t>je </a:t>
            </a:r>
            <a:r>
              <a:rPr lang="cs-CZ" b="1" dirty="0"/>
              <a:t>nepřípustná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571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14:prism isContent="1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1143000"/>
          </a:xfrm>
        </p:spPr>
        <p:txBody>
          <a:bodyPr>
            <a:normAutofit fontScale="90000"/>
          </a:bodyPr>
          <a:lstStyle>
            <a:lvl1pPr>
              <a:defRPr>
                <a:latin typeface="Gill Sans MT" pitchFamily="34" charset="-18"/>
              </a:defRPr>
            </a:lvl1pPr>
          </a:lstStyle>
          <a:p>
            <a:pPr marL="514350" indent="-514350"/>
            <a:r>
              <a:rPr lang="cs-CZ" dirty="0" smtClean="0"/>
              <a:t>4.1 </a:t>
            </a:r>
            <a:r>
              <a:rPr lang="cs-CZ" dirty="0"/>
              <a:t>Veřejné služby v přepravě cestujících </a:t>
            </a:r>
            <a:r>
              <a:rPr lang="cs-CZ" dirty="0" smtClean="0"/>
              <a:t>na </a:t>
            </a:r>
            <a:r>
              <a:rPr lang="cs-CZ" dirty="0"/>
              <a:t>komerční bázi </a:t>
            </a:r>
            <a:r>
              <a:rPr lang="cs-CZ" dirty="0" smtClean="0"/>
              <a:t>1/4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199" y="1855365"/>
            <a:ext cx="5440445" cy="4525963"/>
          </a:xfrm>
        </p:spPr>
        <p:txBody>
          <a:bodyPr>
            <a:normAutofit/>
          </a:bodyPr>
          <a:lstStyle/>
          <a:p>
            <a:r>
              <a:rPr lang="cs-CZ" b="1" dirty="0" smtClean="0"/>
              <a:t>dálkové vlaky</a:t>
            </a:r>
          </a:p>
          <a:p>
            <a:pPr lvl="1"/>
            <a:r>
              <a:rPr lang="cs-CZ" dirty="0" smtClean="0"/>
              <a:t>trasa </a:t>
            </a:r>
            <a:r>
              <a:rPr lang="en-US" b="1" dirty="0" err="1" smtClean="0"/>
              <a:t>Pra</a:t>
            </a:r>
            <a:r>
              <a:rPr lang="cs-CZ" b="1" dirty="0" smtClean="0"/>
              <a:t>ha</a:t>
            </a:r>
            <a:r>
              <a:rPr lang="en-US" b="1" dirty="0" smtClean="0"/>
              <a:t> </a:t>
            </a:r>
            <a:r>
              <a:rPr lang="en-US" b="1" dirty="0"/>
              <a:t>– </a:t>
            </a:r>
            <a:r>
              <a:rPr lang="en-US" b="1" dirty="0" smtClean="0"/>
              <a:t>Ostrava</a:t>
            </a:r>
            <a:endParaRPr lang="cs-CZ" b="1" dirty="0" smtClean="0"/>
          </a:p>
          <a:p>
            <a:pPr lvl="2"/>
            <a:r>
              <a:rPr lang="cs-CZ" dirty="0" smtClean="0"/>
              <a:t>nejvhodnější v ČR</a:t>
            </a:r>
          </a:p>
          <a:p>
            <a:pPr lvl="2"/>
            <a:r>
              <a:rPr lang="cs-CZ" dirty="0" smtClean="0"/>
              <a:t>Trh otevřen 26.09.2011</a:t>
            </a:r>
            <a:endParaRPr lang="cs-CZ" dirty="0"/>
          </a:p>
          <a:p>
            <a:pPr lvl="2"/>
            <a:r>
              <a:rPr lang="cs-CZ" dirty="0" smtClean="0"/>
              <a:t>ČD – SC Pendolino, EC/IC</a:t>
            </a:r>
          </a:p>
          <a:p>
            <a:pPr lvl="2"/>
            <a:r>
              <a:rPr lang="cs-CZ" dirty="0" err="1" smtClean="0"/>
              <a:t>RegioJet</a:t>
            </a:r>
            <a:r>
              <a:rPr lang="cs-CZ" dirty="0" smtClean="0"/>
              <a:t>, </a:t>
            </a:r>
            <a:r>
              <a:rPr lang="cs-CZ" dirty="0" err="1" smtClean="0"/>
              <a:t>LeoExpress</a:t>
            </a:r>
            <a:endParaRPr lang="cs-CZ" dirty="0" smtClean="0"/>
          </a:p>
          <a:p>
            <a:pPr lvl="1"/>
            <a:r>
              <a:rPr lang="cs-CZ" b="1" dirty="0" smtClean="0"/>
              <a:t>další </a:t>
            </a:r>
            <a:r>
              <a:rPr lang="cs-CZ" dirty="0" smtClean="0"/>
              <a:t>možné </a:t>
            </a:r>
            <a:r>
              <a:rPr lang="cs-CZ" b="1" dirty="0" smtClean="0"/>
              <a:t>trasy</a:t>
            </a:r>
          </a:p>
          <a:p>
            <a:pPr lvl="2"/>
            <a:r>
              <a:rPr lang="cs-CZ" dirty="0" smtClean="0"/>
              <a:t>Praha – Brno, Plzeň, Ústí </a:t>
            </a:r>
            <a:br>
              <a:rPr lang="cs-CZ" dirty="0" smtClean="0"/>
            </a:br>
            <a:r>
              <a:rPr lang="cs-CZ" dirty="0" smtClean="0"/>
              <a:t>nad Labem, České Budějovice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5659" y="3645024"/>
            <a:ext cx="1656184" cy="194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10083" y="3645024"/>
            <a:ext cx="1833917" cy="131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http://zpravodaj.probit.cz/2012/3_12web/3D_12images/leoexpres%201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05659" y="1772816"/>
            <a:ext cx="3306310" cy="179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img.mf.cz/742/749/2-Leo_Express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43"/>
          <a:stretch/>
        </p:blipFill>
        <p:spPr bwMode="auto">
          <a:xfrm>
            <a:off x="7308304" y="5013176"/>
            <a:ext cx="193459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78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14:prism isContent="1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1143000"/>
          </a:xfrm>
        </p:spPr>
        <p:txBody>
          <a:bodyPr>
            <a:normAutofit fontScale="90000"/>
          </a:bodyPr>
          <a:lstStyle>
            <a:lvl1pPr>
              <a:defRPr>
                <a:latin typeface="Gill Sans MT" pitchFamily="34" charset="-18"/>
              </a:defRPr>
            </a:lvl1pPr>
          </a:lstStyle>
          <a:p>
            <a:pPr marL="514350" indent="-514350"/>
            <a:r>
              <a:rPr lang="cs-CZ" dirty="0" smtClean="0"/>
              <a:t>4.1 </a:t>
            </a:r>
            <a:r>
              <a:rPr lang="cs-CZ" dirty="0"/>
              <a:t>Veřejné služby v přepravě cestujících </a:t>
            </a:r>
            <a:r>
              <a:rPr lang="cs-CZ" dirty="0" smtClean="0"/>
              <a:t>na </a:t>
            </a:r>
            <a:r>
              <a:rPr lang="cs-CZ" dirty="0"/>
              <a:t>komerční bázi </a:t>
            </a:r>
            <a:r>
              <a:rPr lang="cs-CZ" dirty="0" smtClean="0"/>
              <a:t>2/4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79512" y="1988840"/>
            <a:ext cx="8229600" cy="4525963"/>
          </a:xfrm>
        </p:spPr>
        <p:txBody>
          <a:bodyPr>
            <a:normAutofit/>
          </a:bodyPr>
          <a:lstStyle/>
          <a:p>
            <a:r>
              <a:rPr lang="cs-CZ" b="1" dirty="0" smtClean="0"/>
              <a:t>příměstské vlaky</a:t>
            </a:r>
          </a:p>
          <a:p>
            <a:pPr lvl="1"/>
            <a:r>
              <a:rPr lang="cs-CZ" dirty="0" smtClean="0"/>
              <a:t>první projekt od 23.09.2013</a:t>
            </a:r>
            <a:br>
              <a:rPr lang="cs-CZ" dirty="0" smtClean="0"/>
            </a:br>
            <a:r>
              <a:rPr lang="cs-CZ" dirty="0" smtClean="0"/>
              <a:t>dopravce </a:t>
            </a:r>
            <a:r>
              <a:rPr lang="cs-CZ" b="1" dirty="0" smtClean="0"/>
              <a:t>ARRIVA </a:t>
            </a:r>
            <a:r>
              <a:rPr lang="cs-CZ" dirty="0" smtClean="0"/>
              <a:t>(divize DB)</a:t>
            </a:r>
          </a:p>
          <a:p>
            <a:pPr lvl="2"/>
            <a:r>
              <a:rPr lang="cs-CZ" dirty="0" smtClean="0"/>
              <a:t>linka Praha – Kralupy nad Vltavou</a:t>
            </a:r>
          </a:p>
          <a:p>
            <a:pPr lvl="1"/>
            <a:r>
              <a:rPr lang="cs-CZ" b="1" dirty="0" smtClean="0"/>
              <a:t>potenciál v příměstské </a:t>
            </a:r>
            <a:r>
              <a:rPr lang="cs-CZ" dirty="0" smtClean="0"/>
              <a:t>dopravě </a:t>
            </a:r>
            <a:r>
              <a:rPr lang="cs-CZ" b="1" dirty="0" smtClean="0"/>
              <a:t>metropolitních regionů </a:t>
            </a:r>
            <a:r>
              <a:rPr lang="cs-CZ" dirty="0" smtClean="0"/>
              <a:t>– Praha, Brno, Ostrava</a:t>
            </a:r>
          </a:p>
          <a:p>
            <a:pPr lvl="1"/>
            <a:r>
              <a:rPr lang="cs-CZ" dirty="0" smtClean="0"/>
              <a:t>problémem </a:t>
            </a:r>
            <a:r>
              <a:rPr lang="cs-CZ" b="1" dirty="0" smtClean="0"/>
              <a:t>sedlová doprava </a:t>
            </a:r>
            <a:r>
              <a:rPr lang="cs-CZ" dirty="0" smtClean="0"/>
              <a:t>a </a:t>
            </a:r>
            <a:r>
              <a:rPr lang="cs-CZ" b="1" dirty="0" smtClean="0"/>
              <a:t>nedostatečná kapacita</a:t>
            </a:r>
            <a:r>
              <a:rPr lang="cs-CZ" dirty="0" smtClean="0"/>
              <a:t> v okolí významných železničních uzlů</a:t>
            </a:r>
            <a:endParaRPr lang="cs-CZ" dirty="0"/>
          </a:p>
        </p:txBody>
      </p:sp>
      <p:pic>
        <p:nvPicPr>
          <p:cNvPr id="6146" name="Picture 2" descr="http://img.ct24.cz/cache/616x411/article/51/5072/507168.jpg?138011140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52120" y="1788053"/>
            <a:ext cx="3432709" cy="19289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77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14:prism isContent="1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1143000"/>
          </a:xfrm>
        </p:spPr>
        <p:txBody>
          <a:bodyPr>
            <a:normAutofit fontScale="90000"/>
          </a:bodyPr>
          <a:lstStyle>
            <a:lvl1pPr>
              <a:defRPr>
                <a:latin typeface="Gill Sans MT" pitchFamily="34" charset="-18"/>
              </a:defRPr>
            </a:lvl1pPr>
          </a:lstStyle>
          <a:p>
            <a:pPr marL="514350" indent="-514350"/>
            <a:r>
              <a:rPr lang="cs-CZ" dirty="0" smtClean="0"/>
              <a:t>4.1 </a:t>
            </a:r>
            <a:r>
              <a:rPr lang="cs-CZ" dirty="0"/>
              <a:t>Veřejné služby v přepravě cestujících </a:t>
            </a:r>
            <a:r>
              <a:rPr lang="cs-CZ" dirty="0" smtClean="0"/>
              <a:t>na </a:t>
            </a:r>
            <a:r>
              <a:rPr lang="cs-CZ" dirty="0"/>
              <a:t>komerční bázi </a:t>
            </a:r>
            <a:r>
              <a:rPr lang="cs-CZ" dirty="0" smtClean="0"/>
              <a:t>3/4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cs-CZ" b="1" dirty="0" smtClean="0"/>
              <a:t>dálkové autobusy</a:t>
            </a:r>
          </a:p>
          <a:p>
            <a:pPr lvl="1"/>
            <a:r>
              <a:rPr lang="cs-CZ" sz="2700" dirty="0" smtClean="0"/>
              <a:t>veřejná </a:t>
            </a:r>
            <a:r>
              <a:rPr lang="cs-CZ" sz="2700" b="1" dirty="0" smtClean="0"/>
              <a:t>linková doprava </a:t>
            </a:r>
            <a:r>
              <a:rPr lang="cs-CZ" sz="2700" dirty="0" smtClean="0"/>
              <a:t>objednávaná </a:t>
            </a:r>
            <a:r>
              <a:rPr lang="cs-CZ" sz="2700" b="1" dirty="0" smtClean="0"/>
              <a:t>kraji</a:t>
            </a:r>
            <a:r>
              <a:rPr lang="cs-CZ" sz="2700" dirty="0" smtClean="0"/>
              <a:t> a </a:t>
            </a:r>
            <a:r>
              <a:rPr lang="cs-CZ" sz="2700" b="1" dirty="0" smtClean="0"/>
              <a:t>obcemi</a:t>
            </a:r>
            <a:r>
              <a:rPr lang="cs-CZ" sz="2700" dirty="0" smtClean="0"/>
              <a:t> jen na </a:t>
            </a:r>
            <a:r>
              <a:rPr lang="cs-CZ" sz="2700" b="1" dirty="0" smtClean="0"/>
              <a:t>regionální a místní </a:t>
            </a:r>
            <a:r>
              <a:rPr lang="cs-CZ" sz="2700" dirty="0" smtClean="0"/>
              <a:t>bázi</a:t>
            </a:r>
          </a:p>
          <a:p>
            <a:pPr lvl="1"/>
            <a:r>
              <a:rPr lang="cs-CZ" sz="2700" b="1" dirty="0" smtClean="0"/>
              <a:t>radiální</a:t>
            </a:r>
            <a:r>
              <a:rPr lang="cs-CZ" sz="2700" dirty="0" smtClean="0"/>
              <a:t> linky z </a:t>
            </a:r>
            <a:r>
              <a:rPr lang="cs-CZ" sz="2700" b="1" dirty="0" smtClean="0"/>
              <a:t>Prahy</a:t>
            </a:r>
            <a:r>
              <a:rPr lang="cs-CZ" sz="2700" dirty="0" smtClean="0"/>
              <a:t>, kde </a:t>
            </a:r>
            <a:r>
              <a:rPr lang="cs-CZ" sz="2700" b="1" dirty="0" smtClean="0"/>
              <a:t>není železnice konkurenceschopná</a:t>
            </a:r>
          </a:p>
          <a:p>
            <a:pPr lvl="2"/>
            <a:r>
              <a:rPr lang="cs-CZ" sz="2300" dirty="0" smtClean="0"/>
              <a:t>Praha – </a:t>
            </a:r>
            <a:r>
              <a:rPr lang="en-US" sz="2300" dirty="0" err="1" smtClean="0"/>
              <a:t>Liberec,Karlovy</a:t>
            </a:r>
            <a:r>
              <a:rPr lang="en-US" sz="2300" dirty="0" smtClean="0"/>
              <a:t> Vary</a:t>
            </a:r>
            <a:r>
              <a:rPr lang="cs-CZ" sz="2300" dirty="0" smtClean="0"/>
              <a:t>,</a:t>
            </a:r>
            <a:r>
              <a:rPr lang="en-US" sz="2300" dirty="0" smtClean="0"/>
              <a:t> </a:t>
            </a:r>
            <a:r>
              <a:rPr lang="en-US" sz="2300" dirty="0" err="1" smtClean="0"/>
              <a:t>Znojmo</a:t>
            </a:r>
            <a:r>
              <a:rPr lang="cs-CZ" sz="2300" dirty="0" smtClean="0"/>
              <a:t>, </a:t>
            </a:r>
            <a:r>
              <a:rPr lang="en-US" sz="2300" dirty="0" err="1"/>
              <a:t>Jihlava</a:t>
            </a:r>
            <a:endParaRPr lang="cs-CZ" sz="2300" dirty="0" smtClean="0"/>
          </a:p>
          <a:p>
            <a:pPr lvl="1"/>
            <a:r>
              <a:rPr lang="cs-CZ" sz="2700" b="1" dirty="0" smtClean="0"/>
              <a:t>další</a:t>
            </a:r>
            <a:r>
              <a:rPr lang="cs-CZ" sz="2700" dirty="0" smtClean="0"/>
              <a:t> intenzivněji provozované </a:t>
            </a:r>
            <a:r>
              <a:rPr lang="cs-CZ" sz="2700" b="1" dirty="0" smtClean="0"/>
              <a:t>linky</a:t>
            </a:r>
          </a:p>
          <a:p>
            <a:pPr lvl="2"/>
            <a:r>
              <a:rPr lang="en-US" sz="2300" dirty="0" smtClean="0"/>
              <a:t>Praha </a:t>
            </a:r>
            <a:r>
              <a:rPr lang="en-US" sz="2300" dirty="0"/>
              <a:t>– Brno, Praha – Hradec </a:t>
            </a:r>
            <a:r>
              <a:rPr lang="en-US" sz="2300" dirty="0" err="1"/>
              <a:t>Králové</a:t>
            </a:r>
            <a:r>
              <a:rPr lang="en-US" sz="2300" dirty="0"/>
              <a:t> – </a:t>
            </a:r>
            <a:r>
              <a:rPr lang="en-US" sz="2300" dirty="0" err="1"/>
              <a:t>Náchod</a:t>
            </a:r>
            <a:r>
              <a:rPr lang="en-US" sz="2300" dirty="0"/>
              <a:t>/</a:t>
            </a:r>
            <a:r>
              <a:rPr lang="en-US" sz="2300" dirty="0" err="1"/>
              <a:t>Broumov</a:t>
            </a:r>
            <a:r>
              <a:rPr lang="en-US" sz="2300" dirty="0"/>
              <a:t>, </a:t>
            </a:r>
            <a:r>
              <a:rPr lang="cs-CZ" sz="2300" dirty="0" smtClean="0"/>
              <a:t/>
            </a:r>
            <a:br>
              <a:rPr lang="cs-CZ" sz="2300" dirty="0" smtClean="0"/>
            </a:br>
            <a:r>
              <a:rPr lang="en-US" sz="2300" dirty="0" smtClean="0"/>
              <a:t>Praha </a:t>
            </a:r>
            <a:r>
              <a:rPr lang="en-US" sz="2300" dirty="0"/>
              <a:t>– </a:t>
            </a:r>
            <a:r>
              <a:rPr lang="en-US" sz="2300" dirty="0" err="1"/>
              <a:t>České</a:t>
            </a:r>
            <a:r>
              <a:rPr lang="en-US" sz="2300" dirty="0"/>
              <a:t> </a:t>
            </a:r>
            <a:r>
              <a:rPr lang="en-US" sz="2300" dirty="0" err="1"/>
              <a:t>Budějovice</a:t>
            </a:r>
            <a:r>
              <a:rPr lang="en-US" sz="2300" dirty="0"/>
              <a:t>, Praha </a:t>
            </a:r>
            <a:r>
              <a:rPr lang="en-US" sz="2300" dirty="0" smtClean="0"/>
              <a:t>– </a:t>
            </a:r>
            <a:r>
              <a:rPr lang="en-US" sz="2300" dirty="0" err="1"/>
              <a:t>Louny</a:t>
            </a:r>
            <a:r>
              <a:rPr lang="en-US" sz="2300" dirty="0"/>
              <a:t> – Most, </a:t>
            </a:r>
            <a:r>
              <a:rPr lang="cs-CZ" sz="2300" dirty="0" smtClean="0"/>
              <a:t/>
            </a:r>
            <a:br>
              <a:rPr lang="cs-CZ" sz="2300" dirty="0" smtClean="0"/>
            </a:br>
            <a:r>
              <a:rPr lang="en-US" sz="2300" dirty="0" smtClean="0"/>
              <a:t>Praha </a:t>
            </a:r>
            <a:r>
              <a:rPr lang="en-US" sz="2300" dirty="0"/>
              <a:t>– </a:t>
            </a:r>
            <a:r>
              <a:rPr lang="en-US" sz="2300" dirty="0" err="1"/>
              <a:t>Plzeň</a:t>
            </a:r>
            <a:r>
              <a:rPr lang="en-US" sz="2300" dirty="0"/>
              <a:t>, </a:t>
            </a:r>
            <a:r>
              <a:rPr lang="en-US" sz="2300" dirty="0" smtClean="0"/>
              <a:t>Brno </a:t>
            </a:r>
            <a:r>
              <a:rPr lang="en-US" sz="2300" dirty="0"/>
              <a:t>– </a:t>
            </a:r>
            <a:r>
              <a:rPr lang="en-US" sz="2300" dirty="0" err="1"/>
              <a:t>České</a:t>
            </a:r>
            <a:r>
              <a:rPr lang="en-US" sz="2300" dirty="0"/>
              <a:t> </a:t>
            </a:r>
            <a:r>
              <a:rPr lang="en-US" sz="2300" dirty="0" err="1" smtClean="0"/>
              <a:t>Budějovice</a:t>
            </a:r>
            <a:r>
              <a:rPr lang="en-US" sz="2300" dirty="0" smtClean="0"/>
              <a:t>/</a:t>
            </a:r>
            <a:r>
              <a:rPr lang="en-US" sz="2300" dirty="0" err="1" smtClean="0"/>
              <a:t>Písek</a:t>
            </a:r>
            <a:r>
              <a:rPr lang="en-US" sz="2300" dirty="0" smtClean="0"/>
              <a:t>, </a:t>
            </a:r>
            <a:r>
              <a:rPr lang="cs-CZ" sz="2300" dirty="0" smtClean="0"/>
              <a:t/>
            </a:r>
            <a:br>
              <a:rPr lang="cs-CZ" sz="2300" dirty="0" smtClean="0"/>
            </a:br>
            <a:r>
              <a:rPr lang="en-US" sz="2300" dirty="0" smtClean="0"/>
              <a:t>Brno – </a:t>
            </a:r>
            <a:r>
              <a:rPr lang="en-US" sz="2300" dirty="0" err="1" smtClean="0"/>
              <a:t>Zlín</a:t>
            </a:r>
            <a:r>
              <a:rPr lang="en-US" sz="2300" dirty="0" smtClean="0"/>
              <a:t>, Brno – Olomouc</a:t>
            </a:r>
            <a:endParaRPr lang="cs-CZ" sz="2300" dirty="0"/>
          </a:p>
        </p:txBody>
      </p:sp>
      <p:pic>
        <p:nvPicPr>
          <p:cNvPr id="1026" name="Picture 2" descr="http://www.autobusovenoviny.cz/image/2916/bus-sa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36296" y="2881739"/>
            <a:ext cx="1684934" cy="2026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9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14:prism isContent="1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1143000"/>
          </a:xfrm>
        </p:spPr>
        <p:txBody>
          <a:bodyPr>
            <a:normAutofit fontScale="90000"/>
          </a:bodyPr>
          <a:lstStyle>
            <a:lvl1pPr>
              <a:defRPr>
                <a:latin typeface="Gill Sans MT" pitchFamily="34" charset="-18"/>
              </a:defRPr>
            </a:lvl1pPr>
          </a:lstStyle>
          <a:p>
            <a:pPr marL="514350" indent="-514350"/>
            <a:r>
              <a:rPr lang="cs-CZ" dirty="0" smtClean="0"/>
              <a:t>4.1 </a:t>
            </a:r>
            <a:r>
              <a:rPr lang="cs-CZ" dirty="0"/>
              <a:t>Veřejné služby v přepravě cestujících </a:t>
            </a:r>
            <a:r>
              <a:rPr lang="cs-CZ" dirty="0" smtClean="0"/>
              <a:t>na </a:t>
            </a:r>
            <a:r>
              <a:rPr lang="cs-CZ" dirty="0"/>
              <a:t>komerční bázi </a:t>
            </a:r>
            <a:r>
              <a:rPr lang="cs-CZ" dirty="0" smtClean="0"/>
              <a:t>4/4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4525963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autobusy </a:t>
            </a:r>
            <a:r>
              <a:rPr lang="cs-CZ" sz="2800" dirty="0" smtClean="0"/>
              <a:t>na </a:t>
            </a:r>
            <a:r>
              <a:rPr lang="cs-CZ" sz="2800" b="1" dirty="0" smtClean="0"/>
              <a:t>krátkých trasách</a:t>
            </a:r>
          </a:p>
          <a:p>
            <a:pPr lvl="1"/>
            <a:r>
              <a:rPr lang="cs-CZ" sz="2400" dirty="0"/>
              <a:t>v</a:t>
            </a:r>
            <a:r>
              <a:rPr lang="cs-CZ" sz="2400" dirty="0" smtClean="0"/>
              <a:t>e </a:t>
            </a:r>
            <a:r>
              <a:rPr lang="cs-CZ" sz="2400" b="1" dirty="0" smtClean="0"/>
              <a:t>specifických případech </a:t>
            </a:r>
            <a:r>
              <a:rPr lang="cs-CZ" sz="2400" dirty="0" smtClean="0"/>
              <a:t>s </a:t>
            </a:r>
            <a:r>
              <a:rPr lang="cs-CZ" sz="2400" b="1" dirty="0" smtClean="0"/>
              <a:t>velmi intenzivním proudem </a:t>
            </a:r>
            <a:r>
              <a:rPr lang="cs-CZ" sz="2400" dirty="0" smtClean="0"/>
              <a:t>mezi dvěma městy</a:t>
            </a:r>
          </a:p>
          <a:p>
            <a:pPr lvl="1"/>
            <a:r>
              <a:rPr lang="en-US" sz="2400" b="1" dirty="0" err="1" smtClean="0"/>
              <a:t>Pra</a:t>
            </a:r>
            <a:r>
              <a:rPr lang="cs-CZ" sz="2400" b="1" dirty="0" smtClean="0"/>
              <a:t>ha</a:t>
            </a:r>
            <a:r>
              <a:rPr lang="en-US" sz="2400" b="1" dirty="0" smtClean="0"/>
              <a:t> </a:t>
            </a:r>
            <a:r>
              <a:rPr lang="cs-CZ" sz="2400" b="1" dirty="0" smtClean="0"/>
              <a:t>–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Kladno</a:t>
            </a:r>
            <a:r>
              <a:rPr lang="cs-CZ" sz="2400" dirty="0"/>
              <a:t>:</a:t>
            </a:r>
            <a:r>
              <a:rPr lang="en-US" sz="2400" dirty="0" smtClean="0"/>
              <a:t> </a:t>
            </a:r>
            <a:r>
              <a:rPr lang="cs-CZ" sz="2400" dirty="0" smtClean="0"/>
              <a:t>nejintenzivnější vazba v ČR</a:t>
            </a:r>
          </a:p>
          <a:p>
            <a:pPr lvl="1"/>
            <a:r>
              <a:rPr lang="cs-CZ" sz="2400" dirty="0" smtClean="0"/>
              <a:t>linka provozována </a:t>
            </a:r>
            <a:r>
              <a:rPr lang="cs-CZ" sz="2400" b="1" dirty="0" smtClean="0"/>
              <a:t>několika dopravci </a:t>
            </a:r>
            <a:r>
              <a:rPr lang="cs-CZ" sz="2400" dirty="0" smtClean="0"/>
              <a:t>na komerční riziko</a:t>
            </a:r>
          </a:p>
          <a:p>
            <a:pPr lvl="1"/>
            <a:r>
              <a:rPr lang="cs-CZ" sz="2400" dirty="0" smtClean="0"/>
              <a:t>pozdně </a:t>
            </a:r>
            <a:r>
              <a:rPr lang="cs-CZ" sz="2400" b="1" dirty="0" smtClean="0"/>
              <a:t>večerní</a:t>
            </a:r>
            <a:r>
              <a:rPr lang="cs-CZ" sz="2400" dirty="0" smtClean="0"/>
              <a:t> a brzce </a:t>
            </a:r>
            <a:r>
              <a:rPr lang="cs-CZ" sz="2400" b="1" dirty="0" smtClean="0"/>
              <a:t>ranní provoz dotován</a:t>
            </a:r>
            <a:endParaRPr lang="cs-CZ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4436477"/>
            <a:ext cx="3888432" cy="2014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4436590"/>
            <a:ext cx="3528392" cy="2001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103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14:prism isContent="1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1143000"/>
          </a:xfrm>
        </p:spPr>
        <p:txBody>
          <a:bodyPr>
            <a:normAutofit/>
          </a:bodyPr>
          <a:lstStyle>
            <a:lvl1pPr>
              <a:defRPr>
                <a:latin typeface="Gill Sans MT" pitchFamily="34" charset="-18"/>
              </a:defRPr>
            </a:lvl1pPr>
          </a:lstStyle>
          <a:p>
            <a:pPr marL="514350" indent="-514350"/>
            <a:r>
              <a:rPr lang="cs-CZ" dirty="0" smtClean="0"/>
              <a:t>Závěr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4525963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v podstatě veškerá VHD dotovaná</a:t>
            </a:r>
          </a:p>
          <a:p>
            <a:r>
              <a:rPr lang="cs-CZ" sz="2800" b="1" dirty="0" smtClean="0"/>
              <a:t>sociální služba</a:t>
            </a:r>
          </a:p>
          <a:p>
            <a:pPr lvl="1"/>
            <a:r>
              <a:rPr lang="cs-CZ" sz="2400" dirty="0" smtClean="0"/>
              <a:t>stanovené maximální ceny</a:t>
            </a:r>
          </a:p>
          <a:p>
            <a:pPr lvl="1"/>
            <a:r>
              <a:rPr lang="cs-CZ" sz="2400" dirty="0" smtClean="0"/>
              <a:t>slevy nařízené Ministerstvem financí</a:t>
            </a:r>
          </a:p>
          <a:p>
            <a:r>
              <a:rPr lang="cs-CZ" sz="2800" b="1" dirty="0" smtClean="0"/>
              <a:t>minimalizace nákladů</a:t>
            </a:r>
          </a:p>
          <a:p>
            <a:pPr lvl="1"/>
            <a:r>
              <a:rPr lang="cs-CZ" sz="2400" dirty="0"/>
              <a:t>optimalizace</a:t>
            </a:r>
          </a:p>
          <a:p>
            <a:pPr lvl="1"/>
            <a:r>
              <a:rPr lang="cs-CZ" sz="2400" dirty="0"/>
              <a:t>zvýšení obsazenosti</a:t>
            </a:r>
          </a:p>
          <a:p>
            <a:pPr lvl="1"/>
            <a:r>
              <a:rPr lang="cs-CZ" sz="2400" dirty="0"/>
              <a:t>integrace (spolupráce)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2799" y="1412776"/>
            <a:ext cx="3251201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279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14:prism isContent="1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73487" y="404664"/>
            <a:ext cx="8229600" cy="1143000"/>
          </a:xfrm>
        </p:spPr>
        <p:txBody>
          <a:bodyPr/>
          <a:lstStyle>
            <a:lvl1pPr>
              <a:defRPr>
                <a:latin typeface="Gill Sans MT" pitchFamily="34" charset="-18"/>
              </a:defRPr>
            </a:lvl1pPr>
          </a:lstStyle>
          <a:p>
            <a:r>
              <a:rPr lang="cs-CZ" dirty="0" smtClean="0"/>
              <a:t>Prostor pro diskuzi…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132" y="1539397"/>
            <a:ext cx="4973737" cy="4661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425638"/>
            <a:ext cx="7344816" cy="48888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61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-252536" y="485800"/>
            <a:ext cx="8229600" cy="1143000"/>
          </a:xfrm>
        </p:spPr>
        <p:txBody>
          <a:bodyPr/>
          <a:lstStyle>
            <a:lvl1pPr>
              <a:defRPr>
                <a:latin typeface="Gill Sans MT" pitchFamily="34" charset="-18"/>
              </a:defRPr>
            </a:lvl1pPr>
          </a:lstStyle>
          <a:p>
            <a:r>
              <a:rPr lang="cs-CZ" dirty="0" smtClean="0"/>
              <a:t>Děkuji za pozornost!</a:t>
            </a:r>
            <a:endParaRPr lang="cs-CZ" dirty="0"/>
          </a:p>
        </p:txBody>
      </p:sp>
      <p:sp>
        <p:nvSpPr>
          <p:cNvPr id="11" name="Zástupný symbol pro obsah 5"/>
          <p:cNvSpPr>
            <a:spLocks noGrp="1"/>
          </p:cNvSpPr>
          <p:nvPr>
            <p:ph idx="1"/>
          </p:nvPr>
        </p:nvSpPr>
        <p:spPr>
          <a:xfrm>
            <a:off x="460375" y="1855365"/>
            <a:ext cx="850728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Ing. Martin Trpišovský</a:t>
            </a:r>
          </a:p>
          <a:p>
            <a:pPr marL="0" indent="0">
              <a:buNone/>
            </a:pPr>
            <a:r>
              <a:rPr lang="cs-CZ" sz="2400" dirty="0" smtClean="0"/>
              <a:t>	Univerzita Pardubice</a:t>
            </a:r>
          </a:p>
          <a:p>
            <a:pPr marL="0" indent="0">
              <a:buNone/>
            </a:pPr>
            <a:r>
              <a:rPr lang="cs-CZ" sz="2400" dirty="0" smtClean="0"/>
              <a:t>	Dopravní </a:t>
            </a:r>
            <a:r>
              <a:rPr lang="cs-CZ" sz="2400" dirty="0"/>
              <a:t>fakulta Jana </a:t>
            </a:r>
            <a:r>
              <a:rPr lang="cs-CZ" sz="2400" dirty="0" err="1"/>
              <a:t>Pernera</a:t>
            </a:r>
            <a:endParaRPr lang="cs-CZ" sz="2400" dirty="0"/>
          </a:p>
          <a:p>
            <a:pPr marL="0" indent="0">
              <a:buNone/>
            </a:pPr>
            <a:r>
              <a:rPr lang="cs-CZ" sz="2400" dirty="0" smtClean="0"/>
              <a:t>	Oddělení </a:t>
            </a:r>
            <a:r>
              <a:rPr lang="cs-CZ" sz="2400" dirty="0"/>
              <a:t>pro vnitřní záležitosti a rozvoj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sz="2800" dirty="0" smtClean="0"/>
              <a:t>telefon</a:t>
            </a:r>
            <a:r>
              <a:rPr lang="cs-CZ" sz="2800" dirty="0"/>
              <a:t>: 466 036 104</a:t>
            </a:r>
          </a:p>
          <a:p>
            <a:pPr marL="0" indent="0">
              <a:buNone/>
            </a:pPr>
            <a:r>
              <a:rPr lang="cs-CZ" sz="2800" dirty="0"/>
              <a:t>e-mail: </a:t>
            </a:r>
            <a:r>
              <a:rPr lang="cs-CZ" sz="2800" dirty="0" smtClean="0"/>
              <a:t>martin.trpisovsky@upce.cz</a:t>
            </a:r>
          </a:p>
        </p:txBody>
      </p:sp>
      <p:sp>
        <p:nvSpPr>
          <p:cNvPr id="2" name="AutoShape 2" descr="data:image/jpeg;base64,/9j/4AAQSkZJRgABAQAAAQABAAD/2wCEAAkGBxIPEBISDRAQEBUQEhAREBAQEA8QFxAQFR0WFxQVExMYHCggGBwnGxUVIjEiJTUvLi4uFx8zODMsNzQvLisBCgoKDg0OGxAQGy0kHCQsMCwsLCwvMSwsLCwsKy0sLCwsLCw0LCwsLCwsLDcsLCwsLCwsLCwsLCsrLCwsLCwsLP/AABEIAMMBAgMBIgACEQEDEQH/xAAcAAEAAQUBAQAAAAAAAAAAAAAABwEDBAUGCAL/xABMEAABAwECBQwPBQgDAQEAAAABAAIDBBESBRMhMVEGBxQ1QVRhcXORstIVIjNSU2JygYKUoaOx0fAXMnSTwSM0QpKis8LTFiThg0T/xAAZAQEAAwEBAAAAAAAAAAAAAAAAAgMEAQX/xAAqEQACAQIEBQQCAwAAAAAAAAAAAQIDEQQTMVESFCFBUiIyM6FCgWHR8P/aAAwDAQACEQMRAD8AnFERAEREAREQBERAFZnqGsFrjYqVdQI2lx3FzNRMx0bqqufi6dn3GZQZdGQZSDuAZTxZyV+iBsH4dLyRTxvlsyEsaSAeF2YKhqK05qezjki6yj7CuuDUykR4PYKZn3WNYxr5HDRZYQ3iaPOsdkGGJO2xtWLdNUY/6b4sWlYWVvU0irNXZXJIx9bvf3kXWTH1u9/eRdZRzsDDPhqr109dNgYZ8NVeunrrvLLyQzXsSNj63e/vIusmPrd7+8i6yjnYGGfDVXrp66bAwz4aq9dPXTll5IZr2JGx9bvf3kXWTH1u9/eRdZRzsDDPhqr109dNgYZ8NVeunrpyy8kM17EjY+t3v7yLrJj63e/vIuso52Bhnw1V66eumwMM+GqvXT105ZeSGa9iRsfW7395F1kx9bvf3kXWUc7Awz4aq9dPXTYGGfDVXrp/2Jyy8kM17EjY+t3v7yLrJj63e/vIuso52Bhnw1V66eumwMM+GqvXT105ZeSGa9iRsfW7395F1kx9bvf3kXWUc7Awz4aq9dPXTYGGfDVXrp66csvJDNexI2Prd7+8i6yY+t3v7yLrKOdgYZ8NVeunrpsDDPhqr10/7E5ZeSGa9iRxUVoz09vFJF1lWPDt1wbURviJzX2kA8RzHzKNnQYZj7bG1Rs0VWM/pvm1ZWC9cCeMmLCcYqGfdkvRtZI3jbYGu4iAeFceFlb0tMZq7qxK8M7Xi1ptV1cpBK2JjKijfjaaSy3KSYrcm7lstyEHKD7Olppw9oI3Vm0LS8iIgCIiAIiIAiIgCIhQGgw1bNLFALbHu7ezvBld7BZ51G2uPho1FUYWGyKlJja0ZjIMj3WcB7UcR0qSqU24QNu5A8jjvRj5qF6Z1+rYX5b9Q0u4bzxb8VrwkU5OWxTWfRI7/UtgRtLGHOAMrxa9xzst/gbos3dJ8y3l9WrypeXJNyd2SSSVi9fS+rN5Ly5Y6Xr6X1ZvJeSwL19L6s3kvJYF6+l9WbyXksC9fS+rN5LyWBevpfVm8l5LAvX0vqzeS8lgXr6X1ZvJeSwL15abVLgVtXGSABK0HFvzW2fwOO6D7Fs7yreXU2ndHGr9DjdbXDBiqDSy5Yqq8wsdmbLZkycIBafR0KRMAuMT5IHEnFOsBO6w5Wk+YhRA91zCNrMl2sDhwESAqX3GzCDrP4o4yePth+gXcXFcSku5Gi+jRvkRFkLgiIgCIiAIiIAqFVVCgNDR7YO5B/SjUJ0rrJ2HRK08zgpso9sHcg/pRqDr1j7dDreYrdgvyM9fsSwXpfWMZFTGKNiwyr6X1i4xMYlgZV9L6xcYmMSwMq+l9YuMTGJYGVfS+sXGJjEsDKvpfWLjExiWBlX0vrFxizafBs0mVsbrNLrG/FHZag+L6X1nDU/PpjHG53yVf+PzaYv5ndVR4o7nbMwL6X1n/wDH5tMX8zuqtZVxGJ7mPstbZbYSRlAP6rqaegLl9L6xcYgkXbHCP3utridNXb7xTFNtgeRj+L1DEDrapp01DTzvCmebbA8jH8XruM/EhQ7m/REWIvKoiIAiIgCIiAKhVVQoDQ0e2DuQf0o1Bkud3GVOdHtg7kH9KNQZLndxlbsF+X6M9fsSIJVoNVmH30zWNhIEj7TaQHXWDdsO6T8CtjFN2gJNnagk8Fi4yhpXYXwkyNtt2V9hPeUzMrjwG6D53K2MVe70R1s+mYdwk4BzBM4HKC2lDgRpBDMq+ZsP4RYLZDKwW2Xn0zWC3RaWL0ZBE2NrWMAa1jQ1rRma0CwAeZR9r0S20DQNypit47sirhiFKSXCdcGle5oNTGFH1FOHzEFwc5pIFl6yywkacq22NXLajH2Uv/0f+i3uMU5R6s4n0MzGpjVh4xMYo2O3MzGpjVh4xMYlhczMaqscXEBoJJIAA3ScwWFjF0OoumxkznnKIm5PLdaB7A5Rl6Vc6up0OBsCthAdIA6TPbnDOBvzW3RFibbd2WhERcAXCapH2VUvodFq7tR3qpfZWTccfQYrqHuIy0MbGpjVh4xUdLYDxFarFdzjqA2zxHTNGf6gprm2wPIx/F6hPBvdoeVi6QU2TbYHkY/i9QxusTlDub9ERYi8qiIgCIiAIiIAqFVVCgNDR7YO5B/SjUGSZzxlTnR7YO5B/SjUGSfePGVuwX5foz1+xscPYQuUrGNPbSta3iZYLx/TzrtNZTAOLhkrJB205MUNozQsPbEeU8f0BRlT0z8IVcMEWd5ZCw57rB99/mAc7zL0lQUbIIo4YhdZExsbBoa0WD4KWJlwx4V3O01d3PqqlutyZzkCiHXjwjkp6cHOXTvy6O0ZbzycylnCJyN4yoK12NsTyEP+SowqvUJ1H0MvU/Fi6eMHO4Xz6WUeyxbDGLFD7MyX1sauVGVjExixb6X1yx0ysYmMWLfS+lgZWMXca3uWOY+O0cw/9Ue313+tu62GblB0Qqa69BKGp2CIiwlxZrKpsMbpJDY1gtJ+XCuOl1dm03IG2bl55ts4bAtzq5NlDLxxdNqi6+tVClGSuyucmmdt/wA7f4Bn87vkuewphE1Ez5SA0vu9qDbZYA3P5lqr6X1ojSjHqkQcmzKxi+ZpO1d5Lvgse+rdTJ2j/Jd8FKxG5psHd2h5WLpBTZNtgeRj+L1CeDu7RcrF0gpsm2wPIx/F6pxuqJUO5v0RFhLyqIiAIiIAiIgCoVVUKA0NHtg7kH9KNQNhCW6HWZySB7cqnmj2wdyD+lGoAlgfU1LYIRa58giYPHcbCTwDd4At2C/IprK9iRdZLAPda2QaYILdGQyuHnsb5nKWVhYFwaykp4qeL7sLGsB74jO48JNpPGs1Zas+ObZZFWVjBwicrfOoN119sXchD/kpwrz2w4vmoP119sXchD/krsJ7/wBEamhkX0vrS9mW/Qd8k7Mt+g75Lfwme5ur6X1pm4XaTZaPPaPar+zDoHOnCOI2V9VaSTYASTmAFpPEFrNmHQFt9R9UTX0osGWVv6rkk0mwpXZXY0ngpPy3/JSDraRubDNfa5v7UWXmlv8ACNK7FF59SvxxtY0RhZ3CIizlhoNXLC6hlDGlxtisDQXE9u3cCi7Yc3gZfypPkpwRX063ArWIShdkH7Dm8DL+VJ8lZktabHAtIzhwII4wVOyg7VnXE4QqrADZJd/lDW/otNGq6jtYqnHhVyxfWFX1GS6N3P8AJY76pxzZOJWFqUSlyMjB3douVi6QU2TbYHkY/i9Qng7u0XKxdIKbJtsDyMfxesWN1RfQ7m/REWIvKqFNUOudXx1dRHAYWMimliY0xXjZG4ttc4nKTZb51Na82VW2s/4yr6ci1YWEZN3RXUbWhuPtTwl38H5A+afanhLwkH5A+ayUWrhp+KKrvcxvtTwl4SD8gfNPtTwl38H5A+ayViYX7hJ5JXeCn4ocT3JD1rdVtRhJtQKsRl0BiLXxtLLzZL+RzbTmLM/Dz9vNI1jS57g1rQS5ziAABnJJzLzbqa1WVGDBKKQxDH4u+ZGF5Fy9dudsAPvnPbuLYmlwxhlwvipmaTbbIMRC3hAsDDZwAlUVMN6m7pRJqp0/k3OrfV2MbK3BsmR8bopKluTtCQXYk+j9/hyaRttaPUY+NwrqtpYbpFLE4WEBwsMrhuWi0AaCToWy1Ha2ENKWzVzm1MrbC1gH7KJw3bDleeE5OC3KpDVc6sYx4Kf7ZJRbd5BERZSwo5oOcA8a5XVNqApMISiWUyxvDQwuie0Xmi2y0OBGS05QurRSjJxd0caT1I8+yGh8NV/zw/60+yGh8NV/zw/61IaKefU3OcEdiL8L6z0Rj/6VRK2QZhUXHsdwEtaC3jy8SjLCmD6jB8phqWXHAB10kOa5htAc0jcNh5sq9OqDNezbJn4SLpzLVhq05S4WV1IJK5zwK3WozbCl5Zv6rSNzDiC2Wp6tbT1UE0l4tikDnBoBNg0BbJq8WZo6noNFxX2m0XeVP5bOut9qc1Qw4QY99OJAI3BjsY0NNtgOSwnSvIlSnFXaNqnF6M26IirJBFgYcwtHRQOnmDy1haCGAE9sQ0WAkbpXM/abRd5U/ls66nGnKSukRcktTtV53wzNjKmof388zhxOe4hSjJrm0dhusqLbDZbGzPufxqIhwrbhKcotuSKK0k7WCIi2lBkYO7tFysXSCmybbA8jH8XqE8Hd2i5WLpBTZNtgeRj+L15+N1RpodzfoiLEXlV5pwg6zCdQRvyq6ci9LLzPhLbKo/F1XTetuD1kVVexttlO0+wJsp2n2BWUWqxSXtlO0+wLHwjUOMTwTnadwL6Viv7k/wAldSB2GsVG0yVpc0EhtNYSAbLTLbZoUvqIdYg/tK0eJTfGVS8vPxXyv/djRT9oREWcmEREAREQBERAFBmvZtkz8JF05lOagzXs2yZ+Ei6cy04T5Cupoc63MOIKqo3MOIKq9QxhSprPfu9Ryw6IUVqVNZ793qOWHRCz4r42W0fcSAiIvKNZyuudtZN5UH9xihVTVrnbWTeVB/cYoVXpYP4/3/Rlr+4IiLWUhERAZGDu7RcrF0gpsm2wPIx/F6hPB3douVi6QU2TbYHkY/i9efjdUaaHc36IixF5VeZ8J7ZVP4yr6ci9MLzPhPbKp/GVfTkW3B6sqq9jYIiLWUhWK/uT/JV9WK/uT/JRA7DWJ7rW+RT/ABlUvqINYnutb5FP8ZVL68/FfK/92NFP2hERZyYREQBERAEREAUGa9m2TPwkXTmU5qC9es24SbZuUkXTmWnCfIV1NDnm5hxBVVG5hxBVXqGMKVNZ793qOWHRCitSprPfu9Ryw6IWfFfGy2j7iQERF5RrOV1ztrJvKg/uMUKqatc7aybyoP7jFCq9LB/H+/6Mtf3BERaykIiIDIwd3aLlYukFNk22B5GP4vUJ4O7tFysXSCmybbA8jH8Xrz8bqjTQ7m/REWIvKrzPhPbKp/GVfTkXpheZ8J7ZVP4yr6ci24PVlVXsbBERaykKxX9yf5KvqxX9yf5KIHVayM9yWsyW2sp92zMZPmpZ2d4vt/8AFCOtdhiCkkqDVStiD2RBpdeN4gutssB0qQf+bYO35H/LL1VhxMJOo2kXwa4TrdneL7f/ABfUdYCbCLOHOuNOrrBw/wD1N80cx/xW2wVheCrYX0srZQDY67aC06HNOUedUOEl1aJ3R0yLWQ1BbwjQVd2ce9HtUDpnIsDZx0D2ps46B7UBnosDZztA9q+X1jiLMg4RagL1VU2ZG5906FB2u9+/t/CxdOVTGoW11KtktecU9r8XAyJ5abQ2RrpC5tukXgtWE+QrqaFY8Fiwducw3AvrsUO/PMFnRfdbxBfa38TM1ka7sUO/PMFJGtZTCOCcA22yg5fJC4hd9rb9xm5UdEKjEN5bJ0l6jsERF5pqOb1w4cZg+VpNlrocvE9pUSdih355gpg1dfuMnlRdNqjBehhW1D9masvUa7sUO/PME7FDvzzBbFFo4mV2RruxQ788wTsUO/PMFsUTiYsjFocFgSxm8ckkZzDvgpYm2wPIx/F6jaj7pH5bPiFJM22B5GP4vWLFu7RfR7m/REWQuKrzLhR4bhCoJNgFXVWn03r00o3wzrSxTzyzR1UkQle+QsMbZLrnm86x1oyWkrThqkYN8RXUi3oRvs6Pvx7U2dH349q7z7GWb+f6u3rp9jLN/P8AV29das+luV5cjg9nR9+ParNZVxujcA8EkZBlUhfYyzfz/V29dPsZZv5/q7eunMUtxlyOW1BahhhWOWR1SYcVIGFoiD71oDrbxcLM5GbcXV/Y1Hv2X8lnWXXaidSLMFRyMZK+YyvDnOc0MAsFgAaPOukWapiZ8T4X0LIwVupD8WtXE6oMOy5RZG597FsykFosst8b2LiRsnBk+MgeWkEtDwLWvHeSN/Q+ZTvhJ2JqYpTkbaWPOhrslp4AbD5lHurembS1UjJWEsmtlZ2oLXNcbSPMbRzKzD1pTbjLqRqRUeqN/qQ1aQ14uPshnA7aInI+zO6Jxzjgzjhzrp740jnC8912Dml37E2tP8L9zz5bQsXsUdEf15lOWDi3dOxFVT0dfGkc4S+NI5wvOPYrgj+vMq9iuCPmPyUeSXl9Hc49G3xpHOEvjSOcLzl2K4I+Y/JOxXBHzH5JyS8voZxIGrrV9evU+Dn5MrZalpz6WwnRpdzaVy+BMCZpJ28LYz8Xj9OfQreCaaOI35bXOH3QBaG8OXOVueybPG5h81ojTUFaJXKdzNRYXZNnjcw+adk2eNzD5rtmRuZq77W37jNyo6IUadk2eNzD5rqdSGrOmpI5GzCW17w4XWA5LANKqrwk4WSJ02lIlJFxn2l0Oio/Kb1k+0uh0VH5TessOTU2Zfxx3Npq6/cZPKi6bVGC6fVNq7pKmmfFEJrziwi9GAMjgTlvaAuL7Js8bmHzWzDwlGNmu5TUkm+hmosLsmzxuYfNOybPG5h81fZldzNRYXZNnjcw+adk2eNzD5pZi5s6IWyxgbskY9oUkyC3CB4Iox7XLhNQ0Iq6tpaHXYLJZHEWAWfcHGXDmBXd4HOOnlmH3XOsYdLGgNBHHZb51hxT9SRoo6XN+iIspaEREAREQBERAEREBh4ToxMwtIzhczX0MdZEKOuNx7D/ANao3bcwFpzncIP3uNdksKvwcyYEPAK6m07oNX6MhPDupWqo3HGxOewZpogXsI0kjK3z2edaO+NI51OzaaqgyQyB7RmZKC+zidaD7VbfUz/xUkDjunLl9hWyONduqKHQ2ZBt4aRzpeGkc6nDZE28oPr0U2RNvKD69FS51eP2RyP5IPvDSOdLw0jnU4bIm3lB9eimyJt5QfXopzq8fsZD3IPvDSOdLw0jnU4bIm3lB9eimyJt5QfXopzq8fsZD3IPvDSOdLw0jnU4bIm3lB9eimyJt5QfXopzq8fsZD3IPvDSOdLw0jnU4bIm3lB9eimyJt5QfXopzq8fsZD3IPvDSOdLw0jnU4bIm3lB9eimyJt5QfXopzq8fsZD3IPvDSOdLw0jnU4bIm3lB9eimyJt5QfXopzq8fsZD3IPvDSOdLw0jnU4bIm3lB9eimyJt5QfXopzq8fsZD3IPvjSOdb/AADqRqqxwuRujZuzStLWgeKDlf5ucKU2VM4+7SQNO4cuTmAX26kqZ8k8l1pzsiFwHjOc8VtijLGu3pRJUN2a6joo6eLYVBa60/8AZqN1xzOFo3dzJmGTPm6fB9KImBo3AvmhoGQgBgAWYsbbbuy9K3RBERcAREQBERAEREAREQBERAFSxEQC6EuhEQC6EuhEQC6EuhEQC6EuhEQC6EuhEQC6EuhEQC6EuhEQC6EuhEQCxVREAREQBER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9567" y="836712"/>
            <a:ext cx="2160240" cy="4464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350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00630"/>
              </p:ext>
            </p:extLst>
          </p:nvPr>
        </p:nvGraphicFramePr>
        <p:xfrm>
          <a:off x="0" y="958698"/>
          <a:ext cx="9132570" cy="47108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7664"/>
                <a:gridCol w="2304766"/>
                <a:gridCol w="1583666"/>
                <a:gridCol w="2304256"/>
                <a:gridCol w="1392218"/>
              </a:tblGrid>
              <a:tr h="86033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2400" b="1" i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ČR 2013</a:t>
                      </a:r>
                    </a:p>
                  </a:txBody>
                  <a:tcPr marL="7445" marR="7445" marT="7445" marB="0" anchor="ctr">
                    <a:solidFill>
                      <a:srgbClr val="0146A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2400" b="1" i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Počet cestujících [</a:t>
                      </a:r>
                      <a:r>
                        <a:rPr lang="cs-CZ" sz="24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mil.]</a:t>
                      </a:r>
                      <a:endParaRPr lang="cs-CZ" sz="2400" b="1" i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45" marR="7445" marT="7445" marB="0" anchor="ctr">
                    <a:solidFill>
                      <a:srgbClr val="0146A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2400" b="1" i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Podíl na celku [%]</a:t>
                      </a:r>
                    </a:p>
                  </a:txBody>
                  <a:tcPr marL="7445" marR="7445" marT="7445" marB="0" anchor="ctr">
                    <a:solidFill>
                      <a:srgbClr val="0146A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2400" b="1" i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Přepravní </a:t>
                      </a:r>
                      <a:r>
                        <a:rPr lang="cs-CZ" sz="24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výkon</a:t>
                      </a:r>
                      <a:br>
                        <a:rPr lang="cs-CZ" sz="24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cs-CZ" sz="24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[mil</a:t>
                      </a:r>
                      <a:r>
                        <a:rPr lang="cs-CZ" sz="2400" b="1" i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cs-CZ" sz="2400" b="1" i="0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oskm</a:t>
                      </a:r>
                      <a:r>
                        <a:rPr lang="cs-CZ" sz="2400" b="1" i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7445" marR="7445" marT="7445" marB="0" anchor="ctr">
                    <a:solidFill>
                      <a:srgbClr val="0146A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2400" b="1" i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Podíl </a:t>
                      </a:r>
                      <a:r>
                        <a:rPr lang="cs-CZ" sz="24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na </a:t>
                      </a:r>
                      <a:r>
                        <a:rPr lang="cs-CZ" sz="2400" b="1" i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celku [%]</a:t>
                      </a:r>
                    </a:p>
                  </a:txBody>
                  <a:tcPr marL="7445" marR="7445" marT="7445" marB="0" anchor="ctr">
                    <a:solidFill>
                      <a:srgbClr val="0146AE"/>
                    </a:solidFill>
                  </a:tcPr>
                </a:tc>
              </a:tr>
              <a:tr h="483709"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u="none" strike="noStrike" dirty="0" smtClean="0">
                          <a:effectLst/>
                        </a:rPr>
                        <a:t>Železniční</a:t>
                      </a:r>
                      <a:endParaRPr lang="cs-CZ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5" marR="7445" marT="74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400" u="none" strike="noStrike" dirty="0" smtClean="0">
                          <a:effectLst/>
                        </a:rPr>
                        <a:t>174,59 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5" marR="7445" marT="7445" marB="0" anchor="ctr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cs-CZ" sz="2400" u="none" strike="noStrike" dirty="0" smtClean="0">
                          <a:effectLst/>
                        </a:rPr>
                        <a:t>3,71 %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5" marR="7445" marT="744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400" u="none" strike="noStrike" dirty="0">
                          <a:effectLst/>
                        </a:rPr>
                        <a:t>7 </a:t>
                      </a:r>
                      <a:r>
                        <a:rPr lang="cs-CZ" sz="2400" u="none" strike="noStrike" dirty="0" smtClean="0">
                          <a:effectLst/>
                        </a:rPr>
                        <a:t>600,60 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5" marR="7445" marT="7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cs-CZ" sz="2400" u="none" strike="noStrike" dirty="0" smtClean="0">
                          <a:effectLst/>
                        </a:rPr>
                        <a:t>7,09 %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5" marR="7445" marT="7445" marB="0" anchor="ctr"/>
                </a:tc>
              </a:tr>
              <a:tr h="483709"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u="none" strike="noStrike" dirty="0" smtClean="0">
                          <a:effectLst/>
                        </a:rPr>
                        <a:t>Autobusová</a:t>
                      </a:r>
                      <a:endParaRPr lang="cs-CZ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5" marR="7445" marT="744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400" u="none" strike="noStrike" dirty="0" smtClean="0">
                          <a:effectLst/>
                        </a:rPr>
                        <a:t>338,08 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5" marR="7445" marT="744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cs-CZ" sz="2400" u="none" strike="noStrike" dirty="0" smtClean="0">
                          <a:effectLst/>
                        </a:rPr>
                        <a:t>7,19 %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5" marR="7445" marT="744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400" u="none" strike="noStrike" dirty="0">
                          <a:effectLst/>
                        </a:rPr>
                        <a:t>9 </a:t>
                      </a:r>
                      <a:r>
                        <a:rPr lang="cs-CZ" sz="2400" u="none" strike="noStrike" dirty="0" smtClean="0">
                          <a:effectLst/>
                        </a:rPr>
                        <a:t>025,67 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5" marR="7445" marT="7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cs-CZ" sz="2400" u="none" strike="noStrike" dirty="0" smtClean="0">
                          <a:effectLst/>
                        </a:rPr>
                        <a:t>8,42 %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5" marR="7445" marT="744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83709"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u="none" strike="noStrike" dirty="0" smtClean="0">
                          <a:effectLst/>
                        </a:rPr>
                        <a:t>Letecká</a:t>
                      </a:r>
                      <a:endParaRPr lang="cs-CZ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5" marR="7445" marT="744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400" u="none" strike="noStrike" dirty="0" smtClean="0">
                          <a:effectLst/>
                        </a:rPr>
                        <a:t>6,25 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5" marR="7445" marT="7445" marB="0" anchor="ctr"/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cs-CZ" sz="2400" u="none" strike="noStrike" dirty="0" smtClean="0">
                          <a:effectLst/>
                        </a:rPr>
                        <a:t>0,13 %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5" marR="7445" marT="744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400" u="none" strike="noStrike" dirty="0">
                          <a:effectLst/>
                        </a:rPr>
                        <a:t>9 </a:t>
                      </a:r>
                      <a:r>
                        <a:rPr lang="cs-CZ" sz="2400" u="none" strike="noStrike" dirty="0" smtClean="0">
                          <a:effectLst/>
                        </a:rPr>
                        <a:t>603,96 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5" marR="7445" marT="7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cs-CZ" sz="2400" u="none" strike="noStrike" dirty="0" smtClean="0">
                          <a:effectLst/>
                        </a:rPr>
                        <a:t>8,96 %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5" marR="7445" marT="7445" marB="0" anchor="ctr"/>
                </a:tc>
              </a:tr>
              <a:tr h="483709"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u="none" strike="noStrike" dirty="0" smtClean="0">
                          <a:effectLst/>
                        </a:rPr>
                        <a:t>Vodní</a:t>
                      </a:r>
                      <a:endParaRPr lang="cs-CZ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5" marR="7445" marT="744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400" u="none" strike="noStrike" dirty="0" smtClean="0">
                          <a:effectLst/>
                        </a:rPr>
                        <a:t>1,18 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5" marR="7445" marT="744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cs-CZ" sz="2400" u="none" strike="noStrike" dirty="0" smtClean="0">
                          <a:effectLst/>
                        </a:rPr>
                        <a:t>0,02 %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5" marR="7445" marT="744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400" u="none" strike="noStrike" dirty="0" smtClean="0">
                          <a:effectLst/>
                        </a:rPr>
                        <a:t>16,28 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5" marR="7445" marT="7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cs-CZ" sz="2400" u="none" strike="noStrike" dirty="0" smtClean="0">
                          <a:effectLst/>
                        </a:rPr>
                        <a:t>0,02 %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5" marR="7445" marT="744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67221"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u="none" strike="noStrike" dirty="0" smtClean="0">
                          <a:effectLst/>
                        </a:rPr>
                        <a:t>MHD</a:t>
                      </a:r>
                      <a:endParaRPr lang="cs-CZ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5" marR="7445" marT="744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400" u="none" strike="noStrike" dirty="0">
                          <a:effectLst/>
                        </a:rPr>
                        <a:t>2 </a:t>
                      </a:r>
                      <a:r>
                        <a:rPr lang="cs-CZ" sz="2400" u="none" strike="noStrike" dirty="0" smtClean="0">
                          <a:effectLst/>
                        </a:rPr>
                        <a:t>173,20 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5" marR="7445" marT="744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cs-CZ" sz="2400" u="none" strike="noStrike" dirty="0" smtClean="0">
                          <a:effectLst/>
                        </a:rPr>
                        <a:t>46,21 %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5" marR="7445" marT="744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400" u="none" strike="noStrike" dirty="0">
                          <a:effectLst/>
                        </a:rPr>
                        <a:t>16 </a:t>
                      </a:r>
                      <a:r>
                        <a:rPr lang="cs-CZ" sz="2400" u="none" strike="noStrike" dirty="0" smtClean="0">
                          <a:effectLst/>
                        </a:rPr>
                        <a:t>276,20 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5" marR="7445" marT="7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cs-CZ" sz="2400" u="none" strike="noStrike" dirty="0" smtClean="0">
                          <a:effectLst/>
                        </a:rPr>
                        <a:t>15,19 %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5" marR="7445" marT="744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709"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u="none" strike="noStrike" dirty="0" smtClean="0">
                          <a:effectLst/>
                        </a:rPr>
                        <a:t>VD celkem</a:t>
                      </a:r>
                      <a:endParaRPr lang="cs-CZ" sz="24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5" marR="7445" marT="744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400" u="none" strike="noStrike" dirty="0">
                          <a:effectLst/>
                        </a:rPr>
                        <a:t>2 </a:t>
                      </a:r>
                      <a:r>
                        <a:rPr lang="cs-CZ" sz="2400" u="none" strike="noStrike" dirty="0" smtClean="0">
                          <a:effectLst/>
                        </a:rPr>
                        <a:t>692,90 </a:t>
                      </a:r>
                      <a:endParaRPr lang="cs-CZ" sz="24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5" marR="7445" marT="744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cs-CZ" sz="2400" u="none" strike="noStrike" dirty="0" smtClean="0">
                          <a:effectLst/>
                        </a:rPr>
                        <a:t>57,26 %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5" marR="7445" marT="744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400" u="none" strike="noStrike" dirty="0">
                          <a:effectLst/>
                        </a:rPr>
                        <a:t>42 </a:t>
                      </a:r>
                      <a:r>
                        <a:rPr lang="cs-CZ" sz="2400" u="none" strike="noStrike" dirty="0" smtClean="0">
                          <a:effectLst/>
                        </a:rPr>
                        <a:t>522,41 </a:t>
                      </a:r>
                      <a:endParaRPr lang="cs-CZ" sz="24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5" marR="7445" marT="7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cs-CZ" sz="2400" u="none" strike="noStrike" dirty="0" smtClean="0">
                          <a:effectLst/>
                        </a:rPr>
                        <a:t>39,68 %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5" marR="7445" marT="744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824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u="none" strike="noStrike" dirty="0" smtClean="0">
                          <a:effectLst/>
                        </a:rPr>
                        <a:t>IAD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5" marR="7445" marT="744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400" u="none" strike="noStrike" dirty="0">
                          <a:effectLst/>
                        </a:rPr>
                        <a:t>2 </a:t>
                      </a:r>
                      <a:r>
                        <a:rPr lang="cs-CZ" sz="2400" u="none" strike="noStrike" dirty="0" smtClean="0">
                          <a:effectLst/>
                        </a:rPr>
                        <a:t>010,00 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5" marR="7445" marT="744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cs-CZ" sz="2400" u="none" strike="noStrike" dirty="0" smtClean="0">
                          <a:effectLst/>
                        </a:rPr>
                        <a:t>42,74 %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5" marR="7445" marT="744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400" u="none" strike="noStrike" dirty="0">
                          <a:effectLst/>
                        </a:rPr>
                        <a:t>64 </a:t>
                      </a:r>
                      <a:r>
                        <a:rPr lang="cs-CZ" sz="2400" u="none" strike="noStrike" dirty="0" smtClean="0">
                          <a:effectLst/>
                        </a:rPr>
                        <a:t>650,00 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5" marR="7445" marT="7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cs-CZ" sz="2400" u="none" strike="noStrike" dirty="0" smtClean="0">
                          <a:effectLst/>
                        </a:rPr>
                        <a:t>60,32 %</a:t>
                      </a:r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5" marR="7445" marT="744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24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1" u="none" strike="noStrike" dirty="0" smtClean="0">
                          <a:effectLst/>
                        </a:rPr>
                        <a:t>CELKEM</a:t>
                      </a:r>
                      <a:endParaRPr lang="cs-CZ" sz="24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5" marR="7445" marT="744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400" b="1" u="none" strike="noStrike" dirty="0">
                          <a:effectLst/>
                        </a:rPr>
                        <a:t>4 </a:t>
                      </a:r>
                      <a:r>
                        <a:rPr lang="cs-CZ" sz="2400" b="1" u="none" strike="noStrike" dirty="0" smtClean="0">
                          <a:effectLst/>
                        </a:rPr>
                        <a:t>702,90 </a:t>
                      </a:r>
                      <a:endParaRPr lang="cs-CZ" sz="24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5" marR="7445" marT="744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cs-CZ" sz="2400" b="1" u="none" strike="noStrike" dirty="0" smtClean="0">
                          <a:effectLst/>
                        </a:rPr>
                        <a:t>100,00 %</a:t>
                      </a:r>
                      <a:endParaRPr lang="cs-CZ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5" marR="7445" marT="744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400" b="1" u="none" strike="noStrike" dirty="0">
                          <a:effectLst/>
                        </a:rPr>
                        <a:t>107 </a:t>
                      </a:r>
                      <a:r>
                        <a:rPr lang="cs-CZ" sz="2400" b="1" u="none" strike="noStrike" dirty="0" smtClean="0">
                          <a:effectLst/>
                        </a:rPr>
                        <a:t>172,41</a:t>
                      </a:r>
                      <a:endParaRPr lang="cs-CZ" sz="24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5" marR="7445" marT="74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cs-CZ" sz="2400" b="1" u="none" strike="noStrike" dirty="0" smtClean="0">
                          <a:effectLst/>
                        </a:rPr>
                        <a:t>100,00 %</a:t>
                      </a:r>
                      <a:endParaRPr lang="cs-CZ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45" marR="7445" marT="744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543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14:prism isContent="1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5364088" y="1916832"/>
            <a:ext cx="3466728" cy="4525963"/>
          </a:xfrm>
        </p:spPr>
        <p:txBody>
          <a:bodyPr>
            <a:normAutofit/>
          </a:bodyPr>
          <a:lstStyle/>
          <a:p>
            <a:pPr lvl="0"/>
            <a:r>
              <a:rPr lang="cs-CZ" b="1" dirty="0" smtClean="0"/>
              <a:t>význam vodní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 </a:t>
            </a:r>
            <a:r>
              <a:rPr lang="cs-CZ" b="1" dirty="0" smtClean="0"/>
              <a:t>letecké </a:t>
            </a:r>
            <a:r>
              <a:rPr lang="cs-CZ" dirty="0" smtClean="0"/>
              <a:t>dopravy </a:t>
            </a:r>
            <a:r>
              <a:rPr lang="cs-CZ" b="1" dirty="0" smtClean="0"/>
              <a:t>zanedbatelný</a:t>
            </a:r>
          </a:p>
          <a:p>
            <a:pPr lvl="0"/>
            <a:r>
              <a:rPr lang="cs-CZ" b="1" dirty="0" smtClean="0"/>
              <a:t>MHD o řád výše</a:t>
            </a:r>
          </a:p>
          <a:p>
            <a:pPr lvl="1"/>
            <a:r>
              <a:rPr lang="cs-CZ" dirty="0" smtClean="0"/>
              <a:t>2.173,2 </a:t>
            </a:r>
            <a:r>
              <a:rPr lang="cs-CZ" dirty="0"/>
              <a:t>mil</a:t>
            </a:r>
            <a:r>
              <a:rPr lang="cs-CZ" dirty="0" smtClean="0"/>
              <a:t>.</a:t>
            </a:r>
          </a:p>
          <a:p>
            <a:pPr lvl="0"/>
            <a:endParaRPr lang="cs-CZ" dirty="0" smtClean="0"/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485800"/>
            <a:ext cx="9144000" cy="1143000"/>
          </a:xfrm>
        </p:spPr>
        <p:txBody>
          <a:bodyPr>
            <a:normAutofit/>
          </a:bodyPr>
          <a:lstStyle>
            <a:lvl1pPr>
              <a:defRPr>
                <a:latin typeface="Gill Sans MT" pitchFamily="34" charset="-18"/>
              </a:defRPr>
            </a:lvl1pPr>
          </a:lstStyle>
          <a:p>
            <a:pPr marL="514350" indent="-514350"/>
            <a:r>
              <a:rPr lang="cs-CZ" dirty="0" smtClean="0"/>
              <a:t>1. Veřejná doprava v ČR 2/4</a:t>
            </a:r>
            <a:endParaRPr lang="cs-CZ" dirty="0"/>
          </a:p>
        </p:txBody>
      </p:sp>
      <p:graphicFrame>
        <p:nvGraphicFramePr>
          <p:cNvPr id="5" name="Graf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9405664"/>
              </p:ext>
            </p:extLst>
          </p:nvPr>
        </p:nvGraphicFramePr>
        <p:xfrm>
          <a:off x="107504" y="1556792"/>
          <a:ext cx="5400600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3190" y="4797152"/>
            <a:ext cx="2973146" cy="164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5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14:prism isContent="1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1143000"/>
          </a:xfrm>
        </p:spPr>
        <p:txBody>
          <a:bodyPr>
            <a:normAutofit/>
          </a:bodyPr>
          <a:lstStyle>
            <a:lvl1pPr>
              <a:defRPr>
                <a:latin typeface="Gill Sans MT" pitchFamily="34" charset="-18"/>
              </a:defRPr>
            </a:lvl1pPr>
          </a:lstStyle>
          <a:p>
            <a:pPr marL="514350" indent="-514350"/>
            <a:r>
              <a:rPr lang="cs-CZ" dirty="0"/>
              <a:t>2. Veřejná doprava v ČR </a:t>
            </a:r>
            <a:r>
              <a:rPr lang="cs-CZ" dirty="0" smtClean="0"/>
              <a:t>3/4</a:t>
            </a:r>
            <a:endParaRPr lang="cs-CZ" dirty="0"/>
          </a:p>
        </p:txBody>
      </p:sp>
      <p:graphicFrame>
        <p:nvGraphicFramePr>
          <p:cNvPr id="8" name="Graf 7"/>
          <p:cNvGraphicFramePr>
            <a:graphicFrameLocks/>
          </p:cNvGraphicFramePr>
          <p:nvPr>
            <p:extLst/>
          </p:nvPr>
        </p:nvGraphicFramePr>
        <p:xfrm>
          <a:off x="0" y="1556792"/>
          <a:ext cx="8892480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131840" y="1739978"/>
            <a:ext cx="4789040" cy="96894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cs-CZ" b="1" dirty="0" smtClean="0"/>
              <a:t>Průměrná vzdálenost v km</a:t>
            </a:r>
          </a:p>
          <a:p>
            <a:pPr marL="0" lvl="0" indent="0" algn="ctr">
              <a:buNone/>
            </a:pPr>
            <a:r>
              <a:rPr lang="cs-CZ" sz="2000" dirty="0" smtClean="0"/>
              <a:t>(Letecká – 1560 km)</a:t>
            </a:r>
          </a:p>
        </p:txBody>
      </p:sp>
    </p:spTree>
    <p:extLst>
      <p:ext uri="{BB962C8B-B14F-4D97-AF65-F5344CB8AC3E}">
        <p14:creationId xmlns:p14="http://schemas.microsoft.com/office/powerpoint/2010/main" val="282176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14:prism isContent="1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79512" y="1999381"/>
            <a:ext cx="4330824" cy="4525963"/>
          </a:xfrm>
        </p:spPr>
        <p:txBody>
          <a:bodyPr>
            <a:normAutofit/>
          </a:bodyPr>
          <a:lstStyle/>
          <a:p>
            <a:pPr lvl="0"/>
            <a:r>
              <a:rPr lang="cs-CZ" b="1" dirty="0" smtClean="0"/>
              <a:t>Letecká doprava</a:t>
            </a:r>
          </a:p>
          <a:p>
            <a:pPr lvl="1"/>
            <a:r>
              <a:rPr lang="cs-CZ" dirty="0" smtClean="0"/>
              <a:t>dlouhé vzdálenosti</a:t>
            </a:r>
            <a:endParaRPr lang="cs-CZ" dirty="0"/>
          </a:p>
          <a:p>
            <a:pPr lvl="1"/>
            <a:r>
              <a:rPr lang="cs-CZ" dirty="0" smtClean="0"/>
              <a:t>téměř výhradně </a:t>
            </a:r>
            <a:r>
              <a:rPr lang="cs-CZ" b="1" dirty="0" smtClean="0"/>
              <a:t>mezinárodní</a:t>
            </a:r>
            <a:r>
              <a:rPr lang="cs-CZ" dirty="0" smtClean="0"/>
              <a:t> lety</a:t>
            </a:r>
          </a:p>
          <a:p>
            <a:r>
              <a:rPr lang="cs-CZ" b="1" dirty="0" smtClean="0"/>
              <a:t>MHD</a:t>
            </a:r>
            <a:r>
              <a:rPr lang="cs-CZ" dirty="0" smtClean="0"/>
              <a:t> na </a:t>
            </a:r>
            <a:r>
              <a:rPr lang="cs-CZ" b="1" dirty="0" smtClean="0"/>
              <a:t>krátké</a:t>
            </a:r>
            <a:r>
              <a:rPr lang="cs-CZ" dirty="0" smtClean="0"/>
              <a:t> vzdálenosti</a:t>
            </a:r>
          </a:p>
          <a:p>
            <a:pPr lvl="1"/>
            <a:r>
              <a:rPr lang="cs-CZ" dirty="0" smtClean="0"/>
              <a:t>přibližně </a:t>
            </a:r>
            <a:r>
              <a:rPr lang="cs-CZ" b="1" dirty="0" smtClean="0"/>
              <a:t>třetina celkového výkonu VD</a:t>
            </a:r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1143000"/>
          </a:xfrm>
        </p:spPr>
        <p:txBody>
          <a:bodyPr>
            <a:normAutofit/>
          </a:bodyPr>
          <a:lstStyle>
            <a:lvl1pPr>
              <a:defRPr>
                <a:latin typeface="Gill Sans MT" pitchFamily="34" charset="-18"/>
              </a:defRPr>
            </a:lvl1pPr>
          </a:lstStyle>
          <a:p>
            <a:pPr marL="514350" indent="-514350"/>
            <a:r>
              <a:rPr lang="cs-CZ" dirty="0" smtClean="0"/>
              <a:t>1. </a:t>
            </a:r>
            <a:r>
              <a:rPr lang="cs-CZ" dirty="0"/>
              <a:t>Veřejná doprava v ČR </a:t>
            </a:r>
            <a:r>
              <a:rPr lang="cs-CZ" dirty="0" smtClean="0"/>
              <a:t>4/4</a:t>
            </a:r>
            <a:endParaRPr lang="cs-CZ" dirty="0"/>
          </a:p>
        </p:txBody>
      </p:sp>
      <p:graphicFrame>
        <p:nvGraphicFramePr>
          <p:cNvPr id="5" name="Graf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0619219"/>
              </p:ext>
            </p:extLst>
          </p:nvPr>
        </p:nvGraphicFramePr>
        <p:xfrm>
          <a:off x="3563888" y="1673012"/>
          <a:ext cx="5760640" cy="319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3190" y="4797152"/>
            <a:ext cx="2973146" cy="164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4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14:prism isContent="1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1143000"/>
          </a:xfrm>
        </p:spPr>
        <p:txBody>
          <a:bodyPr>
            <a:normAutofit/>
          </a:bodyPr>
          <a:lstStyle>
            <a:lvl1pPr>
              <a:defRPr>
                <a:latin typeface="Gill Sans MT" pitchFamily="34" charset="-18"/>
              </a:defRPr>
            </a:lvl1pPr>
          </a:lstStyle>
          <a:p>
            <a:pPr marL="514350" indent="-514350"/>
            <a:r>
              <a:rPr lang="cs-CZ" dirty="0" smtClean="0"/>
              <a:t>1.1 Železniční doprava v ČR 1/2</a:t>
            </a:r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j</a:t>
            </a:r>
            <a:r>
              <a:rPr lang="cs-CZ" dirty="0" smtClean="0"/>
              <a:t>edna z </a:t>
            </a:r>
            <a:r>
              <a:rPr lang="cs-CZ" b="1" dirty="0" smtClean="0"/>
              <a:t>nejhustších sítí </a:t>
            </a:r>
            <a:r>
              <a:rPr lang="cs-CZ" dirty="0" smtClean="0"/>
              <a:t>na světě</a:t>
            </a:r>
          </a:p>
          <a:p>
            <a:pPr lvl="1"/>
            <a:r>
              <a:rPr lang="en-US" dirty="0" smtClean="0"/>
              <a:t>122 </a:t>
            </a:r>
            <a:r>
              <a:rPr lang="cs-CZ" dirty="0" smtClean="0"/>
              <a:t>m železnic na 1 km</a:t>
            </a:r>
            <a:r>
              <a:rPr lang="cs-CZ" baseline="30000" dirty="0" smtClean="0"/>
              <a:t>2</a:t>
            </a:r>
          </a:p>
          <a:p>
            <a:r>
              <a:rPr lang="cs-CZ" dirty="0" smtClean="0"/>
              <a:t>napojení </a:t>
            </a:r>
            <a:r>
              <a:rPr lang="cs-CZ" b="1" dirty="0" smtClean="0"/>
              <a:t>většiny měst </a:t>
            </a:r>
            <a:r>
              <a:rPr lang="cs-CZ" dirty="0" smtClean="0"/>
              <a:t>v ČR</a:t>
            </a:r>
          </a:p>
          <a:p>
            <a:r>
              <a:rPr lang="cs-CZ" b="1" dirty="0" smtClean="0"/>
              <a:t>parametry</a:t>
            </a:r>
            <a:r>
              <a:rPr lang="cs-CZ" dirty="0" smtClean="0"/>
              <a:t> sítě </a:t>
            </a:r>
            <a:r>
              <a:rPr lang="cs-CZ" b="1" dirty="0" smtClean="0"/>
              <a:t>nevhodné</a:t>
            </a:r>
          </a:p>
          <a:p>
            <a:pPr lvl="1"/>
            <a:r>
              <a:rPr lang="cs-CZ" dirty="0"/>
              <a:t>problematické </a:t>
            </a:r>
            <a:r>
              <a:rPr lang="cs-CZ" b="1" dirty="0" smtClean="0"/>
              <a:t>trasování</a:t>
            </a:r>
          </a:p>
          <a:p>
            <a:pPr lvl="2"/>
            <a:r>
              <a:rPr lang="cs-CZ" dirty="0" smtClean="0"/>
              <a:t>základní struktura z konce 19. století</a:t>
            </a:r>
            <a:endParaRPr lang="cs-CZ" dirty="0"/>
          </a:p>
          <a:p>
            <a:pPr lvl="1"/>
            <a:r>
              <a:rPr lang="cs-CZ" b="1" dirty="0" smtClean="0"/>
              <a:t>údržba</a:t>
            </a:r>
            <a:r>
              <a:rPr lang="cs-CZ" dirty="0" smtClean="0"/>
              <a:t> (lokální i koridorové tratě)</a:t>
            </a:r>
          </a:p>
          <a:p>
            <a:pPr lvl="1"/>
            <a:r>
              <a:rPr lang="cs-CZ" b="1" dirty="0" smtClean="0"/>
              <a:t>9.560 km železnic</a:t>
            </a:r>
          </a:p>
          <a:p>
            <a:pPr lvl="2"/>
            <a:r>
              <a:rPr lang="cs-CZ" dirty="0" smtClean="0"/>
              <a:t>3.215 km elektrifikovaných</a:t>
            </a:r>
          </a:p>
          <a:p>
            <a:pPr lvl="2"/>
            <a:r>
              <a:rPr lang="cs-CZ" dirty="0" smtClean="0"/>
              <a:t>1.925 km vícekolejných (kapacita v okolí měst)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1526287"/>
            <a:ext cx="2939203" cy="3918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788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14:prism isContent="1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1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Motiv1</Template>
  <TotalTime>8698</TotalTime>
  <Words>1736</Words>
  <Application>Microsoft Office PowerPoint</Application>
  <PresentationFormat>Předvádění na obrazovce (4:3)</PresentationFormat>
  <Paragraphs>456</Paragraphs>
  <Slides>48</Slides>
  <Notes>35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49" baseType="lpstr">
      <vt:lpstr>Motiv1</vt:lpstr>
      <vt:lpstr>Prezentace aplikace PowerPoint</vt:lpstr>
      <vt:lpstr>Krátké představení</vt:lpstr>
      <vt:lpstr>Struktura prezentace</vt:lpstr>
      <vt:lpstr>Krátké opakování</vt:lpstr>
      <vt:lpstr>Prezentace aplikace PowerPoint</vt:lpstr>
      <vt:lpstr>1. Veřejná doprava v ČR 2/4</vt:lpstr>
      <vt:lpstr>2. Veřejná doprava v ČR 3/4</vt:lpstr>
      <vt:lpstr>1. Veřejná doprava v ČR 4/4</vt:lpstr>
      <vt:lpstr>1.1 Železniční doprava v ČR 1/2</vt:lpstr>
      <vt:lpstr>3.1 Železniční doprava v ČR 2/2</vt:lpstr>
      <vt:lpstr>1.2 Silniční doprava v ČR 1/2</vt:lpstr>
      <vt:lpstr>2.2 Silniční doprava v ČR 2/2</vt:lpstr>
      <vt:lpstr>1.3 Dopravní obslužnost 1/2</vt:lpstr>
      <vt:lpstr>1.3 Dopravní obslužnost 2/2</vt:lpstr>
      <vt:lpstr>Krátké opakování</vt:lpstr>
      <vt:lpstr>2.1 Nástroje EU k modal shiftu</vt:lpstr>
      <vt:lpstr>2.2 Není konkurence jako konkurence 1/2 - konkurence o trh</vt:lpstr>
      <vt:lpstr>2.2 Není konkurence jako konkurence 2/2 - konkurence na trhu</vt:lpstr>
      <vt:lpstr>2.3 Konkurence v silniční dopravě</vt:lpstr>
      <vt:lpstr>2.4 Tak jde čas  (na českých kolejích) 1/13</vt:lpstr>
      <vt:lpstr>2.4 Tak jde čas  (na českých kolejích) 2/13</vt:lpstr>
      <vt:lpstr>2.4 Tak jde čas  (na českých kolejích) 3/13</vt:lpstr>
      <vt:lpstr>2.4 Tak jde čas  (na českých kolejích) 4/13</vt:lpstr>
      <vt:lpstr>2.4 Tak jde čas  (na českých kolejích) 5/13</vt:lpstr>
      <vt:lpstr>2.4 Tak jde čas  (na českých kolejích) 6/13</vt:lpstr>
      <vt:lpstr>2.4 Tak jde čas  (na českých kolejích) 7/13</vt:lpstr>
      <vt:lpstr>2.4 Tak jde čas  (na českých kolejích) 8/13</vt:lpstr>
      <vt:lpstr>2.4 Tak jde čas  (na českých kolejích) 9/13</vt:lpstr>
      <vt:lpstr>2.4 Tak jde čas  (na českých kolejích) 10/13</vt:lpstr>
      <vt:lpstr>2.4 Tak jde čas  (na českých kolejích) 11/13</vt:lpstr>
      <vt:lpstr>2.4 Tak jde čas  (na českých kolejích) 12/13</vt:lpstr>
      <vt:lpstr>2.4 Tak jde čas  (na českých kolejích) 13/13</vt:lpstr>
      <vt:lpstr>2.5 Konkurence vs. Regulace 1/2</vt:lpstr>
      <vt:lpstr>2.5 Konkurence vs. Regulace 2/2</vt:lpstr>
      <vt:lpstr>Krátké opakování</vt:lpstr>
      <vt:lpstr>3. Konkurence o trhy</vt:lpstr>
      <vt:lpstr>3.1 Regionální vlakové linky</vt:lpstr>
      <vt:lpstr>3.2 Dálkové vlakové linky 1/2</vt:lpstr>
      <vt:lpstr>3.2 Dálkové vlakové linky 2/2</vt:lpstr>
      <vt:lpstr>Krátké opakování</vt:lpstr>
      <vt:lpstr>4. Konkurence na trhu</vt:lpstr>
      <vt:lpstr>4.1 Veřejné služby v přepravě cestujících na komerční bázi 1/4</vt:lpstr>
      <vt:lpstr>4.1 Veřejné služby v přepravě cestujících na komerční bázi 2/4</vt:lpstr>
      <vt:lpstr>4.1 Veřejné služby v přepravě cestujících na komerční bázi 3/4</vt:lpstr>
      <vt:lpstr>4.1 Veřejné služby v přepravě cestujících na komerční bázi 4/4</vt:lpstr>
      <vt:lpstr>Závěr</vt:lpstr>
      <vt:lpstr>Prostor pro diskuzi…</vt:lpstr>
      <vt:lpstr>Děkuji za pozornost!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 Trpišovský</dc:creator>
  <cp:lastModifiedBy>support_0</cp:lastModifiedBy>
  <cp:revision>284</cp:revision>
  <cp:lastPrinted>2013-03-05T21:40:10Z</cp:lastPrinted>
  <dcterms:created xsi:type="dcterms:W3CDTF">2013-02-17T14:47:43Z</dcterms:created>
  <dcterms:modified xsi:type="dcterms:W3CDTF">2015-03-17T09:56:08Z</dcterms:modified>
</cp:coreProperties>
</file>