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9" r:id="rId8"/>
    <p:sldId id="271" r:id="rId9"/>
    <p:sldId id="262" r:id="rId10"/>
    <p:sldId id="267" r:id="rId11"/>
    <p:sldId id="273" r:id="rId12"/>
    <p:sldId id="274" r:id="rId13"/>
    <p:sldId id="275" r:id="rId14"/>
    <p:sldId id="276" r:id="rId15"/>
    <p:sldId id="277" r:id="rId16"/>
    <p:sldId id="272" r:id="rId17"/>
    <p:sldId id="278" r:id="rId18"/>
    <p:sldId id="268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4660"/>
  </p:normalViewPr>
  <p:slideViewPr>
    <p:cSldViewPr>
      <p:cViewPr varScale="1">
        <p:scale>
          <a:sx n="111" d="100"/>
          <a:sy n="111" d="100"/>
        </p:scale>
        <p:origin x="-1614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59B7D1C-3729-43F7-9262-3FB5F8B9A465}" type="datetimeFigureOut">
              <a:rPr lang="cs-CZ" smtClean="0"/>
              <a:t>6.3.2015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0180430-2820-4EAB-9025-C0BF0C551C15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B7D1C-3729-43F7-9262-3FB5F8B9A465}" type="datetimeFigureOut">
              <a:rPr lang="cs-CZ" smtClean="0"/>
              <a:t>6.3.2015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0430-2820-4EAB-9025-C0BF0C551C1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B7D1C-3729-43F7-9262-3FB5F8B9A465}" type="datetimeFigureOut">
              <a:rPr lang="cs-CZ" smtClean="0"/>
              <a:t>6.3.2015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0430-2820-4EAB-9025-C0BF0C551C1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B7D1C-3729-43F7-9262-3FB5F8B9A465}" type="datetimeFigureOut">
              <a:rPr lang="cs-CZ" smtClean="0"/>
              <a:t>6.3.2015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0430-2820-4EAB-9025-C0BF0C551C1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B7D1C-3729-43F7-9262-3FB5F8B9A465}" type="datetimeFigureOut">
              <a:rPr lang="cs-CZ" smtClean="0"/>
              <a:t>6.3.2015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0430-2820-4EAB-9025-C0BF0C551C1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B7D1C-3729-43F7-9262-3FB5F8B9A465}" type="datetimeFigureOut">
              <a:rPr lang="cs-CZ" smtClean="0"/>
              <a:t>6.3.2015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0430-2820-4EAB-9025-C0BF0C551C1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B7D1C-3729-43F7-9262-3FB5F8B9A465}" type="datetimeFigureOut">
              <a:rPr lang="cs-CZ" smtClean="0"/>
              <a:t>6.3.2015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0430-2820-4EAB-9025-C0BF0C551C1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B7D1C-3729-43F7-9262-3FB5F8B9A465}" type="datetimeFigureOut">
              <a:rPr lang="cs-CZ" smtClean="0"/>
              <a:t>6.3.2015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0430-2820-4EAB-9025-C0BF0C551C1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B7D1C-3729-43F7-9262-3FB5F8B9A465}" type="datetimeFigureOut">
              <a:rPr lang="cs-CZ" smtClean="0"/>
              <a:t>6.3.2015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0430-2820-4EAB-9025-C0BF0C551C1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B7D1C-3729-43F7-9262-3FB5F8B9A465}" type="datetimeFigureOut">
              <a:rPr lang="cs-CZ" smtClean="0"/>
              <a:t>6.3.2015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0430-2820-4EAB-9025-C0BF0C551C15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B7D1C-3729-43F7-9262-3FB5F8B9A465}" type="datetimeFigureOut">
              <a:rPr lang="cs-CZ" smtClean="0"/>
              <a:t>6.3.2015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0430-2820-4EAB-9025-C0BF0C551C1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59B7D1C-3729-43F7-9262-3FB5F8B9A465}" type="datetimeFigureOut">
              <a:rPr lang="cs-CZ" smtClean="0"/>
              <a:t>6.3.2015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0180430-2820-4EAB-9025-C0BF0C551C1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2376708"/>
          </a:xfrm>
        </p:spPr>
        <p:txBody>
          <a:bodyPr>
            <a:normAutofit fontScale="90000"/>
          </a:bodyPr>
          <a:lstStyle/>
          <a:p>
            <a:r>
              <a:rPr lang="cs-CZ" sz="4900" dirty="0" smtClean="0"/>
              <a:t>Nekalé praktiky – FG 2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733365" y="5085184"/>
            <a:ext cx="3309803" cy="596525"/>
          </a:xfrm>
        </p:spPr>
        <p:txBody>
          <a:bodyPr/>
          <a:lstStyle/>
          <a:p>
            <a:r>
              <a:rPr lang="cs-CZ" dirty="0" smtClean="0"/>
              <a:t>Mgr. Markéta </a:t>
            </a:r>
            <a:r>
              <a:rPr lang="cs-CZ" dirty="0" err="1" smtClean="0"/>
              <a:t>Pešťáková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48511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961176"/>
          </a:xfrm>
        </p:spPr>
        <p:txBody>
          <a:bodyPr/>
          <a:lstStyle/>
          <a:p>
            <a:r>
              <a:rPr lang="cs-CZ" b="1" dirty="0" smtClean="0"/>
              <a:t>Nekalé praktiky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Klamavé praktiky</a:t>
            </a:r>
          </a:p>
          <a:p>
            <a:endParaRPr lang="cs-CZ" dirty="0"/>
          </a:p>
          <a:p>
            <a:r>
              <a:rPr lang="cs-CZ" dirty="0" smtClean="0"/>
              <a:t>Agresivní praktiky</a:t>
            </a:r>
          </a:p>
          <a:p>
            <a:endParaRPr lang="cs-CZ" dirty="0" smtClean="0"/>
          </a:p>
          <a:p>
            <a:r>
              <a:rPr lang="cs-CZ" dirty="0" smtClean="0"/>
              <a:t>Žraločí praktiky</a:t>
            </a:r>
          </a:p>
          <a:p>
            <a:pPr lvl="1"/>
            <a:r>
              <a:rPr lang="cs-CZ" dirty="0" smtClean="0"/>
              <a:t>Půjčování s cílem získat majetek dlužníka</a:t>
            </a:r>
          </a:p>
          <a:p>
            <a:pPr lvl="1"/>
            <a:r>
              <a:rPr lang="cs-CZ" dirty="0" smtClean="0"/>
              <a:t>Půjčování s cílem vydělat na chudobě</a:t>
            </a:r>
          </a:p>
          <a:p>
            <a:pPr lvl="1"/>
            <a:r>
              <a:rPr lang="cs-CZ" dirty="0" smtClean="0"/>
              <a:t>Pochybné zprostředkování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6024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961176"/>
          </a:xfrm>
        </p:spPr>
        <p:txBody>
          <a:bodyPr/>
          <a:lstStyle/>
          <a:p>
            <a:r>
              <a:rPr lang="cs-CZ" b="1" dirty="0" smtClean="0"/>
              <a:t>KLAMAVÉ</a:t>
            </a:r>
            <a:r>
              <a:rPr lang="cs-CZ" b="1" dirty="0" smtClean="0"/>
              <a:t> </a:t>
            </a:r>
            <a:r>
              <a:rPr lang="cs-CZ" b="1" dirty="0" smtClean="0"/>
              <a:t>praktiky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Nepravda</a:t>
            </a:r>
          </a:p>
          <a:p>
            <a:pPr lvl="1"/>
            <a:r>
              <a:rPr lang="cs-CZ" dirty="0"/>
              <a:t>Sleva</a:t>
            </a:r>
          </a:p>
          <a:p>
            <a:pPr lvl="1"/>
            <a:r>
              <a:rPr lang="cs-CZ" dirty="0" smtClean="0"/>
              <a:t>Akce</a:t>
            </a:r>
          </a:p>
          <a:p>
            <a:pPr lvl="1"/>
            <a:r>
              <a:rPr lang="cs-CZ" dirty="0" smtClean="0"/>
              <a:t>Vlastnosti které nemá</a:t>
            </a:r>
          </a:p>
          <a:p>
            <a:pPr lvl="1"/>
            <a:r>
              <a:rPr lang="cs-CZ" dirty="0" smtClean="0"/>
              <a:t>Výhodnost kterou nemá</a:t>
            </a:r>
            <a:endParaRPr lang="cs-CZ" dirty="0"/>
          </a:p>
          <a:p>
            <a:r>
              <a:rPr lang="cs-CZ" b="1" dirty="0" smtClean="0"/>
              <a:t>Dárek</a:t>
            </a:r>
          </a:p>
          <a:p>
            <a:pPr lvl="1"/>
            <a:r>
              <a:rPr lang="cs-CZ" dirty="0" smtClean="0"/>
              <a:t>Nadhodnocený</a:t>
            </a:r>
          </a:p>
          <a:p>
            <a:pPr lvl="1"/>
            <a:r>
              <a:rPr lang="cs-CZ" dirty="0" smtClean="0"/>
              <a:t>Neurčen pro český trh</a:t>
            </a:r>
          </a:p>
          <a:p>
            <a:pPr lvl="1"/>
            <a:r>
              <a:rPr lang="cs-CZ" dirty="0" smtClean="0"/>
              <a:t>Neschválený k provozu</a:t>
            </a:r>
          </a:p>
          <a:p>
            <a:r>
              <a:rPr lang="cs-CZ" b="1" dirty="0" smtClean="0"/>
              <a:t>Neúplné informace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60908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961176"/>
          </a:xfrm>
        </p:spPr>
        <p:txBody>
          <a:bodyPr/>
          <a:lstStyle/>
          <a:p>
            <a:r>
              <a:rPr lang="cs-CZ" b="1" dirty="0" smtClean="0"/>
              <a:t>Agresivní </a:t>
            </a:r>
            <a:r>
              <a:rPr lang="cs-CZ" b="1" dirty="0" smtClean="0"/>
              <a:t> </a:t>
            </a:r>
            <a:r>
              <a:rPr lang="cs-CZ" b="1" dirty="0" smtClean="0"/>
              <a:t>praktiky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Nátlak</a:t>
            </a:r>
          </a:p>
          <a:p>
            <a:r>
              <a:rPr lang="cs-CZ" dirty="0" smtClean="0"/>
              <a:t>Časová tíseň</a:t>
            </a:r>
          </a:p>
          <a:p>
            <a:r>
              <a:rPr lang="cs-CZ" dirty="0" err="1" smtClean="0"/>
              <a:t>Spochybňování</a:t>
            </a:r>
            <a:endParaRPr lang="cs-CZ" dirty="0" smtClean="0"/>
          </a:p>
          <a:p>
            <a:r>
              <a:rPr lang="cs-CZ" dirty="0" smtClean="0"/>
              <a:t>Narušení osobního prostoru</a:t>
            </a:r>
          </a:p>
          <a:p>
            <a:r>
              <a:rPr lang="cs-CZ" dirty="0" smtClean="0"/>
              <a:t>Narušení bezpečí</a:t>
            </a:r>
          </a:p>
          <a:p>
            <a:r>
              <a:rPr lang="cs-CZ" dirty="0" smtClean="0"/>
              <a:t>Nevhodné podmínky</a:t>
            </a:r>
          </a:p>
          <a:p>
            <a:r>
              <a:rPr lang="cs-CZ" dirty="0" smtClean="0"/>
              <a:t>Latentní i otevřená agrese</a:t>
            </a:r>
          </a:p>
          <a:p>
            <a:r>
              <a:rPr lang="cs-CZ" dirty="0" smtClean="0"/>
              <a:t>obtěžování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04910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961176"/>
          </a:xfrm>
        </p:spPr>
        <p:txBody>
          <a:bodyPr/>
          <a:lstStyle/>
          <a:p>
            <a:r>
              <a:rPr lang="cs-CZ" b="1" dirty="0" smtClean="0"/>
              <a:t>Žraločí praktiky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lvl="1"/>
            <a:r>
              <a:rPr lang="cs-CZ" b="1" dirty="0"/>
              <a:t>Půjčování s cílem vydělat na chudobě</a:t>
            </a:r>
          </a:p>
          <a:p>
            <a:pPr marL="68580" indent="0">
              <a:buNone/>
            </a:pPr>
            <a:r>
              <a:rPr lang="cs-CZ" dirty="0" smtClean="0"/>
              <a:t>      </a:t>
            </a:r>
            <a:r>
              <a:rPr lang="cs-CZ" i="1" dirty="0" smtClean="0"/>
              <a:t>také nazýván trvale udržitelný dluh</a:t>
            </a:r>
          </a:p>
          <a:p>
            <a:pPr lvl="1"/>
            <a:r>
              <a:rPr lang="cs-CZ" dirty="0" smtClean="0"/>
              <a:t>Zaměřuje se na osoby s nepříliš vysokými ale pravidelnými přijmi</a:t>
            </a:r>
          </a:p>
          <a:p>
            <a:pPr lvl="1"/>
            <a:r>
              <a:rPr lang="cs-CZ" dirty="0" smtClean="0"/>
              <a:t>Využívá nízkých splátek (i týdenní </a:t>
            </a:r>
            <a:r>
              <a:rPr lang="cs-CZ" dirty="0" err="1" smtClean="0"/>
              <a:t>prekvence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Splácí se příslušenství</a:t>
            </a:r>
          </a:p>
          <a:p>
            <a:pPr lvl="1"/>
            <a:r>
              <a:rPr lang="cs-CZ" dirty="0" smtClean="0"/>
              <a:t>Velké sankce </a:t>
            </a:r>
          </a:p>
          <a:p>
            <a:pPr lvl="1"/>
            <a:r>
              <a:rPr lang="cs-CZ" dirty="0" smtClean="0"/>
              <a:t>Nízkoprahové půjčování</a:t>
            </a:r>
          </a:p>
          <a:p>
            <a:pPr marL="68580" indent="0">
              <a:buNone/>
            </a:pPr>
            <a:r>
              <a:rPr lang="cs-CZ" dirty="0" smtClean="0"/>
              <a:t>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17640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961176"/>
          </a:xfrm>
        </p:spPr>
        <p:txBody>
          <a:bodyPr/>
          <a:lstStyle/>
          <a:p>
            <a:r>
              <a:rPr lang="cs-CZ" b="1" dirty="0" smtClean="0"/>
              <a:t>Žraločí praktiky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/>
            <a:r>
              <a:rPr lang="cs-CZ" b="1" dirty="0"/>
              <a:t>Pochybné zprostředkování</a:t>
            </a:r>
          </a:p>
          <a:p>
            <a:pPr marL="342900" lvl="1"/>
            <a:endParaRPr lang="cs-CZ" b="1" dirty="0"/>
          </a:p>
          <a:p>
            <a:pPr lvl="1"/>
            <a:r>
              <a:rPr lang="cs-CZ" dirty="0" smtClean="0"/>
              <a:t>Výmaz z rejstříku</a:t>
            </a:r>
          </a:p>
          <a:p>
            <a:pPr lvl="1"/>
            <a:r>
              <a:rPr lang="cs-CZ" dirty="0" smtClean="0"/>
              <a:t>Půjčka s administrativním poplatkem</a:t>
            </a:r>
          </a:p>
          <a:p>
            <a:pPr lvl="1"/>
            <a:r>
              <a:rPr lang="cs-CZ" dirty="0" smtClean="0"/>
              <a:t>Poplatek za zprostředkování půjčky</a:t>
            </a:r>
          </a:p>
          <a:p>
            <a:pPr lvl="1"/>
            <a:r>
              <a:rPr lang="cs-CZ" dirty="0" smtClean="0"/>
              <a:t>Telefonické dojednání s vysokou platbou za linku</a:t>
            </a:r>
          </a:p>
          <a:p>
            <a:pPr lvl="1"/>
            <a:r>
              <a:rPr lang="cs-CZ" dirty="0" smtClean="0"/>
              <a:t>Oddlužení za peníze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29968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961176"/>
          </a:xfrm>
        </p:spPr>
        <p:txBody>
          <a:bodyPr/>
          <a:lstStyle/>
          <a:p>
            <a:r>
              <a:rPr lang="cs-CZ" b="1" dirty="0" smtClean="0"/>
              <a:t>Žraločí praktiky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11480" lvl="1" indent="-342900"/>
            <a:r>
              <a:rPr lang="cs-CZ" b="1" dirty="0"/>
              <a:t>Půjčování s cílem získat majetek dlužníka</a:t>
            </a:r>
          </a:p>
          <a:p>
            <a:pPr marL="68580" lvl="1" indent="0">
              <a:buNone/>
            </a:pPr>
            <a:endParaRPr lang="cs-CZ" b="1" dirty="0"/>
          </a:p>
          <a:p>
            <a:pPr lvl="1"/>
            <a:r>
              <a:rPr lang="cs-CZ" dirty="0" smtClean="0"/>
              <a:t>Osoby dočasně či trvale nízkopříjmové, s majetkem</a:t>
            </a:r>
          </a:p>
          <a:p>
            <a:pPr lvl="1"/>
            <a:r>
              <a:rPr lang="cs-CZ" dirty="0" smtClean="0"/>
              <a:t>Cílem není půjčit za draho, ale získat majetek kterým je ručeno</a:t>
            </a:r>
          </a:p>
          <a:p>
            <a:pPr lvl="1"/>
            <a:r>
              <a:rPr lang="cs-CZ" dirty="0" smtClean="0"/>
              <a:t>Ručit lze i na půjčku jiné osobě</a:t>
            </a:r>
          </a:p>
          <a:p>
            <a:pPr lvl="1"/>
            <a:r>
              <a:rPr lang="cs-CZ" dirty="0" smtClean="0"/>
              <a:t>Výsledkem je převod vlastnických práv na poskytovatele</a:t>
            </a:r>
            <a:endParaRPr lang="cs-CZ" dirty="0" smtClean="0"/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3750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961176"/>
          </a:xfrm>
        </p:spPr>
        <p:txBody>
          <a:bodyPr/>
          <a:lstStyle/>
          <a:p>
            <a:r>
              <a:rPr lang="cs-CZ" b="1" dirty="0" smtClean="0"/>
              <a:t>Profil cílové skupiny senioři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„Slyší“ na jasné oblasti:</a:t>
            </a:r>
          </a:p>
          <a:p>
            <a:pPr lvl="1"/>
            <a:r>
              <a:rPr lang="cs-CZ" dirty="0"/>
              <a:t>Úspora</a:t>
            </a:r>
          </a:p>
          <a:p>
            <a:pPr lvl="1"/>
            <a:r>
              <a:rPr lang="cs-CZ" dirty="0"/>
              <a:t>Zdraví</a:t>
            </a:r>
          </a:p>
          <a:p>
            <a:pPr lvl="1"/>
            <a:r>
              <a:rPr lang="cs-CZ" dirty="0"/>
              <a:t>Rodina</a:t>
            </a:r>
          </a:p>
          <a:p>
            <a:r>
              <a:rPr lang="cs-CZ" dirty="0" smtClean="0"/>
              <a:t>Mnohdy nejsou orientováni v problematice</a:t>
            </a:r>
          </a:p>
          <a:p>
            <a:r>
              <a:rPr lang="cs-CZ" dirty="0" smtClean="0"/>
              <a:t>Vítají sociální kontakt</a:t>
            </a:r>
          </a:p>
          <a:p>
            <a:r>
              <a:rPr lang="cs-CZ" dirty="0" smtClean="0"/>
              <a:t>Nemají obranné mechanismy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76113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961176"/>
          </a:xfrm>
        </p:spPr>
        <p:txBody>
          <a:bodyPr/>
          <a:lstStyle/>
          <a:p>
            <a:r>
              <a:rPr lang="cs-CZ" b="1" dirty="0" smtClean="0"/>
              <a:t>Obranné mechanismy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Žádné prodejní akce</a:t>
            </a:r>
          </a:p>
          <a:p>
            <a:r>
              <a:rPr lang="cs-CZ" dirty="0" smtClean="0"/>
              <a:t>Žádný podomní prodej</a:t>
            </a:r>
          </a:p>
          <a:p>
            <a:r>
              <a:rPr lang="cs-CZ" dirty="0" smtClean="0"/>
              <a:t>Odmítací techniky</a:t>
            </a:r>
          </a:p>
          <a:p>
            <a:r>
              <a:rPr lang="cs-CZ" dirty="0" smtClean="0"/>
              <a:t>Konzultace s rodinou nebo odborníky (i bezplatně)</a:t>
            </a:r>
          </a:p>
          <a:p>
            <a:r>
              <a:rPr lang="cs-CZ" dirty="0" smtClean="0"/>
              <a:t>Sociální kontakty + zábava</a:t>
            </a:r>
          </a:p>
          <a:p>
            <a:r>
              <a:rPr lang="cs-CZ" dirty="0" smtClean="0"/>
              <a:t>Posílení </a:t>
            </a:r>
            <a:r>
              <a:rPr lang="cs-CZ" dirty="0" err="1" smtClean="0"/>
              <a:t>seberozhodovacích</a:t>
            </a:r>
            <a:r>
              <a:rPr lang="cs-CZ" dirty="0" smtClean="0"/>
              <a:t> procesů</a:t>
            </a:r>
          </a:p>
          <a:p>
            <a:r>
              <a:rPr lang="cs-CZ" dirty="0" smtClean="0"/>
              <a:t>Vnímat rodinné příslušníky jako dospělé, </a:t>
            </a:r>
            <a:r>
              <a:rPr lang="cs-CZ" dirty="0" err="1" smtClean="0"/>
              <a:t>svépravné</a:t>
            </a:r>
            <a:r>
              <a:rPr lang="cs-CZ" dirty="0" smtClean="0"/>
              <a:t> a znát svou „edukační“ roli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325232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endParaRPr lang="cs-CZ" dirty="0"/>
          </a:p>
          <a:p>
            <a:pPr marL="68580" indent="0">
              <a:buNone/>
            </a:pPr>
            <a:endParaRPr lang="cs-CZ" dirty="0" smtClean="0"/>
          </a:p>
          <a:p>
            <a:pPr marL="68580" indent="0">
              <a:buNone/>
            </a:pPr>
            <a:r>
              <a:rPr lang="cs-CZ" b="1" dirty="0" smtClean="0"/>
              <a:t>Děkuji za pozornost  </a:t>
            </a:r>
            <a:r>
              <a:rPr lang="cs-CZ" b="1" dirty="0" smtClean="0">
                <a:sym typeface="Wingdings" panose="05000000000000000000" pitchFamily="2" charset="2"/>
              </a:rPr>
              <a:t></a:t>
            </a:r>
            <a:endParaRPr lang="cs-CZ" b="1" dirty="0" smtClean="0"/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268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89168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latin typeface="Comenia Sans" charset="0"/>
              </a:rPr>
              <a:t>Finanční gramotnost</a:t>
            </a:r>
            <a:r>
              <a:rPr lang="cs-CZ" b="1" dirty="0">
                <a:latin typeface="Comenia Sans" charset="0"/>
              </a:rPr>
              <a:t/>
            </a:r>
            <a:br>
              <a:rPr lang="cs-CZ" b="1" dirty="0">
                <a:latin typeface="Comenia Sans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412776"/>
            <a:ext cx="6777317" cy="4680520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Finanční gramotnost je soubor znalostí a dovedností, které člověku umožňují porozumět financím a správně s nimi zacházet v různých životních situacích. </a:t>
            </a:r>
            <a:endParaRPr lang="cs-CZ" dirty="0" smtClean="0"/>
          </a:p>
          <a:p>
            <a:pPr marL="68580" indent="0"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FG lze strukturovat na:</a:t>
            </a:r>
          </a:p>
          <a:p>
            <a:pPr lvl="3" algn="just"/>
            <a:r>
              <a:rPr lang="cs-CZ" dirty="0" smtClean="0"/>
              <a:t>Peněžní gramotnost</a:t>
            </a:r>
          </a:p>
          <a:p>
            <a:pPr lvl="3" algn="just"/>
            <a:r>
              <a:rPr lang="cs-CZ" dirty="0" smtClean="0"/>
              <a:t>Cenovou gramotnost</a:t>
            </a:r>
          </a:p>
          <a:p>
            <a:pPr lvl="3" algn="just"/>
            <a:r>
              <a:rPr lang="cs-CZ" dirty="0" smtClean="0"/>
              <a:t>Rozpočtovou gramotnost</a:t>
            </a:r>
          </a:p>
          <a:p>
            <a:pPr lvl="1" algn="just"/>
            <a:endParaRPr lang="cs-CZ" dirty="0"/>
          </a:p>
          <a:p>
            <a:pPr marL="365760" lvl="1" indent="0" algn="ctr">
              <a:buNone/>
            </a:pPr>
            <a:r>
              <a:rPr lang="cs-CZ" b="1" dirty="0" smtClean="0"/>
              <a:t>FG není schopnost sčítat a odčítat!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763146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lvl="1" indent="0" algn="ctr">
              <a:spcBef>
                <a:spcPct val="0"/>
              </a:spcBef>
              <a:buNone/>
            </a:pPr>
            <a:r>
              <a:rPr lang="cs-CZ" b="1" dirty="0">
                <a:latin typeface="Comenia Sans" charset="0"/>
              </a:rPr>
              <a:t>obecná představa o předlužených </a:t>
            </a:r>
          </a:p>
          <a:p>
            <a:pPr marL="457200" lvl="1" indent="0" algn="ctr">
              <a:spcBef>
                <a:spcPct val="0"/>
              </a:spcBef>
              <a:buNone/>
            </a:pPr>
            <a:endParaRPr lang="cs-CZ" b="1" dirty="0">
              <a:latin typeface="Comenia Sans" charset="0"/>
            </a:endParaRPr>
          </a:p>
          <a:p>
            <a:pPr marL="457200" lvl="1" indent="0">
              <a:spcBef>
                <a:spcPct val="0"/>
              </a:spcBef>
              <a:buNone/>
            </a:pPr>
            <a:endParaRPr lang="cs-CZ" dirty="0">
              <a:latin typeface="Comenia Sans" charset="0"/>
            </a:endParaRPr>
          </a:p>
          <a:p>
            <a:pPr marL="457200" lvl="1" indent="0">
              <a:spcBef>
                <a:spcPct val="0"/>
              </a:spcBef>
              <a:buNone/>
            </a:pPr>
            <a:endParaRPr lang="cs-CZ" dirty="0">
              <a:latin typeface="Comenia Sans" charset="0"/>
            </a:endParaRPr>
          </a:p>
          <a:p>
            <a:pPr marL="457200" lvl="1" indent="0" algn="ctr">
              <a:spcBef>
                <a:spcPct val="0"/>
              </a:spcBef>
              <a:buNone/>
            </a:pPr>
            <a:r>
              <a:rPr lang="cs-CZ" dirty="0">
                <a:latin typeface="Comenia Sans" charset="0"/>
              </a:rPr>
              <a:t>sociálně slabí</a:t>
            </a:r>
          </a:p>
          <a:p>
            <a:pPr marL="457200" lvl="1" indent="0" algn="ctr">
              <a:spcBef>
                <a:spcPct val="0"/>
              </a:spcBef>
              <a:buNone/>
            </a:pPr>
            <a:r>
              <a:rPr lang="cs-CZ" dirty="0">
                <a:latin typeface="Comenia Sans" charset="0"/>
              </a:rPr>
              <a:t>nízké vzdělání,     </a:t>
            </a:r>
          </a:p>
          <a:p>
            <a:pPr marL="457200" lvl="1" indent="0" algn="ctr">
              <a:spcBef>
                <a:spcPct val="0"/>
              </a:spcBef>
              <a:buNone/>
            </a:pPr>
            <a:r>
              <a:rPr lang="cs-CZ" dirty="0">
                <a:latin typeface="Comenia Sans" charset="0"/>
              </a:rPr>
              <a:t>bez příjmu nebo s nízkými příjmy</a:t>
            </a:r>
          </a:p>
          <a:p>
            <a:pPr marL="457200" lvl="1" indent="0" algn="ctr">
              <a:spcBef>
                <a:spcPct val="0"/>
              </a:spcBef>
              <a:buNone/>
            </a:pPr>
            <a:r>
              <a:rPr lang="cs-CZ" dirty="0">
                <a:latin typeface="Comenia Sans" charset="0"/>
              </a:rPr>
              <a:t>osoby v produktivním věku</a:t>
            </a:r>
          </a:p>
          <a:p>
            <a:pPr marL="457200" lvl="1" indent="0">
              <a:spcBef>
                <a:spcPct val="0"/>
              </a:spcBef>
              <a:buNone/>
            </a:pPr>
            <a:endParaRPr lang="cs-CZ" dirty="0">
              <a:latin typeface="Comenia Sans" charset="0"/>
            </a:endParaRPr>
          </a:p>
          <a:p>
            <a:pPr marL="457200" lvl="1" indent="0">
              <a:spcBef>
                <a:spcPct val="0"/>
              </a:spcBef>
              <a:buNone/>
            </a:pPr>
            <a:endParaRPr lang="cs-CZ" dirty="0">
              <a:latin typeface="Comenia Sans" charset="0"/>
            </a:endParaRPr>
          </a:p>
          <a:p>
            <a:pPr marL="457200" lvl="1" indent="0">
              <a:spcBef>
                <a:spcPct val="0"/>
              </a:spcBef>
              <a:buNone/>
            </a:pPr>
            <a:endParaRPr lang="cs-CZ" dirty="0">
              <a:latin typeface="Comenia Sans" charset="0"/>
            </a:endParaRPr>
          </a:p>
          <a:p>
            <a:pPr marL="457200" lvl="1" indent="0" algn="ctr">
              <a:spcBef>
                <a:spcPct val="0"/>
              </a:spcBef>
              <a:buNone/>
            </a:pPr>
            <a:r>
              <a:rPr lang="cs-CZ" dirty="0">
                <a:latin typeface="Comenia Sans" charset="0"/>
              </a:rPr>
              <a:t>napříč vzděláním, věkovými a sociálními kategoriemi</a:t>
            </a:r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Obecná představa o předlužených</a:t>
            </a:r>
            <a:endParaRPr lang="cs-CZ" b="1" dirty="0"/>
          </a:p>
        </p:txBody>
      </p:sp>
      <p:sp>
        <p:nvSpPr>
          <p:cNvPr id="5" name="Šipka dolů 4"/>
          <p:cNvSpPr/>
          <p:nvPr/>
        </p:nvSpPr>
        <p:spPr>
          <a:xfrm>
            <a:off x="4355976" y="2708920"/>
            <a:ext cx="432048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6"/>
          <p:cNvCxnSpPr/>
          <p:nvPr/>
        </p:nvCxnSpPr>
        <p:spPr>
          <a:xfrm>
            <a:off x="4211960" y="4656615"/>
            <a:ext cx="720080" cy="612000"/>
          </a:xfrm>
          <a:prstGeom prst="line">
            <a:avLst/>
          </a:prstGeom>
          <a:ln w="13652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H="1">
            <a:off x="4211960" y="4656615"/>
            <a:ext cx="720080" cy="642853"/>
          </a:xfrm>
          <a:prstGeom prst="line">
            <a:avLst/>
          </a:prstGeom>
          <a:ln w="13652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1189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Nejčastější příčiny předlužení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916832"/>
            <a:ext cx="6777317" cy="3915797"/>
          </a:xfrm>
        </p:spPr>
        <p:txBody>
          <a:bodyPr>
            <a:normAutofit fontScale="77500" lnSpcReduction="20000"/>
          </a:bodyPr>
          <a:lstStyle/>
          <a:p>
            <a:pPr marL="457200" indent="-342900">
              <a:spcBef>
                <a:spcPct val="0"/>
              </a:spcBef>
              <a:spcAft>
                <a:spcPts val="1200"/>
              </a:spcAft>
            </a:pPr>
            <a:r>
              <a:rPr lang="cs-CZ" sz="3400" dirty="0" smtClean="0">
                <a:latin typeface="Comenia Sans" charset="0"/>
              </a:rPr>
              <a:t>tragická </a:t>
            </a:r>
            <a:r>
              <a:rPr lang="cs-CZ" sz="3400" dirty="0">
                <a:latin typeface="Comenia Sans" charset="0"/>
              </a:rPr>
              <a:t>životní </a:t>
            </a:r>
            <a:r>
              <a:rPr lang="cs-CZ" sz="3400" dirty="0" smtClean="0">
                <a:latin typeface="Comenia Sans" charset="0"/>
              </a:rPr>
              <a:t>událost</a:t>
            </a:r>
          </a:p>
          <a:p>
            <a:pPr marL="457200" indent="-342900">
              <a:spcBef>
                <a:spcPct val="0"/>
              </a:spcBef>
              <a:spcAft>
                <a:spcPts val="1200"/>
              </a:spcAft>
            </a:pPr>
            <a:r>
              <a:rPr lang="cs-CZ" sz="3400" dirty="0" smtClean="0">
                <a:latin typeface="Comenia Sans" charset="0"/>
              </a:rPr>
              <a:t>nízká </a:t>
            </a:r>
            <a:r>
              <a:rPr lang="cs-CZ" sz="3400" dirty="0">
                <a:latin typeface="Comenia Sans" charset="0"/>
              </a:rPr>
              <a:t>finanční </a:t>
            </a:r>
            <a:r>
              <a:rPr lang="cs-CZ" sz="3400" dirty="0" smtClean="0">
                <a:latin typeface="Comenia Sans" charset="0"/>
              </a:rPr>
              <a:t>gramotnost</a:t>
            </a:r>
          </a:p>
          <a:p>
            <a:pPr lvl="3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100" dirty="0">
                <a:latin typeface="Comenia Sans" charset="0"/>
              </a:rPr>
              <a:t>absence práce z rozpočtem</a:t>
            </a:r>
          </a:p>
          <a:p>
            <a:pPr lvl="3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100" dirty="0">
                <a:latin typeface="Comenia Sans" charset="0"/>
              </a:rPr>
              <a:t>podlehnutí nekalým praktikám</a:t>
            </a:r>
          </a:p>
          <a:p>
            <a:pPr lvl="3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100" dirty="0">
                <a:latin typeface="Comenia Sans" charset="0"/>
              </a:rPr>
              <a:t>neznalost produktů a terminologie</a:t>
            </a:r>
          </a:p>
          <a:p>
            <a:pPr marL="457200" indent="-342900">
              <a:spcBef>
                <a:spcPct val="0"/>
              </a:spcBef>
              <a:spcAft>
                <a:spcPts val="1200"/>
              </a:spcAft>
            </a:pPr>
            <a:r>
              <a:rPr lang="cs-CZ" sz="3400" dirty="0" smtClean="0">
                <a:latin typeface="Comenia Sans" charset="0"/>
              </a:rPr>
              <a:t>neschopnost </a:t>
            </a:r>
            <a:r>
              <a:rPr lang="cs-CZ" sz="3400" dirty="0">
                <a:latin typeface="Comenia Sans" charset="0"/>
              </a:rPr>
              <a:t>odkládat své </a:t>
            </a:r>
            <a:r>
              <a:rPr lang="cs-CZ" sz="3400" dirty="0" smtClean="0">
                <a:latin typeface="Comenia Sans" charset="0"/>
              </a:rPr>
              <a:t>potřeby</a:t>
            </a:r>
          </a:p>
          <a:p>
            <a:pPr marL="1195578" lvl="7" indent="-285750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100" dirty="0">
                <a:latin typeface="Comenia Sans" charset="0"/>
              </a:rPr>
              <a:t>potřeba x spotřeba</a:t>
            </a:r>
          </a:p>
          <a:p>
            <a:pPr marL="457200" indent="-342900">
              <a:spcBef>
                <a:spcPct val="0"/>
              </a:spcBef>
              <a:spcAft>
                <a:spcPts val="1200"/>
              </a:spcAft>
            </a:pPr>
            <a:r>
              <a:rPr lang="cs-CZ" sz="3400" dirty="0" smtClean="0">
                <a:latin typeface="Comenia Sans" charset="0"/>
              </a:rPr>
              <a:t>„pomoc</a:t>
            </a:r>
            <a:r>
              <a:rPr lang="cs-CZ" sz="3400" dirty="0">
                <a:latin typeface="Comenia Sans" charset="0"/>
              </a:rPr>
              <a:t>“ někomu v rodině či blízkém okolí</a:t>
            </a:r>
          </a:p>
          <a:p>
            <a:pPr lvl="3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100" dirty="0">
                <a:latin typeface="Comenia Sans" charset="0"/>
              </a:rPr>
              <a:t>půjčka pro někoho (za někoho</a:t>
            </a:r>
            <a:r>
              <a:rPr lang="cs-CZ" sz="2100" dirty="0" smtClean="0">
                <a:latin typeface="Comenia Sans" charset="0"/>
              </a:rPr>
              <a:t>)</a:t>
            </a:r>
            <a:endParaRPr lang="cs-CZ" sz="2100" dirty="0">
              <a:latin typeface="Comenia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765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17160"/>
          </a:xfrm>
        </p:spPr>
        <p:txBody>
          <a:bodyPr>
            <a:normAutofit/>
          </a:bodyPr>
          <a:lstStyle/>
          <a:p>
            <a:r>
              <a:rPr lang="cs-CZ" b="1" dirty="0" smtClean="0"/>
              <a:t>Paní S. (64 let)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772816"/>
            <a:ext cx="6777317" cy="4320480"/>
          </a:xfrm>
        </p:spPr>
        <p:txBody>
          <a:bodyPr>
            <a:noAutofit/>
          </a:bodyPr>
          <a:lstStyle/>
          <a:p>
            <a:pPr algn="just">
              <a:buFontTx/>
              <a:buChar char="-"/>
            </a:pPr>
            <a:r>
              <a:rPr lang="cs-CZ" sz="1600" dirty="0" smtClean="0"/>
              <a:t>klientka přichází do poradny po telefonickém objednání, kdy uvádí, že potřebuje řešit půjčku vnuka</a:t>
            </a:r>
          </a:p>
          <a:p>
            <a:pPr algn="just">
              <a:buFontTx/>
              <a:buChar char="-"/>
            </a:pPr>
            <a:r>
              <a:rPr lang="cs-CZ" sz="1600" dirty="0"/>
              <a:t>p</a:t>
            </a:r>
            <a:r>
              <a:rPr lang="cs-CZ" sz="1600" dirty="0" smtClean="0"/>
              <a:t>ři osobní konzultaci vyplývá, že nesplácená půjčka ve výší 120 tisíc + příslušenství (aktuálně téměř 260 tisíc) je klientky, která podepsala úvěrovou smlouvu i když peníze ihned předala vnukovi, a ten jí slíbil, že bude splácet.</a:t>
            </a:r>
          </a:p>
          <a:p>
            <a:pPr algn="just">
              <a:buFontTx/>
              <a:buChar char="-"/>
            </a:pPr>
            <a:r>
              <a:rPr lang="cs-CZ" sz="1600" dirty="0"/>
              <a:t>v</a:t>
            </a:r>
            <a:r>
              <a:rPr lang="cs-CZ" sz="1600" dirty="0" smtClean="0"/>
              <a:t>nuk klientky byl v situaci, kdy už mu pro evidenci v registru dlužníků nikdo půjčit nechtěl – požádal o pomoc babičku.</a:t>
            </a:r>
          </a:p>
          <a:p>
            <a:pPr algn="just">
              <a:buFontTx/>
              <a:buChar char="-"/>
            </a:pPr>
            <a:r>
              <a:rPr lang="cs-CZ" sz="1600" dirty="0"/>
              <a:t>k</a:t>
            </a:r>
            <a:r>
              <a:rPr lang="cs-CZ" sz="1600" dirty="0" smtClean="0"/>
              <a:t>lientka nesplácí, výzvy předávala vnukovi, který vždy slíbil že vše vyřeší</a:t>
            </a:r>
          </a:p>
          <a:p>
            <a:pPr algn="just">
              <a:buFontTx/>
              <a:buChar char="-"/>
            </a:pPr>
            <a:r>
              <a:rPr lang="cs-CZ" sz="1600" dirty="0" smtClean="0"/>
              <a:t>Včera klientku navštívil exekutor a sepsal exekuční zápis + zabavil 42 tisíc v hotovosti, které měla klientka doma.</a:t>
            </a:r>
          </a:p>
          <a:p>
            <a:pPr algn="just">
              <a:buFontTx/>
              <a:buChar char="-"/>
            </a:pPr>
            <a:r>
              <a:rPr lang="cs-CZ" sz="1600" dirty="0" smtClean="0"/>
              <a:t>Klientka se chce odvolat, neboť půjčku měl vnuk a ona nic platit nebude.</a:t>
            </a:r>
          </a:p>
          <a:p>
            <a:pPr algn="just">
              <a:buFontTx/>
              <a:buChar char="-"/>
            </a:pPr>
            <a:r>
              <a:rPr lang="cs-CZ" sz="1600" dirty="0" smtClean="0"/>
              <a:t>Klientka je povinnou a musí hradit, ona podepsala smlouvu a z ní vyplývající důsledky.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938932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Manželé R.  (72 a 66 let)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628800"/>
            <a:ext cx="6777317" cy="4536504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manželé přicházejí bez objednání do poradny, je vidět že prožívají akutní krizi, paní pláče.</a:t>
            </a:r>
          </a:p>
          <a:p>
            <a:r>
              <a:rPr lang="cs-CZ" dirty="0"/>
              <a:t>dceři a jejímu manželovi ručili svým domem na nějakou půjčku. Finance potřeboval zeť na rozjetí nějakého podnikání-detaily neznají. Zeťovi se dařilo a nebyl problém.</a:t>
            </a:r>
          </a:p>
          <a:p>
            <a:r>
              <a:rPr lang="cs-CZ" dirty="0"/>
              <a:t>dcera se rozvádí a zeť přestal hradit splátky, i když podle manželů finance má. Přišla jim výzva aby plnili povinnost ručitele, ale oni požádali dceru ať to vyřeší. Zeť nekomunikuje a jim přišla výzva k úhradě celé částky dluhu a teď hrozí dražba nemovitosti.</a:t>
            </a:r>
          </a:p>
          <a:p>
            <a:r>
              <a:rPr lang="cs-CZ" dirty="0"/>
              <a:t>manželé neví co mají dělat. Mohou přijít o </a:t>
            </a:r>
            <a:r>
              <a:rPr lang="cs-CZ" dirty="0" smtClean="0"/>
              <a:t>dům.</a:t>
            </a:r>
          </a:p>
          <a:p>
            <a:r>
              <a:rPr lang="cs-CZ" dirty="0" smtClean="0"/>
              <a:t>S manželi byli hledány cesty jak uhradit závazek bez ztráty domu.</a:t>
            </a:r>
            <a:endParaRPr lang="cs-CZ" dirty="0"/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3041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Rozpočet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700808"/>
            <a:ext cx="6777317" cy="424847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Rozpočet je finanční plán na určité období-bilance přepokládaných příjmů a předpokládaných výdajů.</a:t>
            </a:r>
          </a:p>
          <a:p>
            <a:r>
              <a:rPr lang="cs-CZ" dirty="0" smtClean="0"/>
              <a:t>ROZPOČTY:</a:t>
            </a:r>
          </a:p>
          <a:p>
            <a:pPr lvl="2"/>
            <a:r>
              <a:rPr lang="cs-CZ" dirty="0" smtClean="0"/>
              <a:t>vyrovnané</a:t>
            </a:r>
          </a:p>
          <a:p>
            <a:pPr lvl="2"/>
            <a:r>
              <a:rPr lang="cs-CZ" dirty="0" smtClean="0"/>
              <a:t>schodkové</a:t>
            </a:r>
          </a:p>
          <a:p>
            <a:pPr lvl="2"/>
            <a:r>
              <a:rPr lang="cs-CZ" dirty="0" smtClean="0"/>
              <a:t>přebytkové</a:t>
            </a:r>
          </a:p>
          <a:p>
            <a:endParaRPr lang="cs-CZ" dirty="0"/>
          </a:p>
          <a:p>
            <a:r>
              <a:rPr lang="cs-CZ" dirty="0" smtClean="0"/>
              <a:t>Průběžné sledování rozpočtu může být i nepravidelné , pravidelné před závazkem (půjčka, hypotéka)</a:t>
            </a:r>
          </a:p>
          <a:p>
            <a:pPr lvl="2"/>
            <a:endParaRPr lang="cs-CZ" dirty="0"/>
          </a:p>
          <a:p>
            <a:pPr lvl="2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33182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Rozpočet - výdaje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700808"/>
            <a:ext cx="6777317" cy="4248472"/>
          </a:xfrm>
        </p:spPr>
        <p:txBody>
          <a:bodyPr>
            <a:normAutofit/>
          </a:bodyPr>
          <a:lstStyle/>
          <a:p>
            <a:pPr lvl="2"/>
            <a:endParaRPr lang="cs-CZ" dirty="0"/>
          </a:p>
          <a:p>
            <a:pPr lvl="2"/>
            <a:endParaRPr lang="cs-CZ" dirty="0" smtClean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1340024" y="1853208"/>
            <a:ext cx="6777317" cy="4248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Rozpočtují se všechny výdaje, včetně rezervy </a:t>
            </a:r>
          </a:p>
          <a:p>
            <a:pPr marL="68580" indent="0">
              <a:buNone/>
            </a:pPr>
            <a:endParaRPr lang="cs-CZ" dirty="0" smtClean="0"/>
          </a:p>
          <a:p>
            <a:r>
              <a:rPr lang="cs-CZ" dirty="0" smtClean="0"/>
              <a:t>Výdaje:</a:t>
            </a:r>
          </a:p>
          <a:p>
            <a:pPr lvl="2"/>
            <a:r>
              <a:rPr lang="cs-CZ" dirty="0" smtClean="0"/>
              <a:t>pravidelné</a:t>
            </a:r>
          </a:p>
          <a:p>
            <a:pPr lvl="2"/>
            <a:r>
              <a:rPr lang="cs-CZ" dirty="0" smtClean="0"/>
              <a:t>nepravidelné</a:t>
            </a:r>
          </a:p>
          <a:p>
            <a:pPr marL="685800" lvl="2" indent="0">
              <a:buNone/>
            </a:pPr>
            <a:endParaRPr lang="cs-CZ" sz="800" dirty="0" smtClean="0"/>
          </a:p>
          <a:p>
            <a:pPr lvl="2"/>
            <a:r>
              <a:rPr lang="cs-CZ" dirty="0" smtClean="0"/>
              <a:t>zbytné</a:t>
            </a:r>
          </a:p>
          <a:p>
            <a:pPr lvl="2"/>
            <a:r>
              <a:rPr lang="cs-CZ" dirty="0"/>
              <a:t>n</a:t>
            </a:r>
            <a:r>
              <a:rPr lang="cs-CZ" dirty="0" smtClean="0"/>
              <a:t>ezbytné</a:t>
            </a:r>
          </a:p>
          <a:p>
            <a:pPr marL="685800" lvl="2" indent="0">
              <a:buNone/>
            </a:pPr>
            <a:endParaRPr lang="cs-CZ" dirty="0" smtClean="0"/>
          </a:p>
          <a:p>
            <a:r>
              <a:rPr lang="cs-CZ" dirty="0" smtClean="0"/>
              <a:t>Rezerva – min. 10% pravidelných příjmů</a:t>
            </a:r>
          </a:p>
        </p:txBody>
      </p:sp>
    </p:spTree>
    <p:extLst>
      <p:ext uri="{BB962C8B-B14F-4D97-AF65-F5344CB8AC3E}">
        <p14:creationId xmlns:p14="http://schemas.microsoft.com/office/powerpoint/2010/main" val="12039754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836712"/>
            <a:ext cx="7416824" cy="648072"/>
          </a:xfrm>
        </p:spPr>
        <p:txBody>
          <a:bodyPr>
            <a:normAutofit/>
          </a:bodyPr>
          <a:lstStyle/>
          <a:p>
            <a:r>
              <a:rPr lang="cs-CZ" sz="2600" b="1" dirty="0" smtClean="0"/>
              <a:t>Specifika předlužených klientů vyššího věku</a:t>
            </a:r>
            <a:endParaRPr lang="cs-CZ" sz="2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556792"/>
            <a:ext cx="7128908" cy="4608512"/>
          </a:xfrm>
        </p:spPr>
        <p:txBody>
          <a:bodyPr>
            <a:normAutofit/>
          </a:bodyPr>
          <a:lstStyle/>
          <a:p>
            <a:r>
              <a:rPr lang="cs-CZ" sz="2000" dirty="0" smtClean="0"/>
              <a:t>mají pravidelný příjem</a:t>
            </a:r>
          </a:p>
          <a:p>
            <a:r>
              <a:rPr lang="cs-CZ" sz="2000" dirty="0" smtClean="0"/>
              <a:t>pomáhají předlužené rodině</a:t>
            </a:r>
          </a:p>
          <a:p>
            <a:r>
              <a:rPr lang="cs-CZ" sz="2000" dirty="0" smtClean="0"/>
              <a:t>jsou obětí nekalých praktik</a:t>
            </a:r>
          </a:p>
          <a:p>
            <a:r>
              <a:rPr lang="cs-CZ" sz="2000" dirty="0" smtClean="0"/>
              <a:t>nevyhledávají odbornou pomoc</a:t>
            </a:r>
          </a:p>
          <a:p>
            <a:r>
              <a:rPr lang="cs-CZ" sz="2000" dirty="0" smtClean="0"/>
              <a:t>vnímají změny negativně</a:t>
            </a:r>
            <a:endParaRPr lang="cs-CZ" sz="1200" b="1" dirty="0" smtClean="0"/>
          </a:p>
          <a:p>
            <a:pPr marL="68580" indent="0">
              <a:buNone/>
            </a:pPr>
            <a:r>
              <a:rPr lang="cs-CZ" b="1" dirty="0" smtClean="0"/>
              <a:t>Důchody s exekuční srážkou </a:t>
            </a:r>
            <a:r>
              <a:rPr lang="cs-CZ" sz="1600" dirty="0" smtClean="0"/>
              <a:t>(k 31. 12. daného roku)</a:t>
            </a:r>
          </a:p>
          <a:p>
            <a:endParaRPr lang="cs-CZ" dirty="0" smtClean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4099114"/>
              </p:ext>
            </p:extLst>
          </p:nvPr>
        </p:nvGraphicFramePr>
        <p:xfrm>
          <a:off x="1259632" y="4149080"/>
          <a:ext cx="6696744" cy="1296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124"/>
                <a:gridCol w="1116124"/>
                <a:gridCol w="1116124"/>
                <a:gridCol w="1116124"/>
                <a:gridCol w="1116124"/>
                <a:gridCol w="1116124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2006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2007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2012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2013</a:t>
                      </a:r>
                      <a:endParaRPr lang="cs-CZ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effectLst/>
                        </a:rPr>
                        <a:t>30 855</a:t>
                      </a:r>
                    </a:p>
                  </a:txBody>
                  <a:tcPr marL="57150" marR="5715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effectLst/>
                        </a:rPr>
                        <a:t>35 223</a:t>
                      </a:r>
                    </a:p>
                  </a:txBody>
                  <a:tcPr marL="57150" marR="5715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effectLst/>
                        </a:rPr>
                        <a:t>51 184</a:t>
                      </a:r>
                    </a:p>
                  </a:txBody>
                  <a:tcPr marL="57150" marR="5715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60 874</a:t>
                      </a:r>
                    </a:p>
                  </a:txBody>
                  <a:tcPr marL="57150" marR="5715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67 614</a:t>
                      </a:r>
                    </a:p>
                  </a:txBody>
                  <a:tcPr marL="57150" marR="5715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effectLst/>
                        </a:rPr>
                        <a:t>70 997</a:t>
                      </a:r>
                    </a:p>
                  </a:txBody>
                  <a:tcPr marL="57150" marR="57150" marT="38100" marB="38100" anchor="ctr"/>
                </a:tc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1259632" y="5661248"/>
            <a:ext cx="669674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b="1" dirty="0" smtClean="0"/>
              <a:t>NEZABAVITELNÉ </a:t>
            </a:r>
            <a:r>
              <a:rPr lang="cs-CZ" sz="1200" b="1" dirty="0" smtClean="0"/>
              <a:t>ČÁSTKY : 6188,67 –</a:t>
            </a:r>
            <a:r>
              <a:rPr lang="cs-CZ" sz="1200" dirty="0" smtClean="0"/>
              <a:t> na poplatníka , </a:t>
            </a:r>
            <a:r>
              <a:rPr lang="cs-CZ" sz="1200" b="1" dirty="0" smtClean="0"/>
              <a:t>1547,47 Kč </a:t>
            </a:r>
            <a:r>
              <a:rPr lang="cs-CZ" sz="1200" dirty="0" smtClean="0"/>
              <a:t>na vyživovanou  osobu</a:t>
            </a:r>
            <a:endParaRPr lang="cs-CZ" sz="1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33347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165</TotalTime>
  <Words>735</Words>
  <Application>Microsoft Office PowerPoint</Application>
  <PresentationFormat>Předvádění na obrazovce (4:3)</PresentationFormat>
  <Paragraphs>159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Austin</vt:lpstr>
      <vt:lpstr>Nekalé praktiky – FG 2 </vt:lpstr>
      <vt:lpstr>Finanční gramotnost </vt:lpstr>
      <vt:lpstr>Obecná představa o předlužených</vt:lpstr>
      <vt:lpstr>Nejčastější příčiny předlužení</vt:lpstr>
      <vt:lpstr>Paní S. (64 let)</vt:lpstr>
      <vt:lpstr>Manželé R.  (72 a 66 let) </vt:lpstr>
      <vt:lpstr>Rozpočet</vt:lpstr>
      <vt:lpstr>Rozpočet - výdaje</vt:lpstr>
      <vt:lpstr>Specifika předlužených klientů vyššího věku</vt:lpstr>
      <vt:lpstr>Nekalé praktiky</vt:lpstr>
      <vt:lpstr>KLAMAVÉ praktiky</vt:lpstr>
      <vt:lpstr>Agresivní  praktiky</vt:lpstr>
      <vt:lpstr>Žraločí praktiky</vt:lpstr>
      <vt:lpstr>Žraločí praktiky</vt:lpstr>
      <vt:lpstr>Žraločí praktiky</vt:lpstr>
      <vt:lpstr>Profil cílové skupiny senioři</vt:lpstr>
      <vt:lpstr>Obranné mechanismy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Dluhová problematika na Univerzitě</dc:title>
  <dc:creator>Markét</dc:creator>
  <cp:lastModifiedBy>Pešťáková Markéta</cp:lastModifiedBy>
  <cp:revision>22</cp:revision>
  <dcterms:created xsi:type="dcterms:W3CDTF">2014-06-04T04:48:44Z</dcterms:created>
  <dcterms:modified xsi:type="dcterms:W3CDTF">2015-03-06T08:39:15Z</dcterms:modified>
</cp:coreProperties>
</file>